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46" r:id="rId4"/>
  </p:sldMasterIdLst>
  <p:notesMasterIdLst>
    <p:notesMasterId r:id="rId94"/>
  </p:notesMasterIdLst>
  <p:handoutMasterIdLst>
    <p:handoutMasterId r:id="rId95"/>
  </p:handoutMasterIdLst>
  <p:sldIdLst>
    <p:sldId id="470" r:id="rId5"/>
    <p:sldId id="535" r:id="rId6"/>
    <p:sldId id="1295" r:id="rId7"/>
    <p:sldId id="1456" r:id="rId8"/>
    <p:sldId id="1457" r:id="rId9"/>
    <p:sldId id="1464" r:id="rId10"/>
    <p:sldId id="1468" r:id="rId11"/>
    <p:sldId id="1469" r:id="rId12"/>
    <p:sldId id="1458" r:id="rId13"/>
    <p:sldId id="1466" r:id="rId14"/>
    <p:sldId id="1467" r:id="rId15"/>
    <p:sldId id="1470" r:id="rId16"/>
    <p:sldId id="1471" r:id="rId17"/>
    <p:sldId id="1475" r:id="rId18"/>
    <p:sldId id="1465" r:id="rId19"/>
    <p:sldId id="1449" r:id="rId20"/>
    <p:sldId id="1418" r:id="rId21"/>
    <p:sldId id="1402" r:id="rId22"/>
    <p:sldId id="1307" r:id="rId23"/>
    <p:sldId id="1398" r:id="rId24"/>
    <p:sldId id="1401" r:id="rId25"/>
    <p:sldId id="1400" r:id="rId26"/>
    <p:sldId id="1419" r:id="rId27"/>
    <p:sldId id="1399" r:id="rId28"/>
    <p:sldId id="1407" r:id="rId29"/>
    <p:sldId id="1408" r:id="rId30"/>
    <p:sldId id="1425" r:id="rId31"/>
    <p:sldId id="1387" r:id="rId32"/>
    <p:sldId id="1395" r:id="rId33"/>
    <p:sldId id="1406" r:id="rId34"/>
    <p:sldId id="1396" r:id="rId35"/>
    <p:sldId id="1397" r:id="rId36"/>
    <p:sldId id="1424" r:id="rId37"/>
    <p:sldId id="1392" r:id="rId38"/>
    <p:sldId id="1412" r:id="rId39"/>
    <p:sldId id="1413" r:id="rId40"/>
    <p:sldId id="1420" r:id="rId41"/>
    <p:sldId id="1386" r:id="rId42"/>
    <p:sldId id="1448" r:id="rId43"/>
    <p:sldId id="1446" r:id="rId44"/>
    <p:sldId id="1447" r:id="rId45"/>
    <p:sldId id="1443" r:id="rId46"/>
    <p:sldId id="1421" r:id="rId47"/>
    <p:sldId id="1435" r:id="rId48"/>
    <p:sldId id="1409" r:id="rId49"/>
    <p:sldId id="1423" r:id="rId50"/>
    <p:sldId id="1388" r:id="rId51"/>
    <p:sldId id="1438" r:id="rId52"/>
    <p:sldId id="1476" r:id="rId53"/>
    <p:sldId id="1431" r:id="rId54"/>
    <p:sldId id="1430" r:id="rId55"/>
    <p:sldId id="1441" r:id="rId56"/>
    <p:sldId id="1436" r:id="rId57"/>
    <p:sldId id="1434" r:id="rId58"/>
    <p:sldId id="1433" r:id="rId59"/>
    <p:sldId id="1437" r:id="rId60"/>
    <p:sldId id="1432" r:id="rId61"/>
    <p:sldId id="1429" r:id="rId62"/>
    <p:sldId id="1390" r:id="rId63"/>
    <p:sldId id="1463" r:id="rId64"/>
    <p:sldId id="1445" r:id="rId65"/>
    <p:sldId id="1444" r:id="rId66"/>
    <p:sldId id="1422" r:id="rId67"/>
    <p:sldId id="1389" r:id="rId68"/>
    <p:sldId id="1440" r:id="rId69"/>
    <p:sldId id="1439" r:id="rId70"/>
    <p:sldId id="1415" r:id="rId71"/>
    <p:sldId id="1442" r:id="rId72"/>
    <p:sldId id="1416" r:id="rId73"/>
    <p:sldId id="1426" r:id="rId74"/>
    <p:sldId id="1393" r:id="rId75"/>
    <p:sldId id="1411" r:id="rId76"/>
    <p:sldId id="1414" r:id="rId77"/>
    <p:sldId id="1410" r:id="rId78"/>
    <p:sldId id="1427" r:id="rId79"/>
    <p:sldId id="1394" r:id="rId80"/>
    <p:sldId id="1472" r:id="rId81"/>
    <p:sldId id="1460" r:id="rId82"/>
    <p:sldId id="1459" r:id="rId83"/>
    <p:sldId id="1303" r:id="rId84"/>
    <p:sldId id="1364" r:id="rId85"/>
    <p:sldId id="1376" r:id="rId86"/>
    <p:sldId id="1405" r:id="rId87"/>
    <p:sldId id="1365" r:id="rId88"/>
    <p:sldId id="1302" r:id="rId89"/>
    <p:sldId id="1347" r:id="rId90"/>
    <p:sldId id="1373" r:id="rId91"/>
    <p:sldId id="1461" r:id="rId92"/>
    <p:sldId id="288" r:id="rId93"/>
  </p:sldIdLst>
  <p:sldSz cx="13714413" cy="10285413"/>
  <p:notesSz cx="7010400" cy="9296400"/>
  <p:embeddedFontLst>
    <p:embeddedFont>
      <p:font typeface="Franklin Gothic Book" panose="020B0503020102020204" pitchFamily="34" charset="0"/>
      <p:regular r:id="rId96"/>
      <p:italic r:id="rId97"/>
    </p:embeddedFont>
    <p:embeddedFont>
      <p:font typeface="Franklin Gothic Medium" panose="020B0603020102020204" pitchFamily="34" charset="0"/>
      <p:regular r:id="rId98"/>
      <p:italic r:id="rId99"/>
    </p:embeddedFont>
    <p:embeddedFont>
      <p:font typeface="Noto Sans" panose="020B0502040504020204" pitchFamily="34" charset="0"/>
      <p:regular r:id="rId100"/>
      <p:bold r:id="rId101"/>
      <p:italic r:id="rId102"/>
      <p:boldItalic r:id="rId103"/>
    </p:embeddedFont>
    <p:embeddedFont>
      <p:font typeface="Open Sans" panose="020B0606030504020204" pitchFamily="34" charset="0"/>
      <p:regular r:id="rId104"/>
      <p:bold r:id="rId105"/>
      <p:italic r:id="rId106"/>
      <p:boldItalic r:id="rId107"/>
    </p:embeddedFont>
    <p:embeddedFont>
      <p:font typeface="Source Sans Pro" panose="020B0503030403020204" pitchFamily="34" charset="0"/>
      <p:regular r:id="rId108"/>
      <p:bold r:id="rId109"/>
      <p:italic r:id="rId110"/>
      <p:boldItalic r:id="rId111"/>
    </p:embeddedFont>
    <p:embeddedFont>
      <p:font typeface="Yu Gothic" panose="020B0400000000000000" pitchFamily="34" charset="-128"/>
      <p:regular r:id="rId112"/>
      <p:bold r:id="rId11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content and transition slides" id="{A4B3CB7A-03FA-470D-A59F-40DC950A61A6}">
          <p14:sldIdLst>
            <p14:sldId id="470"/>
            <p14:sldId id="535"/>
            <p14:sldId id="1295"/>
            <p14:sldId id="1456"/>
            <p14:sldId id="1457"/>
            <p14:sldId id="1464"/>
            <p14:sldId id="1468"/>
            <p14:sldId id="1469"/>
            <p14:sldId id="1458"/>
            <p14:sldId id="1466"/>
            <p14:sldId id="1467"/>
            <p14:sldId id="1470"/>
            <p14:sldId id="1471"/>
            <p14:sldId id="1475"/>
            <p14:sldId id="1465"/>
            <p14:sldId id="1449"/>
            <p14:sldId id="1418"/>
            <p14:sldId id="1402"/>
            <p14:sldId id="1307"/>
            <p14:sldId id="1398"/>
            <p14:sldId id="1401"/>
            <p14:sldId id="1400"/>
            <p14:sldId id="1419"/>
            <p14:sldId id="1399"/>
            <p14:sldId id="1407"/>
            <p14:sldId id="1408"/>
            <p14:sldId id="1425"/>
            <p14:sldId id="1387"/>
            <p14:sldId id="1395"/>
            <p14:sldId id="1406"/>
            <p14:sldId id="1396"/>
            <p14:sldId id="1397"/>
            <p14:sldId id="1424"/>
            <p14:sldId id="1392"/>
            <p14:sldId id="1412"/>
            <p14:sldId id="1413"/>
            <p14:sldId id="1420"/>
            <p14:sldId id="1386"/>
            <p14:sldId id="1448"/>
            <p14:sldId id="1446"/>
            <p14:sldId id="1447"/>
            <p14:sldId id="1443"/>
            <p14:sldId id="1421"/>
            <p14:sldId id="1435"/>
            <p14:sldId id="1409"/>
            <p14:sldId id="1423"/>
            <p14:sldId id="1388"/>
            <p14:sldId id="1438"/>
            <p14:sldId id="1476"/>
            <p14:sldId id="1431"/>
            <p14:sldId id="1430"/>
            <p14:sldId id="1441"/>
            <p14:sldId id="1436"/>
            <p14:sldId id="1434"/>
            <p14:sldId id="1433"/>
            <p14:sldId id="1437"/>
            <p14:sldId id="1432"/>
            <p14:sldId id="1429"/>
            <p14:sldId id="1390"/>
            <p14:sldId id="1463"/>
            <p14:sldId id="1445"/>
            <p14:sldId id="1444"/>
            <p14:sldId id="1422"/>
            <p14:sldId id="1389"/>
            <p14:sldId id="1440"/>
            <p14:sldId id="1439"/>
            <p14:sldId id="1415"/>
            <p14:sldId id="1442"/>
            <p14:sldId id="1416"/>
            <p14:sldId id="1426"/>
            <p14:sldId id="1393"/>
            <p14:sldId id="1411"/>
            <p14:sldId id="1414"/>
            <p14:sldId id="1410"/>
            <p14:sldId id="1427"/>
            <p14:sldId id="1394"/>
            <p14:sldId id="1472"/>
            <p14:sldId id="1460"/>
            <p14:sldId id="1459"/>
            <p14:sldId id="1303"/>
            <p14:sldId id="1364"/>
            <p14:sldId id="1376"/>
            <p14:sldId id="1405"/>
            <p14:sldId id="1365"/>
            <p14:sldId id="1302"/>
            <p14:sldId id="1347"/>
            <p14:sldId id="1373"/>
            <p14:sldId id="1461"/>
            <p14:sldId id="288"/>
          </p14:sldIdLst>
        </p14:section>
      </p14:sectionLst>
    </p:ext>
    <p:ext uri="{EFAFB233-063F-42B5-8137-9DF3F51BA10A}">
      <p15:sldGuideLst xmlns:p15="http://schemas.microsoft.com/office/powerpoint/2012/main">
        <p15:guide id="1" orient="horz" pos="3240" userDrawn="1">
          <p15:clr>
            <a:srgbClr val="A4A3A4"/>
          </p15:clr>
        </p15:guide>
        <p15:guide id="2" pos="432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DC5141B-6D52-AB43-F54F-EA8B078CE610}" name="Spiekermann, Katherine (MIL)" initials="KS" userId="S::Katherine.Spiekermann@mil.wa.gov::e4a325f7-a776-4395-94d1-4db04946db91" providerId="AD"/>
  <p188:author id="{94FC12B4-06ED-A4DF-5D8C-704F81A5A455}" name="Sidley, Emily (ECY)" initials="SE(" userId="S::ESID461@ecy.wa.gov::9ba1c503-df33-46bb-9a1a-c2f6e953b3c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t. Onge, Camille (ECY)" initials="CStO" lastIdx="2" clrIdx="0">
    <p:extLst>
      <p:ext uri="{19B8F6BF-5375-455C-9EA6-DF929625EA0E}">
        <p15:presenceInfo xmlns:p15="http://schemas.microsoft.com/office/powerpoint/2012/main" userId="St. Onge, Camille (EC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688F"/>
    <a:srgbClr val="861626"/>
    <a:srgbClr val="FFD76D"/>
    <a:srgbClr val="F2A9A0"/>
    <a:srgbClr val="7D9DC1"/>
    <a:srgbClr val="BCD637"/>
    <a:srgbClr val="7AA456"/>
    <a:srgbClr val="F26323"/>
    <a:srgbClr val="F08361"/>
    <a:srgbClr val="1357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2DBCC5-A8B8-455F-A724-493A58C49496}" v="2" dt="2024-05-21T18:37:12.7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0" autoAdjust="0"/>
    <p:restoredTop sz="65389" autoAdjust="0"/>
  </p:normalViewPr>
  <p:slideViewPr>
    <p:cSldViewPr snapToGrid="0">
      <p:cViewPr varScale="1">
        <p:scale>
          <a:sx n="71" d="100"/>
          <a:sy n="71" d="100"/>
        </p:scale>
        <p:origin x="6918" y="108"/>
      </p:cViewPr>
      <p:guideLst>
        <p:guide orient="horz" pos="3240"/>
        <p:guide pos="432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theme" Target="theme/theme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font" Target="fonts/font17.fntdata"/><Relationship Id="rId16" Type="http://schemas.openxmlformats.org/officeDocument/2006/relationships/slide" Target="slides/slide12.xml"/><Relationship Id="rId107" Type="http://schemas.openxmlformats.org/officeDocument/2006/relationships/font" Target="fonts/font12.fntdata"/><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font" Target="fonts/font7.fntdata"/><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handoutMaster" Target="handoutMasters/handoutMaster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font" Target="fonts/font18.fntdata"/><Relationship Id="rId118" Type="http://schemas.openxmlformats.org/officeDocument/2006/relationships/tableStyles" Target="tableStyle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font" Target="fonts/font8.fntdata"/><Relationship Id="rId108" Type="http://schemas.openxmlformats.org/officeDocument/2006/relationships/font" Target="fonts/font13.fntdata"/><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font" Target="fonts/font1.fntdata"/><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commentAuthors" Target="commentAuthors.xml"/><Relationship Id="rId119"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notesMaster" Target="notesMasters/notesMaster1.xml"/><Relationship Id="rId99" Type="http://schemas.openxmlformats.org/officeDocument/2006/relationships/font" Target="fonts/font4.fntdata"/><Relationship Id="rId101"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font" Target="fonts/font14.fntdata"/><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font" Target="fonts/font2.fntdata"/><Relationship Id="rId104" Type="http://schemas.openxmlformats.org/officeDocument/2006/relationships/font" Target="fonts/font9.fntdata"/><Relationship Id="rId120" Type="http://schemas.microsoft.com/office/2018/10/relationships/authors" Target="author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font" Target="fonts/font15.fntdata"/><Relationship Id="rId115"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font" Target="fonts/font5.fntdata"/><Relationship Id="rId105" Type="http://schemas.openxmlformats.org/officeDocument/2006/relationships/font" Target="fonts/font10.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font" Target="fonts/font3.fntdata"/><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font" Target="fonts/font16.fntdata"/><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font" Target="fonts/font11.fntdata"/></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9E740F-3C22-4CFD-BAF0-9F2D535DC03C}"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7EDB145B-480A-4F6B-B96D-19004A136529}">
      <dgm:prSet/>
      <dgm:spPr/>
      <dgm:t>
        <a:bodyPr/>
        <a:lstStyle/>
        <a:p>
          <a:pPr algn="l"/>
          <a:r>
            <a:rPr lang="en-US" dirty="0">
              <a:latin typeface="Franklin Gothic Book" panose="020B0503020102020204" pitchFamily="34" charset="0"/>
            </a:rPr>
            <a:t>All Hazards Planning in WA State</a:t>
          </a:r>
        </a:p>
      </dgm:t>
    </dgm:pt>
    <dgm:pt modelId="{B65EAB46-BB22-406F-A11E-117328D2B391}" type="parTrans" cxnId="{0B637DF3-688A-4411-81DE-64289C9E2A49}">
      <dgm:prSet/>
      <dgm:spPr/>
      <dgm:t>
        <a:bodyPr/>
        <a:lstStyle/>
        <a:p>
          <a:endParaRPr lang="en-US"/>
        </a:p>
      </dgm:t>
    </dgm:pt>
    <dgm:pt modelId="{EE68B85A-7FC4-4E53-BF10-B4BE6E9104D5}" type="sibTrans" cxnId="{0B637DF3-688A-4411-81DE-64289C9E2A49}">
      <dgm:prSet/>
      <dgm:spPr/>
      <dgm:t>
        <a:bodyPr/>
        <a:lstStyle/>
        <a:p>
          <a:endParaRPr lang="en-US"/>
        </a:p>
      </dgm:t>
    </dgm:pt>
    <dgm:pt modelId="{9B73B7BB-5EA1-44D3-BCCA-B5AAF94DA5CE}">
      <dgm:prSet/>
      <dgm:spPr/>
      <dgm:t>
        <a:bodyPr/>
        <a:lstStyle/>
        <a:p>
          <a:r>
            <a:rPr lang="en-US" dirty="0">
              <a:latin typeface="Franklin Gothic Book" panose="020B0503020102020204" pitchFamily="34" charset="0"/>
            </a:rPr>
            <a:t>Hazard Specific Planning in WA State</a:t>
          </a:r>
        </a:p>
      </dgm:t>
    </dgm:pt>
    <dgm:pt modelId="{88698AE3-26B0-49BA-8C57-509DB672DE0C}" type="parTrans" cxnId="{1D274692-A201-4C5F-8331-37E85AAF3822}">
      <dgm:prSet/>
      <dgm:spPr/>
      <dgm:t>
        <a:bodyPr/>
        <a:lstStyle/>
        <a:p>
          <a:endParaRPr lang="en-US"/>
        </a:p>
      </dgm:t>
    </dgm:pt>
    <dgm:pt modelId="{D2109457-7E72-4688-820C-18CA15DC86CF}" type="sibTrans" cxnId="{1D274692-A201-4C5F-8331-37E85AAF3822}">
      <dgm:prSet/>
      <dgm:spPr/>
      <dgm:t>
        <a:bodyPr/>
        <a:lstStyle/>
        <a:p>
          <a:endParaRPr lang="en-US"/>
        </a:p>
      </dgm:t>
    </dgm:pt>
    <dgm:pt modelId="{212C606E-C789-45C9-A386-B62334E4269E}">
      <dgm:prSet/>
      <dgm:spPr/>
      <dgm:t>
        <a:bodyPr/>
        <a:lstStyle/>
        <a:p>
          <a:r>
            <a:rPr lang="en-US" dirty="0">
              <a:effectLst/>
              <a:latin typeface="Franklin Gothic Book" panose="020B0503020102020204" pitchFamily="34" charset="0"/>
              <a:ea typeface="Calibri" panose="020F0502020204030204" pitchFamily="34" charset="0"/>
              <a:cs typeface="Calibri" panose="020F0502020204030204" pitchFamily="34" charset="0"/>
            </a:rPr>
            <a:t>First Responders and the </a:t>
          </a:r>
          <a:r>
            <a:rPr lang="en-US" dirty="0">
              <a:latin typeface="Franklin Gothic Book" panose="020B0503020102020204" pitchFamily="34" charset="0"/>
              <a:ea typeface="Calibri" panose="020F0502020204030204" pitchFamily="34" charset="0"/>
              <a:cs typeface="Calibri" panose="020F0502020204030204" pitchFamily="34" charset="0"/>
            </a:rPr>
            <a:t>W</a:t>
          </a:r>
          <a:r>
            <a:rPr lang="en-US" dirty="0">
              <a:effectLst/>
              <a:latin typeface="Franklin Gothic Book" panose="020B0503020102020204" pitchFamily="34" charset="0"/>
              <a:ea typeface="Calibri" panose="020F0502020204030204" pitchFamily="34" charset="0"/>
              <a:cs typeface="Calibri" panose="020F0502020204030204" pitchFamily="34" charset="0"/>
            </a:rPr>
            <a:t>hole Community</a:t>
          </a:r>
          <a:endParaRPr lang="en-US" dirty="0">
            <a:latin typeface="Franklin Gothic Book" panose="020B0503020102020204" pitchFamily="34" charset="0"/>
          </a:endParaRPr>
        </a:p>
      </dgm:t>
    </dgm:pt>
    <dgm:pt modelId="{F22DE736-30F7-4289-8F40-336B62DC10FE}" type="parTrans" cxnId="{2F61EAC0-69EA-4A35-A9AA-0A66B92E3745}">
      <dgm:prSet/>
      <dgm:spPr/>
      <dgm:t>
        <a:bodyPr/>
        <a:lstStyle/>
        <a:p>
          <a:endParaRPr lang="en-US"/>
        </a:p>
      </dgm:t>
    </dgm:pt>
    <dgm:pt modelId="{83E0A9A1-46AB-43F9-96DE-0FF6619949EB}" type="sibTrans" cxnId="{2F61EAC0-69EA-4A35-A9AA-0A66B92E3745}">
      <dgm:prSet/>
      <dgm:spPr/>
      <dgm:t>
        <a:bodyPr/>
        <a:lstStyle/>
        <a:p>
          <a:endParaRPr lang="en-US"/>
        </a:p>
      </dgm:t>
    </dgm:pt>
    <dgm:pt modelId="{62F0A00B-79AC-41C2-8B11-C7853E87D2A1}">
      <dgm:prSet/>
      <dgm:spPr/>
      <dgm:t>
        <a:bodyPr/>
        <a:lstStyle/>
        <a:p>
          <a:r>
            <a:rPr lang="en-US" dirty="0">
              <a:latin typeface="Franklin Gothic Book" panose="020B0503020102020204" pitchFamily="34" charset="0"/>
            </a:rPr>
            <a:t>LEPC/TEPC Funding</a:t>
          </a:r>
        </a:p>
      </dgm:t>
    </dgm:pt>
    <dgm:pt modelId="{31784A33-74EC-45AD-AF2C-764FA219707B}" type="parTrans" cxnId="{7E72F3F0-0213-4B60-8E26-84A29C3E177E}">
      <dgm:prSet/>
      <dgm:spPr/>
      <dgm:t>
        <a:bodyPr/>
        <a:lstStyle/>
        <a:p>
          <a:endParaRPr lang="en-US"/>
        </a:p>
      </dgm:t>
    </dgm:pt>
    <dgm:pt modelId="{20F13A54-486A-4001-B5D3-2F7459511935}" type="sibTrans" cxnId="{7E72F3F0-0213-4B60-8E26-84A29C3E177E}">
      <dgm:prSet/>
      <dgm:spPr/>
      <dgm:t>
        <a:bodyPr/>
        <a:lstStyle/>
        <a:p>
          <a:endParaRPr lang="en-US"/>
        </a:p>
      </dgm:t>
    </dgm:pt>
    <dgm:pt modelId="{7819461D-0F1B-46B0-B220-C0C8422BCF78}">
      <dgm:prSet/>
      <dgm:spPr/>
      <dgm:t>
        <a:bodyPr/>
        <a:lstStyle/>
        <a:p>
          <a:r>
            <a:rPr lang="en-US" dirty="0">
              <a:latin typeface="Franklin Gothic Book" panose="020B0503020102020204" pitchFamily="34" charset="0"/>
            </a:rPr>
            <a:t> SERC Resources</a:t>
          </a:r>
        </a:p>
      </dgm:t>
    </dgm:pt>
    <dgm:pt modelId="{1360BAEA-F414-4366-91E8-67D2FA16EA08}" type="parTrans" cxnId="{ECD9D8E8-4AAF-405D-99E7-F670DB829B92}">
      <dgm:prSet/>
      <dgm:spPr/>
      <dgm:t>
        <a:bodyPr/>
        <a:lstStyle/>
        <a:p>
          <a:endParaRPr lang="en-US"/>
        </a:p>
      </dgm:t>
    </dgm:pt>
    <dgm:pt modelId="{18536C1D-6194-477F-91FC-FD05F535FC5A}" type="sibTrans" cxnId="{ECD9D8E8-4AAF-405D-99E7-F670DB829B92}">
      <dgm:prSet/>
      <dgm:spPr/>
      <dgm:t>
        <a:bodyPr/>
        <a:lstStyle/>
        <a:p>
          <a:endParaRPr lang="en-US"/>
        </a:p>
      </dgm:t>
    </dgm:pt>
    <dgm:pt modelId="{0B7E9223-CC7C-42D2-8F67-2C9D2DC34A36}" type="pres">
      <dgm:prSet presAssocID="{8C9E740F-3C22-4CFD-BAF0-9F2D535DC03C}" presName="linear" presStyleCnt="0">
        <dgm:presLayoutVars>
          <dgm:animLvl val="lvl"/>
          <dgm:resizeHandles val="exact"/>
        </dgm:presLayoutVars>
      </dgm:prSet>
      <dgm:spPr/>
    </dgm:pt>
    <dgm:pt modelId="{47524AC5-DABD-40EA-A403-7CADB5AFFB10}" type="pres">
      <dgm:prSet presAssocID="{7EDB145B-480A-4F6B-B96D-19004A136529}" presName="parentText" presStyleLbl="node1" presStyleIdx="0" presStyleCnt="5" custScaleY="109509" custLinFactNeighborX="-1007" custLinFactNeighborY="-40769">
        <dgm:presLayoutVars>
          <dgm:chMax val="0"/>
          <dgm:bulletEnabled val="1"/>
        </dgm:presLayoutVars>
      </dgm:prSet>
      <dgm:spPr/>
    </dgm:pt>
    <dgm:pt modelId="{A9CEF271-3403-449D-B8B2-9F1C84D8A814}" type="pres">
      <dgm:prSet presAssocID="{EE68B85A-7FC4-4E53-BF10-B4BE6E9104D5}" presName="spacer" presStyleCnt="0"/>
      <dgm:spPr/>
    </dgm:pt>
    <dgm:pt modelId="{B7999809-DD52-4F26-A724-8747B36F61CF}" type="pres">
      <dgm:prSet presAssocID="{9B73B7BB-5EA1-44D3-BCCA-B5AAF94DA5CE}" presName="parentText" presStyleLbl="node1" presStyleIdx="1" presStyleCnt="5" custLinFactY="-1417" custLinFactNeighborY="-100000">
        <dgm:presLayoutVars>
          <dgm:chMax val="0"/>
          <dgm:bulletEnabled val="1"/>
        </dgm:presLayoutVars>
      </dgm:prSet>
      <dgm:spPr/>
    </dgm:pt>
    <dgm:pt modelId="{5B2485D1-7358-4310-ACD0-DEF378AC0C16}" type="pres">
      <dgm:prSet presAssocID="{D2109457-7E72-4688-820C-18CA15DC86CF}" presName="spacer" presStyleCnt="0"/>
      <dgm:spPr/>
    </dgm:pt>
    <dgm:pt modelId="{FD7BB9BE-E765-43B3-A937-D7FD2AD750AC}" type="pres">
      <dgm:prSet presAssocID="{212C606E-C789-45C9-A386-B62334E4269E}" presName="parentText" presStyleLbl="node1" presStyleIdx="2" presStyleCnt="5" custLinFactY="-3968" custLinFactNeighborY="-100000">
        <dgm:presLayoutVars>
          <dgm:chMax val="0"/>
          <dgm:bulletEnabled val="1"/>
        </dgm:presLayoutVars>
      </dgm:prSet>
      <dgm:spPr/>
    </dgm:pt>
    <dgm:pt modelId="{C441D94E-C110-4E13-9F9D-51A54ED942B8}" type="pres">
      <dgm:prSet presAssocID="{83E0A9A1-46AB-43F9-96DE-0FF6619949EB}" presName="spacer" presStyleCnt="0"/>
      <dgm:spPr/>
    </dgm:pt>
    <dgm:pt modelId="{DE69C8E5-F55A-462C-B644-DAF3167DE34A}" type="pres">
      <dgm:prSet presAssocID="{62F0A00B-79AC-41C2-8B11-C7853E87D2A1}" presName="parentText" presStyleLbl="node1" presStyleIdx="3" presStyleCnt="5" custLinFactY="-2917" custLinFactNeighborY="-100000">
        <dgm:presLayoutVars>
          <dgm:chMax val="0"/>
          <dgm:bulletEnabled val="1"/>
        </dgm:presLayoutVars>
      </dgm:prSet>
      <dgm:spPr/>
    </dgm:pt>
    <dgm:pt modelId="{EC1A5C30-F154-436A-A1E4-64FEBDDD8AE0}" type="pres">
      <dgm:prSet presAssocID="{20F13A54-486A-4001-B5D3-2F7459511935}" presName="spacer" presStyleCnt="0"/>
      <dgm:spPr/>
    </dgm:pt>
    <dgm:pt modelId="{CC6E9ED1-850C-475D-9511-0D41D72209AD}" type="pres">
      <dgm:prSet presAssocID="{7819461D-0F1B-46B0-B220-C0C8422BCF78}" presName="parentText" presStyleLbl="node1" presStyleIdx="4" presStyleCnt="5" custLinFactY="-1732" custLinFactNeighborX="-1007" custLinFactNeighborY="-100000">
        <dgm:presLayoutVars>
          <dgm:chMax val="0"/>
          <dgm:bulletEnabled val="1"/>
        </dgm:presLayoutVars>
      </dgm:prSet>
      <dgm:spPr/>
    </dgm:pt>
  </dgm:ptLst>
  <dgm:cxnLst>
    <dgm:cxn modelId="{E90DD95B-1A86-4A93-933A-1736B94BD9BF}" type="presOf" srcId="{8C9E740F-3C22-4CFD-BAF0-9F2D535DC03C}" destId="{0B7E9223-CC7C-42D2-8F67-2C9D2DC34A36}" srcOrd="0" destOrd="0" presId="urn:microsoft.com/office/officeart/2005/8/layout/vList2"/>
    <dgm:cxn modelId="{3463A668-197B-409E-8560-722FF2A78B90}" type="presOf" srcId="{212C606E-C789-45C9-A386-B62334E4269E}" destId="{FD7BB9BE-E765-43B3-A937-D7FD2AD750AC}" srcOrd="0" destOrd="0" presId="urn:microsoft.com/office/officeart/2005/8/layout/vList2"/>
    <dgm:cxn modelId="{1D274692-A201-4C5F-8331-37E85AAF3822}" srcId="{8C9E740F-3C22-4CFD-BAF0-9F2D535DC03C}" destId="{9B73B7BB-5EA1-44D3-BCCA-B5AAF94DA5CE}" srcOrd="1" destOrd="0" parTransId="{88698AE3-26B0-49BA-8C57-509DB672DE0C}" sibTransId="{D2109457-7E72-4688-820C-18CA15DC86CF}"/>
    <dgm:cxn modelId="{322EA5C0-2CAF-493E-9BA1-ED2B264274AE}" type="presOf" srcId="{9B73B7BB-5EA1-44D3-BCCA-B5AAF94DA5CE}" destId="{B7999809-DD52-4F26-A724-8747B36F61CF}" srcOrd="0" destOrd="0" presId="urn:microsoft.com/office/officeart/2005/8/layout/vList2"/>
    <dgm:cxn modelId="{2F61EAC0-69EA-4A35-A9AA-0A66B92E3745}" srcId="{8C9E740F-3C22-4CFD-BAF0-9F2D535DC03C}" destId="{212C606E-C789-45C9-A386-B62334E4269E}" srcOrd="2" destOrd="0" parTransId="{F22DE736-30F7-4289-8F40-336B62DC10FE}" sibTransId="{83E0A9A1-46AB-43F9-96DE-0FF6619949EB}"/>
    <dgm:cxn modelId="{E26A47D4-A416-4A1B-B1DA-A3DE54EFE9FD}" type="presOf" srcId="{7EDB145B-480A-4F6B-B96D-19004A136529}" destId="{47524AC5-DABD-40EA-A403-7CADB5AFFB10}" srcOrd="0" destOrd="0" presId="urn:microsoft.com/office/officeart/2005/8/layout/vList2"/>
    <dgm:cxn modelId="{5886A9DC-A8E3-4987-BD25-32F4166F8285}" type="presOf" srcId="{62F0A00B-79AC-41C2-8B11-C7853E87D2A1}" destId="{DE69C8E5-F55A-462C-B644-DAF3167DE34A}" srcOrd="0" destOrd="0" presId="urn:microsoft.com/office/officeart/2005/8/layout/vList2"/>
    <dgm:cxn modelId="{479F2BE6-37A6-49CE-ACDD-BB4350D60000}" type="presOf" srcId="{7819461D-0F1B-46B0-B220-C0C8422BCF78}" destId="{CC6E9ED1-850C-475D-9511-0D41D72209AD}" srcOrd="0" destOrd="0" presId="urn:microsoft.com/office/officeart/2005/8/layout/vList2"/>
    <dgm:cxn modelId="{ECD9D8E8-4AAF-405D-99E7-F670DB829B92}" srcId="{8C9E740F-3C22-4CFD-BAF0-9F2D535DC03C}" destId="{7819461D-0F1B-46B0-B220-C0C8422BCF78}" srcOrd="4" destOrd="0" parTransId="{1360BAEA-F414-4366-91E8-67D2FA16EA08}" sibTransId="{18536C1D-6194-477F-91FC-FD05F535FC5A}"/>
    <dgm:cxn modelId="{7E72F3F0-0213-4B60-8E26-84A29C3E177E}" srcId="{8C9E740F-3C22-4CFD-BAF0-9F2D535DC03C}" destId="{62F0A00B-79AC-41C2-8B11-C7853E87D2A1}" srcOrd="3" destOrd="0" parTransId="{31784A33-74EC-45AD-AF2C-764FA219707B}" sibTransId="{20F13A54-486A-4001-B5D3-2F7459511935}"/>
    <dgm:cxn modelId="{0B637DF3-688A-4411-81DE-64289C9E2A49}" srcId="{8C9E740F-3C22-4CFD-BAF0-9F2D535DC03C}" destId="{7EDB145B-480A-4F6B-B96D-19004A136529}" srcOrd="0" destOrd="0" parTransId="{B65EAB46-BB22-406F-A11E-117328D2B391}" sibTransId="{EE68B85A-7FC4-4E53-BF10-B4BE6E9104D5}"/>
    <dgm:cxn modelId="{D3FCE96F-3BCD-4279-A5D1-72B66E3AE320}" type="presParOf" srcId="{0B7E9223-CC7C-42D2-8F67-2C9D2DC34A36}" destId="{47524AC5-DABD-40EA-A403-7CADB5AFFB10}" srcOrd="0" destOrd="0" presId="urn:microsoft.com/office/officeart/2005/8/layout/vList2"/>
    <dgm:cxn modelId="{94C3A5E6-2315-47D0-82DC-62C5365013F2}" type="presParOf" srcId="{0B7E9223-CC7C-42D2-8F67-2C9D2DC34A36}" destId="{A9CEF271-3403-449D-B8B2-9F1C84D8A814}" srcOrd="1" destOrd="0" presId="urn:microsoft.com/office/officeart/2005/8/layout/vList2"/>
    <dgm:cxn modelId="{FB51FFCD-544F-4AB4-93AF-5E36BEAAE8FD}" type="presParOf" srcId="{0B7E9223-CC7C-42D2-8F67-2C9D2DC34A36}" destId="{B7999809-DD52-4F26-A724-8747B36F61CF}" srcOrd="2" destOrd="0" presId="urn:microsoft.com/office/officeart/2005/8/layout/vList2"/>
    <dgm:cxn modelId="{7B608B0F-3BDA-4C2B-A688-962807C43FF2}" type="presParOf" srcId="{0B7E9223-CC7C-42D2-8F67-2C9D2DC34A36}" destId="{5B2485D1-7358-4310-ACD0-DEF378AC0C16}" srcOrd="3" destOrd="0" presId="urn:microsoft.com/office/officeart/2005/8/layout/vList2"/>
    <dgm:cxn modelId="{1181274A-3887-484E-B997-0603B9F2E3FC}" type="presParOf" srcId="{0B7E9223-CC7C-42D2-8F67-2C9D2DC34A36}" destId="{FD7BB9BE-E765-43B3-A937-D7FD2AD750AC}" srcOrd="4" destOrd="0" presId="urn:microsoft.com/office/officeart/2005/8/layout/vList2"/>
    <dgm:cxn modelId="{F61F0813-0FBB-466E-B559-08DA41F95700}" type="presParOf" srcId="{0B7E9223-CC7C-42D2-8F67-2C9D2DC34A36}" destId="{C441D94E-C110-4E13-9F9D-51A54ED942B8}" srcOrd="5" destOrd="0" presId="urn:microsoft.com/office/officeart/2005/8/layout/vList2"/>
    <dgm:cxn modelId="{079EEE82-9E5E-4981-9BCC-EDEDC0F955C7}" type="presParOf" srcId="{0B7E9223-CC7C-42D2-8F67-2C9D2DC34A36}" destId="{DE69C8E5-F55A-462C-B644-DAF3167DE34A}" srcOrd="6" destOrd="0" presId="urn:microsoft.com/office/officeart/2005/8/layout/vList2"/>
    <dgm:cxn modelId="{50CD45DF-B008-412D-BEDC-A4127E0916A5}" type="presParOf" srcId="{0B7E9223-CC7C-42D2-8F67-2C9D2DC34A36}" destId="{EC1A5C30-F154-436A-A1E4-64FEBDDD8AE0}" srcOrd="7" destOrd="0" presId="urn:microsoft.com/office/officeart/2005/8/layout/vList2"/>
    <dgm:cxn modelId="{5AEF6327-088F-4F0B-952F-CDC28ED9623B}" type="presParOf" srcId="{0B7E9223-CC7C-42D2-8F67-2C9D2DC34A36}" destId="{CC6E9ED1-850C-475D-9511-0D41D72209AD}"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524AC5-DABD-40EA-A403-7CADB5AFFB10}">
      <dsp:nvSpPr>
        <dsp:cNvPr id="0" name=""/>
        <dsp:cNvSpPr/>
      </dsp:nvSpPr>
      <dsp:spPr>
        <a:xfrm>
          <a:off x="0" y="19213"/>
          <a:ext cx="7045780" cy="1845007"/>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kern="1200" dirty="0">
              <a:latin typeface="Franklin Gothic Book" panose="020B0503020102020204" pitchFamily="34" charset="0"/>
            </a:rPr>
            <a:t>All Hazards Planning in WA State</a:t>
          </a:r>
        </a:p>
      </dsp:txBody>
      <dsp:txXfrm>
        <a:off x="90066" y="109279"/>
        <a:ext cx="6865648" cy="1664875"/>
      </dsp:txXfrm>
    </dsp:sp>
    <dsp:sp modelId="{B7999809-DD52-4F26-A724-8747B36F61CF}">
      <dsp:nvSpPr>
        <dsp:cNvPr id="0" name=""/>
        <dsp:cNvSpPr/>
      </dsp:nvSpPr>
      <dsp:spPr>
        <a:xfrm>
          <a:off x="0" y="1893184"/>
          <a:ext cx="7045780" cy="1684800"/>
        </a:xfrm>
        <a:prstGeom prst="roundRect">
          <a:avLst/>
        </a:prstGeom>
        <a:solidFill>
          <a:schemeClr val="accent5">
            <a:hueOff val="-1838336"/>
            <a:satOff val="-2557"/>
            <a:lumOff val="-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kern="1200" dirty="0">
              <a:latin typeface="Franklin Gothic Book" panose="020B0503020102020204" pitchFamily="34" charset="0"/>
            </a:rPr>
            <a:t>Hazard Specific Planning in WA State</a:t>
          </a:r>
        </a:p>
      </dsp:txBody>
      <dsp:txXfrm>
        <a:off x="82245" y="1975429"/>
        <a:ext cx="6881290" cy="1520310"/>
      </dsp:txXfrm>
    </dsp:sp>
    <dsp:sp modelId="{FD7BB9BE-E765-43B3-A937-D7FD2AD750AC}">
      <dsp:nvSpPr>
        <dsp:cNvPr id="0" name=""/>
        <dsp:cNvSpPr/>
      </dsp:nvSpPr>
      <dsp:spPr>
        <a:xfrm>
          <a:off x="0" y="3664604"/>
          <a:ext cx="7045780" cy="1684800"/>
        </a:xfrm>
        <a:prstGeom prst="roundRect">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kern="1200" dirty="0">
              <a:effectLst/>
              <a:latin typeface="Franklin Gothic Book" panose="020B0503020102020204" pitchFamily="34" charset="0"/>
              <a:ea typeface="Calibri" panose="020F0502020204030204" pitchFamily="34" charset="0"/>
              <a:cs typeface="Calibri" panose="020F0502020204030204" pitchFamily="34" charset="0"/>
            </a:rPr>
            <a:t>First Responders and the </a:t>
          </a:r>
          <a:r>
            <a:rPr lang="en-US" sz="4500" kern="1200" dirty="0">
              <a:latin typeface="Franklin Gothic Book" panose="020B0503020102020204" pitchFamily="34" charset="0"/>
              <a:ea typeface="Calibri" panose="020F0502020204030204" pitchFamily="34" charset="0"/>
              <a:cs typeface="Calibri" panose="020F0502020204030204" pitchFamily="34" charset="0"/>
            </a:rPr>
            <a:t>W</a:t>
          </a:r>
          <a:r>
            <a:rPr lang="en-US" sz="4500" kern="1200" dirty="0">
              <a:effectLst/>
              <a:latin typeface="Franklin Gothic Book" panose="020B0503020102020204" pitchFamily="34" charset="0"/>
              <a:ea typeface="Calibri" panose="020F0502020204030204" pitchFamily="34" charset="0"/>
              <a:cs typeface="Calibri" panose="020F0502020204030204" pitchFamily="34" charset="0"/>
            </a:rPr>
            <a:t>hole Community</a:t>
          </a:r>
          <a:endParaRPr lang="en-US" sz="4500" kern="1200" dirty="0">
            <a:latin typeface="Franklin Gothic Book" panose="020B0503020102020204" pitchFamily="34" charset="0"/>
          </a:endParaRPr>
        </a:p>
      </dsp:txBody>
      <dsp:txXfrm>
        <a:off x="82245" y="3746849"/>
        <a:ext cx="6881290" cy="1520310"/>
      </dsp:txXfrm>
    </dsp:sp>
    <dsp:sp modelId="{DE69C8E5-F55A-462C-B644-DAF3167DE34A}">
      <dsp:nvSpPr>
        <dsp:cNvPr id="0" name=""/>
        <dsp:cNvSpPr/>
      </dsp:nvSpPr>
      <dsp:spPr>
        <a:xfrm>
          <a:off x="0" y="5496712"/>
          <a:ext cx="7045780" cy="1684800"/>
        </a:xfrm>
        <a:prstGeom prst="roundRect">
          <a:avLst/>
        </a:prstGeom>
        <a:solidFill>
          <a:schemeClr val="accent5">
            <a:hueOff val="-5515009"/>
            <a:satOff val="-7671"/>
            <a:lumOff val="-29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kern="1200" dirty="0">
              <a:latin typeface="Franklin Gothic Book" panose="020B0503020102020204" pitchFamily="34" charset="0"/>
            </a:rPr>
            <a:t>LEPC/TEPC Funding</a:t>
          </a:r>
        </a:p>
      </dsp:txBody>
      <dsp:txXfrm>
        <a:off x="82245" y="5578957"/>
        <a:ext cx="6881290" cy="1520310"/>
      </dsp:txXfrm>
    </dsp:sp>
    <dsp:sp modelId="{CC6E9ED1-850C-475D-9511-0D41D72209AD}">
      <dsp:nvSpPr>
        <dsp:cNvPr id="0" name=""/>
        <dsp:cNvSpPr/>
      </dsp:nvSpPr>
      <dsp:spPr>
        <a:xfrm>
          <a:off x="0" y="7331077"/>
          <a:ext cx="7045780" cy="1684800"/>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kern="1200" dirty="0">
              <a:latin typeface="Franklin Gothic Book" panose="020B0503020102020204" pitchFamily="34" charset="0"/>
            </a:rPr>
            <a:t> SERC Resources</a:t>
          </a:r>
        </a:p>
      </dsp:txBody>
      <dsp:txXfrm>
        <a:off x="82245" y="7413322"/>
        <a:ext cx="6881290" cy="152031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6" tIns="46588" rIns="93176" bIns="46588"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6" tIns="46588" rIns="93176" bIns="46588" rtlCol="0"/>
          <a:lstStyle>
            <a:lvl1pPr algn="r">
              <a:defRPr sz="1200"/>
            </a:lvl1pPr>
          </a:lstStyle>
          <a:p>
            <a:fld id="{DB693B22-60B4-4521-BF44-5FBB44150C17}" type="datetimeFigureOut">
              <a:rPr lang="en-US" smtClean="0"/>
              <a:t>5/21/2024</a:t>
            </a:fld>
            <a:endParaRPr lang="en-US"/>
          </a:p>
        </p:txBody>
      </p:sp>
      <p:sp>
        <p:nvSpPr>
          <p:cNvPr id="4" name="Footer Placeholder 3"/>
          <p:cNvSpPr>
            <a:spLocks noGrp="1"/>
          </p:cNvSpPr>
          <p:nvPr>
            <p:ph type="ftr" sz="quarter" idx="2"/>
          </p:nvPr>
        </p:nvSpPr>
        <p:spPr>
          <a:xfrm>
            <a:off x="0" y="8829968"/>
            <a:ext cx="3037840" cy="466433"/>
          </a:xfrm>
          <a:prstGeom prst="rect">
            <a:avLst/>
          </a:prstGeom>
        </p:spPr>
        <p:txBody>
          <a:bodyPr vert="horz" lIns="93176" tIns="46588" rIns="93176" bIns="46588"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8"/>
            <a:ext cx="3037840" cy="466433"/>
          </a:xfrm>
          <a:prstGeom prst="rect">
            <a:avLst/>
          </a:prstGeom>
        </p:spPr>
        <p:txBody>
          <a:bodyPr vert="horz" lIns="93176" tIns="46588" rIns="93176" bIns="46588" rtlCol="0" anchor="b"/>
          <a:lstStyle>
            <a:lvl1pPr algn="r">
              <a:defRPr sz="1200"/>
            </a:lvl1pPr>
          </a:lstStyle>
          <a:p>
            <a:fld id="{6B8C64EF-1923-45AA-93F6-14713C21EEC8}" type="slidenum">
              <a:rPr lang="en-US" smtClean="0"/>
              <a:t>‹#›</a:t>
            </a:fld>
            <a:endParaRPr lang="en-US"/>
          </a:p>
        </p:txBody>
      </p:sp>
    </p:spTree>
    <p:extLst>
      <p:ext uri="{BB962C8B-B14F-4D97-AF65-F5344CB8AC3E}">
        <p14:creationId xmlns:p14="http://schemas.microsoft.com/office/powerpoint/2010/main" val="2210402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6" tIns="46588" rIns="93176" bIns="46588" rtlCol="0"/>
          <a:lstStyle>
            <a:lvl1pPr algn="l">
              <a:defRPr sz="1200"/>
            </a:lvl1pPr>
          </a:lstStyle>
          <a:p>
            <a:endParaRPr kumimoji="1" lang="ja-JP" altLang="en-US"/>
          </a:p>
        </p:txBody>
      </p:sp>
      <p:sp>
        <p:nvSpPr>
          <p:cNvPr id="3" name="Date Placeholder 2"/>
          <p:cNvSpPr>
            <a:spLocks noGrp="1"/>
          </p:cNvSpPr>
          <p:nvPr>
            <p:ph type="dt" idx="1"/>
          </p:nvPr>
        </p:nvSpPr>
        <p:spPr>
          <a:xfrm>
            <a:off x="3970938" y="0"/>
            <a:ext cx="3037840" cy="466434"/>
          </a:xfrm>
          <a:prstGeom prst="rect">
            <a:avLst/>
          </a:prstGeom>
        </p:spPr>
        <p:txBody>
          <a:bodyPr vert="horz" lIns="93176" tIns="46588" rIns="93176" bIns="46588" rtlCol="0"/>
          <a:lstStyle>
            <a:lvl1pPr algn="r">
              <a:defRPr sz="1200"/>
            </a:lvl1pPr>
          </a:lstStyle>
          <a:p>
            <a:fld id="{B214B700-E454-4935-A6FA-FD6D01281268}" type="datetimeFigureOut">
              <a:rPr kumimoji="1" lang="ja-JP" altLang="en-US" smtClean="0"/>
              <a:t>2024/5/21</a:t>
            </a:fld>
            <a:endParaRPr kumimoji="1" lang="ja-JP" alt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6" tIns="46588" rIns="93176" bIns="46588" rtlCol="0" anchor="ctr"/>
          <a:lstStyle/>
          <a:p>
            <a:endParaRPr lang="ja-JP" alt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6" tIns="46588" rIns="93176" bIns="46588" rtlCol="0"/>
          <a:lstStyle/>
          <a:p>
            <a:pPr lvl="0"/>
            <a:r>
              <a:rPr kumimoji="1" lang="en-US" altLang="ja-JP"/>
              <a:t>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6" name="Footer Placeholder 5"/>
          <p:cNvSpPr>
            <a:spLocks noGrp="1"/>
          </p:cNvSpPr>
          <p:nvPr>
            <p:ph type="ftr" sz="quarter" idx="4"/>
          </p:nvPr>
        </p:nvSpPr>
        <p:spPr>
          <a:xfrm>
            <a:off x="0" y="8829968"/>
            <a:ext cx="3037840" cy="466433"/>
          </a:xfrm>
          <a:prstGeom prst="rect">
            <a:avLst/>
          </a:prstGeom>
        </p:spPr>
        <p:txBody>
          <a:bodyPr vert="horz" lIns="93176" tIns="46588" rIns="93176" bIns="46588" rtlCol="0" anchor="b"/>
          <a:lstStyle>
            <a:lvl1pPr algn="l">
              <a:defRPr sz="1200"/>
            </a:lvl1pPr>
          </a:lstStyle>
          <a:p>
            <a:endParaRPr kumimoji="1" lang="ja-JP" altLang="en-US"/>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76" tIns="46588" rIns="93176" bIns="46588" rtlCol="0" anchor="b"/>
          <a:lstStyle>
            <a:lvl1pPr algn="r">
              <a:defRPr sz="1200"/>
            </a:lvl1pPr>
          </a:lstStyle>
          <a:p>
            <a:fld id="{9BF180D7-54DB-4F7F-AE75-6A189328228B}" type="slidenum">
              <a:rPr kumimoji="1" lang="ja-JP" altLang="en-US" smtClean="0"/>
              <a:t>‹#›</a:t>
            </a:fld>
            <a:endParaRPr kumimoji="1" lang="ja-JP" altLang="en-US"/>
          </a:p>
        </p:txBody>
      </p:sp>
    </p:spTree>
    <p:extLst>
      <p:ext uri="{BB962C8B-B14F-4D97-AF65-F5344CB8AC3E}">
        <p14:creationId xmlns:p14="http://schemas.microsoft.com/office/powerpoint/2010/main" val="639940279"/>
      </p:ext>
    </p:extLst>
  </p:cSld>
  <p:clrMap bg1="lt1" tx1="dk1" bg2="lt2" tx2="dk2" accent1="accent1" accent2="accent2" accent3="accent3" accent4="accent4" accent5="accent5" accent6="accent6" hlink="hlink" folHlink="folHlink"/>
  <p:notesStyle>
    <a:lvl1pPr marL="0" algn="l" defTabSz="1371509" rtl="0" eaLnBrk="1" latinLnBrk="0" hangingPunct="1">
      <a:defRPr kumimoji="1" sz="1800" kern="1200">
        <a:solidFill>
          <a:schemeClr val="tx1"/>
        </a:solidFill>
        <a:latin typeface="+mn-lt"/>
        <a:ea typeface="+mn-ea"/>
        <a:cs typeface="+mn-cs"/>
      </a:defRPr>
    </a:lvl1pPr>
    <a:lvl2pPr marL="685754" algn="l" defTabSz="1371509" rtl="0" eaLnBrk="1" latinLnBrk="0" hangingPunct="1">
      <a:defRPr kumimoji="1" sz="1800" kern="1200">
        <a:solidFill>
          <a:schemeClr val="tx1"/>
        </a:solidFill>
        <a:latin typeface="+mn-lt"/>
        <a:ea typeface="+mn-ea"/>
        <a:cs typeface="+mn-cs"/>
      </a:defRPr>
    </a:lvl2pPr>
    <a:lvl3pPr marL="1371509" algn="l" defTabSz="1371509" rtl="0" eaLnBrk="1" latinLnBrk="0" hangingPunct="1">
      <a:defRPr kumimoji="1" sz="1800" kern="1200">
        <a:solidFill>
          <a:schemeClr val="tx1"/>
        </a:solidFill>
        <a:latin typeface="+mn-lt"/>
        <a:ea typeface="+mn-ea"/>
        <a:cs typeface="+mn-cs"/>
      </a:defRPr>
    </a:lvl3pPr>
    <a:lvl4pPr marL="2057263" algn="l" defTabSz="1371509" rtl="0" eaLnBrk="1" latinLnBrk="0" hangingPunct="1">
      <a:defRPr kumimoji="1" sz="1800" kern="1200">
        <a:solidFill>
          <a:schemeClr val="tx1"/>
        </a:solidFill>
        <a:latin typeface="+mn-lt"/>
        <a:ea typeface="+mn-ea"/>
        <a:cs typeface="+mn-cs"/>
      </a:defRPr>
    </a:lvl4pPr>
    <a:lvl5pPr marL="2743017" algn="l" defTabSz="1371509" rtl="0" eaLnBrk="1" latinLnBrk="0" hangingPunct="1">
      <a:defRPr kumimoji="1" sz="1800" kern="1200">
        <a:solidFill>
          <a:schemeClr val="tx1"/>
        </a:solidFill>
        <a:latin typeface="+mn-lt"/>
        <a:ea typeface="+mn-ea"/>
        <a:cs typeface="+mn-cs"/>
      </a:defRPr>
    </a:lvl5pPr>
    <a:lvl6pPr marL="3428771" algn="l" defTabSz="1371509" rtl="0" eaLnBrk="1" latinLnBrk="0" hangingPunct="1">
      <a:defRPr kumimoji="1" sz="1800" kern="1200">
        <a:solidFill>
          <a:schemeClr val="tx1"/>
        </a:solidFill>
        <a:latin typeface="+mn-lt"/>
        <a:ea typeface="+mn-ea"/>
        <a:cs typeface="+mn-cs"/>
      </a:defRPr>
    </a:lvl6pPr>
    <a:lvl7pPr marL="4114526" algn="l" defTabSz="1371509" rtl="0" eaLnBrk="1" latinLnBrk="0" hangingPunct="1">
      <a:defRPr kumimoji="1" sz="1800" kern="1200">
        <a:solidFill>
          <a:schemeClr val="tx1"/>
        </a:solidFill>
        <a:latin typeface="+mn-lt"/>
        <a:ea typeface="+mn-ea"/>
        <a:cs typeface="+mn-cs"/>
      </a:defRPr>
    </a:lvl7pPr>
    <a:lvl8pPr marL="4800280" algn="l" defTabSz="1371509" rtl="0" eaLnBrk="1" latinLnBrk="0" hangingPunct="1">
      <a:defRPr kumimoji="1" sz="1800" kern="1200">
        <a:solidFill>
          <a:schemeClr val="tx1"/>
        </a:solidFill>
        <a:latin typeface="+mn-lt"/>
        <a:ea typeface="+mn-ea"/>
        <a:cs typeface="+mn-cs"/>
      </a:defRPr>
    </a:lvl8pPr>
    <a:lvl9pPr marL="5486034" algn="l" defTabSz="1371509" rtl="0" eaLnBrk="1" latinLnBrk="0" hangingPunct="1">
      <a:defRPr kumimoji="1"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apps.apple.com/app/id1467058529"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www.shakealert.org/implementation/lto/" TargetMode="External"/><Relationship Id="rId5" Type="http://schemas.openxmlformats.org/officeDocument/2006/relationships/hyperlink" Target="https://earthquake.ca.gov/get-alerts/" TargetMode="External"/><Relationship Id="rId4" Type="http://schemas.openxmlformats.org/officeDocument/2006/relationships/hyperlink" Target="https://play.google.com/store/apps/details?id=edu.berkeley.bsl.myshake"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Good morning! This presentation, entitled Washington State Local Emergency Planning Committee (LEPC) / Tribal Emergency Planning Committee (TEPC) Resources for All Hazards and Hazard Specific Planning, is intended for LEPC and TEPC members who would like more information on meeting the approach of an All-Hazards LEPC/TEPC and the resources available to support that undertaking. I wanted to start off my presentation by thanking all the hardworking members of the LEPCs/TEPCs that make this possible.  </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For those who don’t know me, my name is David Kelley and I work as the NW Region EMD Field Representative and support the Hazardous Materials Planning Team. Since moving to Washington from Louisiana, I see that the threats this state faces are wide ranging and require significant resources to manage and prepare for. In this presentation I will address some of the ways in which an LEPC or TEPC can nest their planning requirements into a wider scope that can build upon local efforts in an all-hazards and hazard specific approach to disaster planning. </a:t>
            </a:r>
          </a:p>
          <a:p>
            <a:pPr marL="228600" marR="0">
              <a:lnSpc>
                <a:spcPct val="107000"/>
              </a:lnSpc>
              <a:spcBef>
                <a:spcPts val="0"/>
              </a:spcBef>
              <a:spcAft>
                <a:spcPts val="800"/>
              </a:spcAft>
            </a:pPr>
            <a:endParaRPr lang="en-US" sz="1800" i="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a:t>
            </a:fld>
            <a:endParaRPr kumimoji="1" lang="ja-JP" altLang="en-US"/>
          </a:p>
        </p:txBody>
      </p:sp>
    </p:spTree>
    <p:extLst>
      <p:ext uri="{BB962C8B-B14F-4D97-AF65-F5344CB8AC3E}">
        <p14:creationId xmlns:p14="http://schemas.microsoft.com/office/powerpoint/2010/main" val="6807781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three tiers of the State Planning Process review are outlined here:</a:t>
            </a:r>
          </a:p>
          <a:p>
            <a:endParaRPr lang="en-US" dirty="0"/>
          </a:p>
          <a:p>
            <a:r>
              <a:rPr lang="en-US" dirty="0"/>
              <a:t>The top tier, tier III, contains all the elements that local plans are required by law to have.</a:t>
            </a:r>
          </a:p>
          <a:p>
            <a:endParaRPr lang="en-US" dirty="0"/>
          </a:p>
          <a:p>
            <a:r>
              <a:rPr lang="en-US" dirty="0"/>
              <a:t>The middle tier, tier II, are suggestions of best practice aligned with FEMA and the National Planning Frameworks. They are not mandatory but are representative of effective coordination strategies and emergency management efforts</a:t>
            </a:r>
          </a:p>
          <a:p>
            <a:endParaRPr lang="en-US" dirty="0"/>
          </a:p>
          <a:p>
            <a:r>
              <a:rPr lang="en-US" dirty="0"/>
              <a:t>The last tier, tier I, are for the unique jurisdictional requirements that will be unique to each plan. These elements are not mandatory either but may help provide a useful goal to align the organization behind.</a:t>
            </a:r>
          </a:p>
        </p:txBody>
      </p:sp>
      <p:sp>
        <p:nvSpPr>
          <p:cNvPr id="4" name="Slide Number Placeholder 3"/>
          <p:cNvSpPr>
            <a:spLocks noGrp="1"/>
          </p:cNvSpPr>
          <p:nvPr>
            <p:ph type="sldNum" sz="quarter" idx="10"/>
          </p:nvPr>
        </p:nvSpPr>
        <p:spPr/>
        <p:txBody>
          <a:bodyPr/>
          <a:lstStyle/>
          <a:p>
            <a:fld id="{9A628E4F-335F-45F5-A2FC-FE9487D09098}" type="slidenum">
              <a:rPr lang="en-US" smtClean="0"/>
              <a:pPr/>
              <a:t>10</a:t>
            </a:fld>
            <a:endParaRPr lang="en-US"/>
          </a:p>
        </p:txBody>
      </p:sp>
    </p:spTree>
    <p:extLst>
      <p:ext uri="{BB962C8B-B14F-4D97-AF65-F5344CB8AC3E}">
        <p14:creationId xmlns:p14="http://schemas.microsoft.com/office/powerpoint/2010/main" val="23053922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tiered system is all about supporting local jurisdictions to accomplish their goals with the least amount of burden possible while also ensuring that all legal requirements are met.</a:t>
            </a:r>
          </a:p>
        </p:txBody>
      </p:sp>
      <p:sp>
        <p:nvSpPr>
          <p:cNvPr id="4" name="Slide Number Placeholder 3"/>
          <p:cNvSpPr>
            <a:spLocks noGrp="1"/>
          </p:cNvSpPr>
          <p:nvPr>
            <p:ph type="sldNum" sz="quarter" idx="10"/>
          </p:nvPr>
        </p:nvSpPr>
        <p:spPr/>
        <p:txBody>
          <a:bodyPr/>
          <a:lstStyle/>
          <a:p>
            <a:fld id="{9A628E4F-335F-45F5-A2FC-FE9487D09098}" type="slidenum">
              <a:rPr lang="en-US" smtClean="0"/>
              <a:pPr/>
              <a:t>11</a:t>
            </a:fld>
            <a:endParaRPr lang="en-US"/>
          </a:p>
        </p:txBody>
      </p:sp>
    </p:spTree>
    <p:extLst>
      <p:ext uri="{BB962C8B-B14F-4D97-AF65-F5344CB8AC3E}">
        <p14:creationId xmlns:p14="http://schemas.microsoft.com/office/powerpoint/2010/main" val="15744551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final phases of the review process involve giving information back to the local jurisdictions including any suggested improvements and strategies to bring the plan into compliance. </a:t>
            </a:r>
          </a:p>
          <a:p>
            <a:endParaRPr lang="en-US" dirty="0"/>
          </a:p>
          <a:p>
            <a:r>
              <a:rPr lang="en-US" dirty="0"/>
              <a:t>A meeting can be had to help work through all of the information provided by the state as feedback, while encouraged it is not a required part of the process. All of this is still required by law to occur within the 45 days unless the local jurisdiction undertakes revisions.</a:t>
            </a:r>
          </a:p>
        </p:txBody>
      </p:sp>
      <p:sp>
        <p:nvSpPr>
          <p:cNvPr id="4" name="Slide Number Placeholder 3"/>
          <p:cNvSpPr>
            <a:spLocks noGrp="1"/>
          </p:cNvSpPr>
          <p:nvPr>
            <p:ph type="sldNum" sz="quarter" idx="10"/>
          </p:nvPr>
        </p:nvSpPr>
        <p:spPr/>
        <p:txBody>
          <a:bodyPr/>
          <a:lstStyle/>
          <a:p>
            <a:fld id="{9A628E4F-335F-45F5-A2FC-FE9487D09098}" type="slidenum">
              <a:rPr lang="en-US" smtClean="0"/>
              <a:pPr/>
              <a:t>12</a:t>
            </a:fld>
            <a:endParaRPr lang="en-US"/>
          </a:p>
        </p:txBody>
      </p:sp>
    </p:spTree>
    <p:extLst>
      <p:ext uri="{BB962C8B-B14F-4D97-AF65-F5344CB8AC3E}">
        <p14:creationId xmlns:p14="http://schemas.microsoft.com/office/powerpoint/2010/main" val="20323825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receiving the feedback from the state, if all legal requirements are met, the local jurisdiction can make updates or push ahead as is.</a:t>
            </a:r>
          </a:p>
          <a:p>
            <a:endParaRPr lang="en-US" dirty="0"/>
          </a:p>
          <a:p>
            <a:r>
              <a:rPr lang="en-US" dirty="0"/>
              <a:t>Once updates are complete the timer picks back up where it was in the process and the formal review is repeated.</a:t>
            </a:r>
          </a:p>
          <a:p>
            <a:endParaRPr lang="en-US" dirty="0"/>
          </a:p>
          <a:p>
            <a:r>
              <a:rPr lang="en-US" dirty="0"/>
              <a:t>Finally, the plan, checklist, recommendations, and completed review letter are sent to EMD leadership for review and signature.</a:t>
            </a:r>
          </a:p>
          <a:p>
            <a:endParaRPr lang="en-US" dirty="0"/>
          </a:p>
          <a:p>
            <a:r>
              <a:rPr lang="en-US" dirty="0"/>
              <a:t>The local jurisdiction receives the completed review letter, the scored checklist, recommendations, and plan back and this signifies the end of the review process.</a:t>
            </a:r>
          </a:p>
        </p:txBody>
      </p:sp>
      <p:sp>
        <p:nvSpPr>
          <p:cNvPr id="4" name="Slide Number Placeholder 3"/>
          <p:cNvSpPr>
            <a:spLocks noGrp="1"/>
          </p:cNvSpPr>
          <p:nvPr>
            <p:ph type="sldNum" sz="quarter" idx="10"/>
          </p:nvPr>
        </p:nvSpPr>
        <p:spPr/>
        <p:txBody>
          <a:bodyPr/>
          <a:lstStyle/>
          <a:p>
            <a:fld id="{9A628E4F-335F-45F5-A2FC-FE9487D09098}" type="slidenum">
              <a:rPr lang="en-US" smtClean="0"/>
              <a:pPr/>
              <a:t>13</a:t>
            </a:fld>
            <a:endParaRPr lang="en-US"/>
          </a:p>
        </p:txBody>
      </p:sp>
    </p:spTree>
    <p:extLst>
      <p:ext uri="{BB962C8B-B14F-4D97-AF65-F5344CB8AC3E}">
        <p14:creationId xmlns:p14="http://schemas.microsoft.com/office/powerpoint/2010/main" val="10159841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outline of the process</a:t>
            </a:r>
          </a:p>
        </p:txBody>
      </p:sp>
      <p:sp>
        <p:nvSpPr>
          <p:cNvPr id="4" name="Slide Number Placeholder 3"/>
          <p:cNvSpPr>
            <a:spLocks noGrp="1"/>
          </p:cNvSpPr>
          <p:nvPr>
            <p:ph type="sldNum" sz="quarter" idx="10"/>
          </p:nvPr>
        </p:nvSpPr>
        <p:spPr/>
        <p:txBody>
          <a:bodyPr/>
          <a:lstStyle/>
          <a:p>
            <a:fld id="{9A628E4F-335F-45F5-A2FC-FE9487D09098}" type="slidenum">
              <a:rPr lang="en-US" smtClean="0"/>
              <a:pPr/>
              <a:t>14</a:t>
            </a:fld>
            <a:endParaRPr lang="en-US"/>
          </a:p>
        </p:txBody>
      </p:sp>
    </p:spTree>
    <p:extLst>
      <p:ext uri="{BB962C8B-B14F-4D97-AF65-F5344CB8AC3E}">
        <p14:creationId xmlns:p14="http://schemas.microsoft.com/office/powerpoint/2010/main" val="15751162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resources to help answer any questions about this process. LEPCs and TEPCs can support the development of this plan by bringing stakeholders to the table, offering key insight into the resources available to a jurisdiction, and by providing the framework for a more comprehensive plan based on the one required by EPCRA. All-hazard planning is a wide ranging and significant undertaking and LEPCs and TEPCs can support that effort with all of the hard work that is already being done.</a:t>
            </a:r>
          </a:p>
          <a:p>
            <a:endParaRPr lang="en-US" dirty="0"/>
          </a:p>
          <a:p>
            <a:r>
              <a:rPr lang="en-US" dirty="0"/>
              <a:t>If any of the local partners have questions about the state planning process or need assistance with their plans, please contact your regional representative, and emdcempreview@mil.wa.gov and Kim.Mask@mil.wa.gov</a:t>
            </a:r>
          </a:p>
          <a:p>
            <a:endParaRPr lang="en-US" dirty="0"/>
          </a:p>
          <a:p>
            <a:r>
              <a:rPr lang="en-US" dirty="0"/>
              <a:t>Thank you for your attention during the review the all-hazards information from a state perspective with me. We will now move into the hazard specific section of the presentation.</a:t>
            </a:r>
          </a:p>
        </p:txBody>
      </p:sp>
      <p:sp>
        <p:nvSpPr>
          <p:cNvPr id="4" name="Slide Number Placeholder 3"/>
          <p:cNvSpPr>
            <a:spLocks noGrp="1"/>
          </p:cNvSpPr>
          <p:nvPr>
            <p:ph type="sldNum" sz="quarter" idx="10"/>
          </p:nvPr>
        </p:nvSpPr>
        <p:spPr/>
        <p:txBody>
          <a:bodyPr/>
          <a:lstStyle/>
          <a:p>
            <a:fld id="{9A628E4F-335F-45F5-A2FC-FE9487D09098}" type="slidenum">
              <a:rPr lang="en-US" smtClean="0"/>
              <a:pPr/>
              <a:t>15</a:t>
            </a:fld>
            <a:endParaRPr lang="en-US"/>
          </a:p>
        </p:txBody>
      </p:sp>
    </p:spTree>
    <p:extLst>
      <p:ext uri="{BB962C8B-B14F-4D97-AF65-F5344CB8AC3E}">
        <p14:creationId xmlns:p14="http://schemas.microsoft.com/office/powerpoint/2010/main" val="32831918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will discuss some of the hazards faced by residents in WA State and some of the resources available for planning against these hazards. This list is not completely comprehensive but does provide some key resources from the various levels that can assist with all hazards planning. It is impossible to create the perfect plan. However, </a:t>
            </a:r>
          </a:p>
          <a:p>
            <a:r>
              <a:rPr lang="en-US" dirty="0"/>
              <a:t>these resources are primarily for educating partners about the threats outside of hazardous material releases and how they can be related to a wider, more comprehensive planning effort. Many of these hazards will have a hazardous materials component based on the nature and widespread destruction that they would cause. LEPCs and TEPCs are a significant collection of stakeholders in terms of resources and knowledge. Leveraging those partners to tackle other challenges is the key to managing these hazard specific annexes. Each hazard covered in this section will have general information, some resources and links for planning purposes, and most include a contact for additional information. I hope that this next section will offer some assistance to thinking about utilizing an LEPC/TEPC more broadly to tackle a variety of hazards.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F180D7-54DB-4F7F-AE75-6A189328228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27307799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Tx/>
              <a:buNone/>
              <a:tabLst/>
              <a:defRPr/>
            </a:pPr>
            <a:r>
              <a:rPr lang="en-US" dirty="0"/>
              <a:t>Here we will discuss some of the hazards faced by residents in WA State and some of the state resources available for planning against these hazards. This list is not completely comprehensive but does provide some key resources from the state level that can assist with all hazard planning. It is impossible to create the perfect plan. However, with these resources they can help make a more prepared and comprehensive plan for a variety of hazards. </a:t>
            </a:r>
          </a:p>
          <a:p>
            <a:endParaRPr lang="en-US" dirty="0"/>
          </a:p>
          <a:p>
            <a:endParaRPr lang="en-US" dirty="0"/>
          </a:p>
          <a:p>
            <a:r>
              <a:rPr lang="en-US" dirty="0"/>
              <a:t>Let's start with going over some of the resources available for hazard planning with Earthquakes.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F180D7-54DB-4F7F-AE75-6A189328228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22981639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graphic shows that while earthquakes are typically a western Washington hazard, it is technically a hazard for all of Washington. The effects of any significant earthquake will affect the state as whole. </a:t>
            </a:r>
          </a:p>
        </p:txBody>
      </p:sp>
      <p:sp>
        <p:nvSpPr>
          <p:cNvPr id="4" name="Slide Number Placeholder 3"/>
          <p:cNvSpPr>
            <a:spLocks noGrp="1"/>
          </p:cNvSpPr>
          <p:nvPr>
            <p:ph type="sldNum" sz="quarter" idx="10"/>
          </p:nvPr>
        </p:nvSpPr>
        <p:spPr/>
        <p:txBody>
          <a:bodyPr/>
          <a:lstStyle/>
          <a:p>
            <a:fld id="{9A628E4F-335F-45F5-A2FC-FE9487D09098}" type="slidenum">
              <a:rPr lang="en-US" smtClean="0"/>
              <a:pPr/>
              <a:t>18</a:t>
            </a:fld>
            <a:endParaRPr lang="en-US"/>
          </a:p>
        </p:txBody>
      </p:sp>
    </p:spTree>
    <p:extLst>
      <p:ext uri="{BB962C8B-B14F-4D97-AF65-F5344CB8AC3E}">
        <p14:creationId xmlns:p14="http://schemas.microsoft.com/office/powerpoint/2010/main" val="35946360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serves as a starting point for partners that may be unfamiliar with some of the basic information for Washington’s Earthquake hazards. I understand that many, if not all, the attendees will be familiar with these hazards and likely have spent considerable time planning for some of them. </a:t>
            </a:r>
          </a:p>
          <a:p>
            <a:endParaRPr lang="en-US" dirty="0"/>
          </a:p>
          <a:p>
            <a:r>
              <a:rPr lang="en-US" dirty="0"/>
              <a:t>However, these resources are here to leverage with your partners in LEPCs or TEPCs that may not have a firm understanding of the resources, time, and effort that go into planning for such an event or even why they should consider working with additional local jurisdictions to handle these hazards. These slides, ideally, help make some of that information clear.</a:t>
            </a:r>
          </a:p>
        </p:txBody>
      </p:sp>
      <p:sp>
        <p:nvSpPr>
          <p:cNvPr id="4" name="Slide Number Placeholder 3"/>
          <p:cNvSpPr>
            <a:spLocks noGrp="1"/>
          </p:cNvSpPr>
          <p:nvPr>
            <p:ph type="sldNum" sz="quarter" idx="10"/>
          </p:nvPr>
        </p:nvSpPr>
        <p:spPr/>
        <p:txBody>
          <a:bodyPr/>
          <a:lstStyle/>
          <a:p>
            <a:fld id="{9A628E4F-335F-45F5-A2FC-FE9487D09098}" type="slidenum">
              <a:rPr lang="en-US" smtClean="0"/>
              <a:pPr/>
              <a:t>19</a:t>
            </a:fld>
            <a:endParaRPr lang="en-US"/>
          </a:p>
        </p:txBody>
      </p:sp>
    </p:spTree>
    <p:extLst>
      <p:ext uri="{BB962C8B-B14F-4D97-AF65-F5344CB8AC3E}">
        <p14:creationId xmlns:p14="http://schemas.microsoft.com/office/powerpoint/2010/main" val="2413266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During today’s presentation we will cover all-hazard planning from a state perspective and the resources available to local partners to assist in their all hazards planning efforts. Additionally, we will cover resources for hazard specific planning resources for a variety of hazards facing Washington State. Then we will talk briefly about LEPC membership for the whole community and LEPC funding grants. Lastly, we’ll conclude with SERC program contact information and ideally have time for some questions.</a:t>
            </a:r>
          </a:p>
          <a:p>
            <a:pPr marL="0" marR="0" lvl="0" indent="0" algn="l" defTabSz="1371509" rtl="0" eaLnBrk="1" fontAlgn="auto" latinLnBrk="0" hangingPunct="1">
              <a:lnSpc>
                <a:spcPct val="100000"/>
              </a:lnSpc>
              <a:spcBef>
                <a:spcPts val="0"/>
              </a:spcBef>
              <a:spcAft>
                <a:spcPts val="0"/>
              </a:spcAft>
              <a:buClrTx/>
              <a:buSzTx/>
              <a:buFontTx/>
              <a:buNone/>
              <a:tabLst/>
              <a:defRPr/>
            </a:pPr>
            <a:endParaRPr lang="en-US" dirty="0">
              <a:latin typeface="Franklin Gothic Book" panose="020B0503020102020204" pitchFamily="34" charset="0"/>
            </a:endParaRPr>
          </a:p>
          <a:p>
            <a:pPr marL="0" marR="0" lvl="0" indent="0" algn="l" defTabSz="1371509" rtl="0" eaLnBrk="1" fontAlgn="auto" latinLnBrk="0" hangingPunct="1">
              <a:lnSpc>
                <a:spcPct val="100000"/>
              </a:lnSpc>
              <a:spcBef>
                <a:spcPts val="0"/>
              </a:spcBef>
              <a:spcAft>
                <a:spcPts val="0"/>
              </a:spcAft>
              <a:buClrTx/>
              <a:buSzTx/>
              <a:buFontTx/>
              <a:buNone/>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BF180D7-54DB-4F7F-AE75-6A189328228B}" type="slidenum">
              <a:rPr kumimoji="1" lang="ja-JP" altLang="en-US" smtClean="0"/>
              <a:t>2</a:t>
            </a:fld>
            <a:endParaRPr kumimoji="1" lang="ja-JP" altLang="en-US"/>
          </a:p>
        </p:txBody>
      </p:sp>
    </p:spTree>
    <p:extLst>
      <p:ext uri="{BB962C8B-B14F-4D97-AF65-F5344CB8AC3E}">
        <p14:creationId xmlns:p14="http://schemas.microsoft.com/office/powerpoint/2010/main" val="11988891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hazard that is associated with Earthquakes is liquefaction. Serious damage from can result from liquefaction and important data on potential areas of liquefaction is available on the Geological Hazards Maps which is linked on this page.</a:t>
            </a:r>
          </a:p>
          <a:p>
            <a:endParaRPr lang="en-US" dirty="0"/>
          </a:p>
          <a:p>
            <a:r>
              <a:rPr lang="en-US" dirty="0"/>
              <a:t>The US Geological Survey (USGS) which is part of the Department of the Interior has additional information on their Earthquake Hazards program that has information on earthquake activity.</a:t>
            </a:r>
          </a:p>
        </p:txBody>
      </p:sp>
      <p:sp>
        <p:nvSpPr>
          <p:cNvPr id="4" name="Slide Number Placeholder 3"/>
          <p:cNvSpPr>
            <a:spLocks noGrp="1"/>
          </p:cNvSpPr>
          <p:nvPr>
            <p:ph type="sldNum" sz="quarter" idx="10"/>
          </p:nvPr>
        </p:nvSpPr>
        <p:spPr/>
        <p:txBody>
          <a:bodyPr/>
          <a:lstStyle/>
          <a:p>
            <a:fld id="{9A628E4F-335F-45F5-A2FC-FE9487D09098}" type="slidenum">
              <a:rPr lang="en-US" smtClean="0"/>
              <a:pPr/>
              <a:t>20</a:t>
            </a:fld>
            <a:endParaRPr lang="en-US"/>
          </a:p>
        </p:txBody>
      </p:sp>
    </p:spTree>
    <p:extLst>
      <p:ext uri="{BB962C8B-B14F-4D97-AF65-F5344CB8AC3E}">
        <p14:creationId xmlns:p14="http://schemas.microsoft.com/office/powerpoint/2010/main" val="17330789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ShakeAlert</a:t>
            </a:r>
            <a:r>
              <a:rPr lang="en-US" dirty="0"/>
              <a:t>® Earthquake Early Warning system is now live in Washington! The system, operated by the U.S. Geological Survey, detects earthquakes that have already begun, rapidly estimates the shaking they will create, then sends an alert to areas which will receive shaking. Seconds of warning can give people time to take action to protect themselves before shaking arrives such as DROP, COVER, and HOLD ON! The system was tested in select counties in Washington in February 2021 and went live on Tuesday, May 4, 2021. </a:t>
            </a:r>
          </a:p>
          <a:p>
            <a:endParaRPr lang="en-US" dirty="0"/>
          </a:p>
          <a:p>
            <a:pPr algn="l"/>
            <a:r>
              <a:rPr lang="en-US" b="0" i="0" dirty="0">
                <a:solidFill>
                  <a:srgbClr val="444444"/>
                </a:solidFill>
                <a:effectLst/>
                <a:latin typeface="Noto Sans" panose="020B0502040504020204" pitchFamily="34" charset="0"/>
              </a:rPr>
              <a:t>The </a:t>
            </a:r>
            <a:r>
              <a:rPr lang="en-US" b="0" i="0" dirty="0" err="1">
                <a:solidFill>
                  <a:srgbClr val="444444"/>
                </a:solidFill>
                <a:effectLst/>
                <a:latin typeface="Noto Sans" panose="020B0502040504020204" pitchFamily="34" charset="0"/>
              </a:rPr>
              <a:t>MyShake</a:t>
            </a:r>
            <a:r>
              <a:rPr lang="en-US" b="0" i="0" dirty="0">
                <a:solidFill>
                  <a:srgbClr val="444444"/>
                </a:solidFill>
                <a:effectLst/>
                <a:latin typeface="Noto Sans" panose="020B0502040504020204" pitchFamily="34" charset="0"/>
              </a:rPr>
              <a:t> App sends a warning to mobile phone users that shaking is about to occur. The system uses ground-motion sensors to detect earthquakes that have already started and estimates their size, location, and impact. When it detects a significant magnitude, the system issues a </a:t>
            </a:r>
            <a:r>
              <a:rPr lang="en-US" b="0" i="0" dirty="0" err="1">
                <a:solidFill>
                  <a:srgbClr val="444444"/>
                </a:solidFill>
                <a:effectLst/>
                <a:latin typeface="Noto Sans" panose="020B0502040504020204" pitchFamily="34" charset="0"/>
              </a:rPr>
              <a:t>ShakeAlert</a:t>
            </a:r>
            <a:r>
              <a:rPr lang="en-US" b="0" i="0" dirty="0">
                <a:solidFill>
                  <a:srgbClr val="444444"/>
                </a:solidFill>
                <a:effectLst/>
                <a:latin typeface="Noto Sans" panose="020B0502040504020204" pitchFamily="34" charset="0"/>
              </a:rPr>
              <a:t>® Message, providing a warning a few seconds before shaking begins.</a:t>
            </a:r>
            <a:br>
              <a:rPr lang="en-US" b="0" i="0" dirty="0">
                <a:solidFill>
                  <a:srgbClr val="444444"/>
                </a:solidFill>
                <a:effectLst/>
                <a:latin typeface="Noto Sans" panose="020B0502040504020204" pitchFamily="34" charset="0"/>
              </a:rPr>
            </a:br>
            <a:endParaRPr lang="en-US" b="0" i="0" dirty="0">
              <a:solidFill>
                <a:srgbClr val="444444"/>
              </a:solidFill>
              <a:effectLst/>
              <a:latin typeface="Noto Sans" panose="020B0502040504020204" pitchFamily="34" charset="0"/>
            </a:endParaRPr>
          </a:p>
          <a:p>
            <a:pPr algn="l"/>
            <a:r>
              <a:rPr lang="en-US" b="0" i="0" dirty="0">
                <a:solidFill>
                  <a:srgbClr val="444444"/>
                </a:solidFill>
                <a:effectLst/>
                <a:latin typeface="Noto Sans" panose="020B0502040504020204" pitchFamily="34" charset="0"/>
              </a:rPr>
              <a:t>How can I get it?</a:t>
            </a:r>
          </a:p>
          <a:p>
            <a:pPr algn="l"/>
            <a:r>
              <a:rPr lang="en-US" b="0" i="0" dirty="0">
                <a:solidFill>
                  <a:srgbClr val="444444"/>
                </a:solidFill>
                <a:effectLst/>
                <a:latin typeface="Noto Sans" panose="020B0502040504020204" pitchFamily="34" charset="0"/>
              </a:rPr>
              <a:t>The mobile application is available now for free </a:t>
            </a:r>
            <a:r>
              <a:rPr lang="en-US" b="0" i="0" u="none" strike="noStrike" dirty="0">
                <a:solidFill>
                  <a:srgbClr val="0000EE"/>
                </a:solidFill>
                <a:effectLst/>
                <a:latin typeface="Noto Sans" panose="020B0502040504020204" pitchFamily="34" charset="0"/>
                <a:hlinkClick r:id="rId3"/>
              </a:rPr>
              <a:t>in the App Store</a:t>
            </a:r>
            <a:r>
              <a:rPr lang="en-US" b="0" i="0" dirty="0">
                <a:solidFill>
                  <a:srgbClr val="444444"/>
                </a:solidFill>
                <a:effectLst/>
                <a:latin typeface="Noto Sans" panose="020B0502040504020204" pitchFamily="34" charset="0"/>
              </a:rPr>
              <a:t> and </a:t>
            </a:r>
            <a:r>
              <a:rPr lang="en-US" b="0" i="0" u="none" strike="noStrike" dirty="0">
                <a:solidFill>
                  <a:srgbClr val="0000EE"/>
                </a:solidFill>
                <a:effectLst/>
                <a:latin typeface="Noto Sans" panose="020B0502040504020204" pitchFamily="34" charset="0"/>
                <a:hlinkClick r:id="rId4"/>
              </a:rPr>
              <a:t>on Google Play</a:t>
            </a:r>
            <a:r>
              <a:rPr lang="en-US" b="0" i="0" dirty="0">
                <a:solidFill>
                  <a:srgbClr val="444444"/>
                </a:solidFill>
                <a:effectLst/>
                <a:latin typeface="Noto Sans" panose="020B0502040504020204" pitchFamily="34" charset="0"/>
              </a:rPr>
              <a:t>. In the App Store, the </a:t>
            </a:r>
            <a:r>
              <a:rPr lang="en-US" b="0" i="0" dirty="0" err="1">
                <a:solidFill>
                  <a:srgbClr val="444444"/>
                </a:solidFill>
                <a:effectLst/>
                <a:latin typeface="Noto Sans" panose="020B0502040504020204" pitchFamily="34" charset="0"/>
              </a:rPr>
              <a:t>MyShake</a:t>
            </a:r>
            <a:r>
              <a:rPr lang="en-US" b="0" i="0" dirty="0">
                <a:solidFill>
                  <a:srgbClr val="444444"/>
                </a:solidFill>
                <a:effectLst/>
                <a:latin typeface="Noto Sans" panose="020B0502040504020204" pitchFamily="34" charset="0"/>
              </a:rPr>
              <a:t> App says “Earthquake Warning California,” but please be assured, this app also delivers </a:t>
            </a:r>
            <a:r>
              <a:rPr lang="en-US" b="0" i="0" dirty="0" err="1">
                <a:solidFill>
                  <a:srgbClr val="444444"/>
                </a:solidFill>
                <a:effectLst/>
                <a:latin typeface="Noto Sans" panose="020B0502040504020204" pitchFamily="34" charset="0"/>
              </a:rPr>
              <a:t>ShakeAlert</a:t>
            </a:r>
            <a:r>
              <a:rPr lang="en-US" b="0" i="0" dirty="0">
                <a:solidFill>
                  <a:srgbClr val="444444"/>
                </a:solidFill>
                <a:effectLst/>
                <a:latin typeface="Noto Sans" panose="020B0502040504020204" pitchFamily="34" charset="0"/>
              </a:rPr>
              <a:t> earthquake early warning messages in Washington and Oregon states.</a:t>
            </a:r>
          </a:p>
          <a:p>
            <a:pPr algn="l"/>
            <a:r>
              <a:rPr lang="en-US" b="0" i="0" dirty="0">
                <a:solidFill>
                  <a:srgbClr val="444444"/>
                </a:solidFill>
                <a:effectLst/>
                <a:latin typeface="Noto Sans" panose="020B0502040504020204" pitchFamily="34" charset="0"/>
              </a:rPr>
              <a:t>App creators have included a warning tone to precede the audible earthquake warning, “Earthquake. Drop, cover, hold on. Shaking expected.”</a:t>
            </a:r>
          </a:p>
          <a:p>
            <a:pPr algn="l"/>
            <a:r>
              <a:rPr lang="en-US" b="0" i="0" dirty="0">
                <a:solidFill>
                  <a:srgbClr val="444444"/>
                </a:solidFill>
                <a:effectLst/>
                <a:latin typeface="Noto Sans" panose="020B0502040504020204" pitchFamily="34" charset="0"/>
              </a:rPr>
              <a:t>All users will also be able set a default “</a:t>
            </a:r>
            <a:r>
              <a:rPr lang="en-US" b="0" i="0" dirty="0" err="1">
                <a:solidFill>
                  <a:srgbClr val="444444"/>
                </a:solidFill>
                <a:effectLst/>
                <a:latin typeface="Noto Sans" panose="020B0502040504020204" pitchFamily="34" charset="0"/>
              </a:rPr>
              <a:t>HomeBase</a:t>
            </a:r>
            <a:r>
              <a:rPr lang="en-US" b="0" i="0" dirty="0">
                <a:solidFill>
                  <a:srgbClr val="444444"/>
                </a:solidFill>
                <a:effectLst/>
                <a:latin typeface="Noto Sans" panose="020B0502040504020204" pitchFamily="34" charset="0"/>
              </a:rPr>
              <a:t>” location in the app, so they can receive earthquake early warning alerts for that location even when they have location services turned off. This is a solution to help those concerned about privacy who do not want to enable locations in their phones. If you don’t want to set up a “</a:t>
            </a:r>
            <a:r>
              <a:rPr lang="en-US" b="0" i="0" dirty="0" err="1">
                <a:solidFill>
                  <a:srgbClr val="444444"/>
                </a:solidFill>
                <a:effectLst/>
                <a:latin typeface="Noto Sans" panose="020B0502040504020204" pitchFamily="34" charset="0"/>
              </a:rPr>
              <a:t>HomeBase</a:t>
            </a:r>
            <a:r>
              <a:rPr lang="en-US" b="0" i="0" dirty="0">
                <a:solidFill>
                  <a:srgbClr val="444444"/>
                </a:solidFill>
                <a:effectLst/>
                <a:latin typeface="Noto Sans" panose="020B0502040504020204" pitchFamily="34" charset="0"/>
              </a:rPr>
              <a:t>,” make sure your location settings are enabled. When location services are off (or denied for the app) then the user receives alerts for only the </a:t>
            </a:r>
            <a:r>
              <a:rPr lang="en-US" b="0" i="0" dirty="0" err="1">
                <a:solidFill>
                  <a:srgbClr val="444444"/>
                </a:solidFill>
                <a:effectLst/>
                <a:latin typeface="Noto Sans" panose="020B0502040504020204" pitchFamily="34" charset="0"/>
              </a:rPr>
              <a:t>HomeBase</a:t>
            </a:r>
            <a:r>
              <a:rPr lang="en-US" b="0" i="0" dirty="0">
                <a:solidFill>
                  <a:srgbClr val="444444"/>
                </a:solidFill>
                <a:effectLst/>
                <a:latin typeface="Noto Sans" panose="020B0502040504020204" pitchFamily="34" charset="0"/>
              </a:rPr>
              <a:t> location. When location services are on (and allowed for the app), then a user will receive alerts both for their actual location </a:t>
            </a:r>
            <a:r>
              <a:rPr lang="en-US" b="1" i="0" dirty="0">
                <a:solidFill>
                  <a:srgbClr val="444444"/>
                </a:solidFill>
                <a:effectLst/>
                <a:latin typeface="Noto Sans" panose="020B0502040504020204" pitchFamily="34" charset="0"/>
              </a:rPr>
              <a:t>*and*</a:t>
            </a:r>
            <a:r>
              <a:rPr lang="en-US" b="0" i="0" dirty="0">
                <a:solidFill>
                  <a:srgbClr val="444444"/>
                </a:solidFill>
                <a:effectLst/>
                <a:latin typeface="Noto Sans" panose="020B0502040504020204" pitchFamily="34" charset="0"/>
              </a:rPr>
              <a:t> their </a:t>
            </a:r>
            <a:r>
              <a:rPr lang="en-US" b="0" i="0" dirty="0" err="1">
                <a:solidFill>
                  <a:srgbClr val="444444"/>
                </a:solidFill>
                <a:effectLst/>
                <a:latin typeface="Noto Sans" panose="020B0502040504020204" pitchFamily="34" charset="0"/>
              </a:rPr>
              <a:t>HomeBase</a:t>
            </a:r>
            <a:r>
              <a:rPr lang="en-US" b="0" i="0" dirty="0">
                <a:solidFill>
                  <a:srgbClr val="444444"/>
                </a:solidFill>
                <a:effectLst/>
                <a:latin typeface="Noto Sans" panose="020B0502040504020204" pitchFamily="34" charset="0"/>
              </a:rPr>
              <a:t> location.</a:t>
            </a:r>
          </a:p>
          <a:p>
            <a:pPr algn="l"/>
            <a:r>
              <a:rPr lang="en-US" b="0" i="0" dirty="0">
                <a:solidFill>
                  <a:srgbClr val="444444"/>
                </a:solidFill>
                <a:effectLst/>
                <a:latin typeface="Noto Sans" panose="020B0502040504020204" pitchFamily="34" charset="0"/>
              </a:rPr>
              <a:t>Learn more about the app from </a:t>
            </a:r>
            <a:r>
              <a:rPr lang="en-US" b="0" i="0" u="none" strike="noStrike" dirty="0">
                <a:solidFill>
                  <a:srgbClr val="0000EE"/>
                </a:solidFill>
                <a:effectLst/>
                <a:latin typeface="Noto Sans" panose="020B0502040504020204" pitchFamily="34" charset="0"/>
                <a:hlinkClick r:id="rId5"/>
              </a:rPr>
              <a:t>https://earthquake.ca.gov/get-alerts/</a:t>
            </a:r>
            <a:r>
              <a:rPr lang="en-US" b="0" i="0" dirty="0">
                <a:solidFill>
                  <a:srgbClr val="444444"/>
                </a:solidFill>
                <a:effectLst/>
                <a:latin typeface="Noto Sans" panose="020B0502040504020204" pitchFamily="34" charset="0"/>
              </a:rPr>
              <a:t>. </a:t>
            </a:r>
            <a:r>
              <a:rPr lang="en-US" b="0" i="0" dirty="0" err="1">
                <a:solidFill>
                  <a:srgbClr val="444444"/>
                </a:solidFill>
                <a:effectLst/>
                <a:latin typeface="Noto Sans" panose="020B0502040504020204" pitchFamily="34" charset="0"/>
              </a:rPr>
              <a:t>MyShake</a:t>
            </a:r>
            <a:r>
              <a:rPr lang="en-US" b="0" i="0" dirty="0">
                <a:solidFill>
                  <a:srgbClr val="444444"/>
                </a:solidFill>
                <a:effectLst/>
                <a:latin typeface="Noto Sans" panose="020B0502040504020204" pitchFamily="34" charset="0"/>
              </a:rPr>
              <a:t> was developed by the UC Berkeley Seismology Lab and sponsored by the California Governor’s Office of Emergency Services.</a:t>
            </a:r>
          </a:p>
          <a:p>
            <a:pPr algn="l"/>
            <a:endParaRPr lang="en-US" b="0" i="0" dirty="0">
              <a:solidFill>
                <a:srgbClr val="444444"/>
              </a:solidFill>
              <a:effectLst/>
              <a:latin typeface="Noto Sans" panose="020B0502040504020204" pitchFamily="34" charset="0"/>
            </a:endParaRPr>
          </a:p>
          <a:p>
            <a:pPr algn="l"/>
            <a:r>
              <a:rPr lang="en-US" b="0" i="0" dirty="0">
                <a:solidFill>
                  <a:srgbClr val="444444"/>
                </a:solidFill>
                <a:effectLst/>
                <a:latin typeface="Noto Sans" panose="020B0502040504020204" pitchFamily="34" charset="0"/>
              </a:rPr>
              <a:t>The </a:t>
            </a:r>
            <a:r>
              <a:rPr lang="en-US" b="0" i="0" dirty="0" err="1">
                <a:solidFill>
                  <a:srgbClr val="444444"/>
                </a:solidFill>
                <a:effectLst/>
                <a:latin typeface="Noto Sans" panose="020B0502040504020204" pitchFamily="34" charset="0"/>
              </a:rPr>
              <a:t>MyShake</a:t>
            </a:r>
            <a:r>
              <a:rPr lang="en-US" b="0" i="0" dirty="0">
                <a:solidFill>
                  <a:srgbClr val="444444"/>
                </a:solidFill>
                <a:effectLst/>
                <a:latin typeface="Noto Sans" panose="020B0502040504020204" pitchFamily="34" charset="0"/>
              </a:rPr>
              <a:t> App is the only app capable of delivering earthquake early warnings in Washington state at this time. Learn more about </a:t>
            </a:r>
            <a:r>
              <a:rPr lang="en-US" b="0" i="0" u="none" strike="noStrike" dirty="0" err="1">
                <a:solidFill>
                  <a:srgbClr val="0000EE"/>
                </a:solidFill>
                <a:effectLst/>
                <a:latin typeface="Noto Sans" panose="020B0502040504020204" pitchFamily="34" charset="0"/>
                <a:hlinkClick r:id="rId6"/>
              </a:rPr>
              <a:t>ShakeAlert</a:t>
            </a:r>
            <a:r>
              <a:rPr lang="en-US" b="0" i="0" u="none" strike="noStrike" dirty="0">
                <a:solidFill>
                  <a:srgbClr val="0000EE"/>
                </a:solidFill>
                <a:effectLst/>
                <a:latin typeface="Noto Sans" panose="020B0502040504020204" pitchFamily="34" charset="0"/>
                <a:hlinkClick r:id="rId6"/>
              </a:rPr>
              <a:t> License to Operate Partners</a:t>
            </a:r>
            <a:r>
              <a:rPr lang="en-US" b="0" i="0" dirty="0">
                <a:solidFill>
                  <a:srgbClr val="444444"/>
                </a:solidFill>
                <a:effectLst/>
                <a:latin typeface="Noto Sans" panose="020B0502040504020204" pitchFamily="34" charset="0"/>
              </a:rPr>
              <a:t> available in Washington state.</a:t>
            </a:r>
          </a:p>
          <a:p>
            <a:endParaRPr lang="en-US" dirty="0"/>
          </a:p>
          <a:p>
            <a:endParaRPr lang="en-US" dirty="0"/>
          </a:p>
        </p:txBody>
      </p:sp>
      <p:sp>
        <p:nvSpPr>
          <p:cNvPr id="4" name="Slide Number Placeholder 3"/>
          <p:cNvSpPr>
            <a:spLocks noGrp="1"/>
          </p:cNvSpPr>
          <p:nvPr>
            <p:ph type="sldNum" sz="quarter" idx="10"/>
          </p:nvPr>
        </p:nvSpPr>
        <p:spPr/>
        <p:txBody>
          <a:bodyPr/>
          <a:lstStyle/>
          <a:p>
            <a:fld id="{9A628E4F-335F-45F5-A2FC-FE9487D09098}" type="slidenum">
              <a:rPr lang="en-US" smtClean="0"/>
              <a:pPr/>
              <a:t>21</a:t>
            </a:fld>
            <a:endParaRPr lang="en-US"/>
          </a:p>
        </p:txBody>
      </p:sp>
    </p:spTree>
    <p:extLst>
      <p:ext uri="{BB962C8B-B14F-4D97-AF65-F5344CB8AC3E}">
        <p14:creationId xmlns:p14="http://schemas.microsoft.com/office/powerpoint/2010/main" val="25274523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some of the resources that can provide information ranging from basic earthquake education to detailed mapping of potential hazard zones and threats. Additionally, Brian Terbush serves as the Volcano and Earthquake Hazard and Outreach Project Manager and can help answer specific questions about these hazards faced by Washington citizens. </a:t>
            </a:r>
          </a:p>
        </p:txBody>
      </p:sp>
      <p:sp>
        <p:nvSpPr>
          <p:cNvPr id="4" name="Slide Number Placeholder 3"/>
          <p:cNvSpPr>
            <a:spLocks noGrp="1"/>
          </p:cNvSpPr>
          <p:nvPr>
            <p:ph type="sldNum" sz="quarter" idx="10"/>
          </p:nvPr>
        </p:nvSpPr>
        <p:spPr/>
        <p:txBody>
          <a:bodyPr/>
          <a:lstStyle/>
          <a:p>
            <a:fld id="{9A628E4F-335F-45F5-A2FC-FE9487D09098}" type="slidenum">
              <a:rPr lang="en-US" smtClean="0"/>
              <a:pPr/>
              <a:t>22</a:t>
            </a:fld>
            <a:endParaRPr lang="en-US"/>
          </a:p>
        </p:txBody>
      </p:sp>
    </p:spTree>
    <p:extLst>
      <p:ext uri="{BB962C8B-B14F-4D97-AF65-F5344CB8AC3E}">
        <p14:creationId xmlns:p14="http://schemas.microsoft.com/office/powerpoint/2010/main" val="25602824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F180D7-54DB-4F7F-AE75-6A189328228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4710079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hazard present in the state of Washington are landslides, here are the general considerations of what can cause a landslide. </a:t>
            </a:r>
          </a:p>
          <a:p>
            <a:endParaRPr lang="en-US" dirty="0"/>
          </a:p>
          <a:p>
            <a:r>
              <a:rPr lang="en-US" dirty="0"/>
              <a:t>Landslides are generally in areas where one has occurred before but these factors listed above can cause them to occur in areas where they have not before.</a:t>
            </a:r>
          </a:p>
          <a:p>
            <a:endParaRPr lang="en-US" dirty="0"/>
          </a:p>
          <a:p>
            <a:r>
              <a:rPr lang="en-US" dirty="0"/>
              <a:t>Contact you county geologist, county planning department or geotechnical expert for advice on landslide protective measures</a:t>
            </a:r>
          </a:p>
        </p:txBody>
      </p:sp>
      <p:sp>
        <p:nvSpPr>
          <p:cNvPr id="4" name="Slide Number Placeholder 3"/>
          <p:cNvSpPr>
            <a:spLocks noGrp="1"/>
          </p:cNvSpPr>
          <p:nvPr>
            <p:ph type="sldNum" sz="quarter" idx="10"/>
          </p:nvPr>
        </p:nvSpPr>
        <p:spPr/>
        <p:txBody>
          <a:bodyPr/>
          <a:lstStyle/>
          <a:p>
            <a:fld id="{9A628E4F-335F-45F5-A2FC-FE9487D09098}" type="slidenum">
              <a:rPr lang="en-US" smtClean="0"/>
              <a:pPr/>
              <a:t>24</a:t>
            </a:fld>
            <a:endParaRPr lang="en-US"/>
          </a:p>
        </p:txBody>
      </p:sp>
    </p:spTree>
    <p:extLst>
      <p:ext uri="{BB962C8B-B14F-4D97-AF65-F5344CB8AC3E}">
        <p14:creationId xmlns:p14="http://schemas.microsoft.com/office/powerpoint/2010/main" val="12983607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Landslides can have key indicators that reveal when the ground may be preparing to give way.</a:t>
            </a:r>
          </a:p>
          <a:p>
            <a:endParaRPr lang="en-US" dirty="0"/>
          </a:p>
          <a:p>
            <a:r>
              <a:rPr lang="en-US" dirty="0"/>
              <a:t>Additionally, landslides hazards can be prepared for but it is important to build / prepare responsibly </a:t>
            </a:r>
          </a:p>
        </p:txBody>
      </p:sp>
      <p:sp>
        <p:nvSpPr>
          <p:cNvPr id="4" name="Slide Number Placeholder 3"/>
          <p:cNvSpPr>
            <a:spLocks noGrp="1"/>
          </p:cNvSpPr>
          <p:nvPr>
            <p:ph type="sldNum" sz="quarter" idx="10"/>
          </p:nvPr>
        </p:nvSpPr>
        <p:spPr/>
        <p:txBody>
          <a:bodyPr/>
          <a:lstStyle/>
          <a:p>
            <a:fld id="{9A628E4F-335F-45F5-A2FC-FE9487D09098}" type="slidenum">
              <a:rPr lang="en-US" smtClean="0"/>
              <a:pPr/>
              <a:t>25</a:t>
            </a:fld>
            <a:endParaRPr lang="en-US"/>
          </a:p>
        </p:txBody>
      </p:sp>
    </p:spTree>
    <p:extLst>
      <p:ext uri="{BB962C8B-B14F-4D97-AF65-F5344CB8AC3E}">
        <p14:creationId xmlns:p14="http://schemas.microsoft.com/office/powerpoint/2010/main" val="34265448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useful resource for the planning is the US Landslide Inventory that is a USGS map of potential and recorded landslides and their associated risks in their area.</a:t>
            </a:r>
          </a:p>
        </p:txBody>
      </p:sp>
      <p:sp>
        <p:nvSpPr>
          <p:cNvPr id="4" name="Slide Number Placeholder 3"/>
          <p:cNvSpPr>
            <a:spLocks noGrp="1"/>
          </p:cNvSpPr>
          <p:nvPr>
            <p:ph type="sldNum" sz="quarter" idx="10"/>
          </p:nvPr>
        </p:nvSpPr>
        <p:spPr/>
        <p:txBody>
          <a:bodyPr/>
          <a:lstStyle/>
          <a:p>
            <a:fld id="{9A628E4F-335F-45F5-A2FC-FE9487D09098}" type="slidenum">
              <a:rPr lang="en-US" smtClean="0"/>
              <a:pPr/>
              <a:t>26</a:t>
            </a:fld>
            <a:endParaRPr lang="en-US"/>
          </a:p>
        </p:txBody>
      </p:sp>
    </p:spTree>
    <p:extLst>
      <p:ext uri="{BB962C8B-B14F-4D97-AF65-F5344CB8AC3E}">
        <p14:creationId xmlns:p14="http://schemas.microsoft.com/office/powerpoint/2010/main" val="37773137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will discuss some of the hazards faced by residents in WA State and some of the state resources available for planning against these hazards. This list is not completely comprehensive but does provide some key resources from the state level that can assist with all hazard planning. It is impossible to create the perfect plan. However, with these resources they can help make a more prepared and comprehensive plan for a variety of hazards.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F180D7-54DB-4F7F-AE75-6A189328228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17047214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628E4F-335F-45F5-A2FC-FE9487D09098}" type="slidenum">
              <a:rPr lang="en-US" smtClean="0"/>
              <a:pPr/>
              <a:t>28</a:t>
            </a:fld>
            <a:endParaRPr lang="en-US"/>
          </a:p>
        </p:txBody>
      </p:sp>
    </p:spTree>
    <p:extLst>
      <p:ext uri="{BB962C8B-B14F-4D97-AF65-F5344CB8AC3E}">
        <p14:creationId xmlns:p14="http://schemas.microsoft.com/office/powerpoint/2010/main" val="82745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628E4F-335F-45F5-A2FC-FE9487D09098}" type="slidenum">
              <a:rPr lang="en-US" smtClean="0"/>
              <a:pPr/>
              <a:t>29</a:t>
            </a:fld>
            <a:endParaRPr lang="en-US"/>
          </a:p>
        </p:txBody>
      </p:sp>
    </p:spTree>
    <p:extLst>
      <p:ext uri="{BB962C8B-B14F-4D97-AF65-F5344CB8AC3E}">
        <p14:creationId xmlns:p14="http://schemas.microsoft.com/office/powerpoint/2010/main" val="3423564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will discuss how all hazards planning works, how the CEMP process works from a State perspective and how LEPCs/TEPCs can nest their resources inside of an all hazards planning mindset.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F180D7-54DB-4F7F-AE75-6A189328228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40299118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628E4F-335F-45F5-A2FC-FE9487D09098}" type="slidenum">
              <a:rPr lang="en-US" smtClean="0"/>
              <a:pPr/>
              <a:t>30</a:t>
            </a:fld>
            <a:endParaRPr lang="en-US"/>
          </a:p>
        </p:txBody>
      </p:sp>
    </p:spTree>
    <p:extLst>
      <p:ext uri="{BB962C8B-B14F-4D97-AF65-F5344CB8AC3E}">
        <p14:creationId xmlns:p14="http://schemas.microsoft.com/office/powerpoint/2010/main" val="4925606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Tsunami Hazard and Outreach Project Manager </a:t>
            </a:r>
          </a:p>
        </p:txBody>
      </p:sp>
      <p:sp>
        <p:nvSpPr>
          <p:cNvPr id="4" name="Slide Number Placeholder 3"/>
          <p:cNvSpPr>
            <a:spLocks noGrp="1"/>
          </p:cNvSpPr>
          <p:nvPr>
            <p:ph type="sldNum" sz="quarter" idx="10"/>
          </p:nvPr>
        </p:nvSpPr>
        <p:spPr/>
        <p:txBody>
          <a:bodyPr/>
          <a:lstStyle/>
          <a:p>
            <a:fld id="{9A628E4F-335F-45F5-A2FC-FE9487D09098}" type="slidenum">
              <a:rPr lang="en-US" smtClean="0"/>
              <a:pPr/>
              <a:t>31</a:t>
            </a:fld>
            <a:endParaRPr lang="en-US"/>
          </a:p>
        </p:txBody>
      </p:sp>
    </p:spTree>
    <p:extLst>
      <p:ext uri="{BB962C8B-B14F-4D97-AF65-F5344CB8AC3E}">
        <p14:creationId xmlns:p14="http://schemas.microsoft.com/office/powerpoint/2010/main" val="13201563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628E4F-335F-45F5-A2FC-FE9487D09098}" type="slidenum">
              <a:rPr lang="en-US" smtClean="0"/>
              <a:pPr/>
              <a:t>32</a:t>
            </a:fld>
            <a:endParaRPr lang="en-US"/>
          </a:p>
        </p:txBody>
      </p:sp>
    </p:spTree>
    <p:extLst>
      <p:ext uri="{BB962C8B-B14F-4D97-AF65-F5344CB8AC3E}">
        <p14:creationId xmlns:p14="http://schemas.microsoft.com/office/powerpoint/2010/main" val="4923186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will discuss some of the hazards faced by residents in WA State and some of the state resources available for planning against these hazards. This list is not completely comprehensive but does provide some key resources from the state level that can assist with all hazard planning. It is impossible to create the perfect plan. However, with these resources they can help make a more prepared and comprehensive plan for a variety of hazards.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F180D7-54DB-4F7F-AE75-6A189328228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21878257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628E4F-335F-45F5-A2FC-FE9487D09098}" type="slidenum">
              <a:rPr lang="en-US" smtClean="0"/>
              <a:pPr/>
              <a:t>34</a:t>
            </a:fld>
            <a:endParaRPr lang="en-US"/>
          </a:p>
        </p:txBody>
      </p:sp>
    </p:spTree>
    <p:extLst>
      <p:ext uri="{BB962C8B-B14F-4D97-AF65-F5344CB8AC3E}">
        <p14:creationId xmlns:p14="http://schemas.microsoft.com/office/powerpoint/2010/main" val="4542291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628E4F-335F-45F5-A2FC-FE9487D09098}" type="slidenum">
              <a:rPr lang="en-US" smtClean="0"/>
              <a:pPr/>
              <a:t>35</a:t>
            </a:fld>
            <a:endParaRPr lang="en-US"/>
          </a:p>
        </p:txBody>
      </p:sp>
    </p:spTree>
    <p:extLst>
      <p:ext uri="{BB962C8B-B14F-4D97-AF65-F5344CB8AC3E}">
        <p14:creationId xmlns:p14="http://schemas.microsoft.com/office/powerpoint/2010/main" val="1539879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628E4F-335F-45F5-A2FC-FE9487D09098}" type="slidenum">
              <a:rPr lang="en-US" smtClean="0"/>
              <a:pPr/>
              <a:t>36</a:t>
            </a:fld>
            <a:endParaRPr lang="en-US"/>
          </a:p>
        </p:txBody>
      </p:sp>
    </p:spTree>
    <p:extLst>
      <p:ext uri="{BB962C8B-B14F-4D97-AF65-F5344CB8AC3E}">
        <p14:creationId xmlns:p14="http://schemas.microsoft.com/office/powerpoint/2010/main" val="12858723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F180D7-54DB-4F7F-AE75-6A189328228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10495624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628E4F-335F-45F5-A2FC-FE9487D09098}" type="slidenum">
              <a:rPr lang="en-US" smtClean="0"/>
              <a:pPr/>
              <a:t>38</a:t>
            </a:fld>
            <a:endParaRPr lang="en-US"/>
          </a:p>
        </p:txBody>
      </p:sp>
    </p:spTree>
    <p:extLst>
      <p:ext uri="{BB962C8B-B14F-4D97-AF65-F5344CB8AC3E}">
        <p14:creationId xmlns:p14="http://schemas.microsoft.com/office/powerpoint/2010/main" val="23727599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628E4F-335F-45F5-A2FC-FE9487D09098}" type="slidenum">
              <a:rPr lang="en-US" smtClean="0"/>
              <a:pPr/>
              <a:t>39</a:t>
            </a:fld>
            <a:endParaRPr lang="en-US"/>
          </a:p>
        </p:txBody>
      </p:sp>
    </p:spTree>
    <p:extLst>
      <p:ext uri="{BB962C8B-B14F-4D97-AF65-F5344CB8AC3E}">
        <p14:creationId xmlns:p14="http://schemas.microsoft.com/office/powerpoint/2010/main" val="2051034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Hazards Planning is focused on developing the basic framework for how to prepare for any type of hazard. It can and most likely will cover all five of the national mission areas and build on a whole community approach to emergency management. LEPCs are in a unique position to help bring more stakeholders to the table for preparing against a variety of hazards. Although the emphasis will be on hazardous material response and the requirements of EPCRA, the basic framework for emergency response will be the same and this is where all-hazard planning mindset comes into play.</a:t>
            </a:r>
          </a:p>
          <a:p>
            <a:endParaRPr lang="en-US" dirty="0"/>
          </a:p>
          <a:p>
            <a:r>
              <a:rPr lang="en-US" dirty="0"/>
              <a:t>From a state perspective the All-Hazards approach to disasters is outlined by the Comprehensive Emergency Management Plan or CEMP, the associated Emergency Support Functions or ESFs, Hazard Specific Annexes, and associated appendices. These components outline the general hazards, the outline and structure of the agencies that will manage them, and the responsibilities assigned to each organization as they handle different incidents.</a:t>
            </a:r>
          </a:p>
        </p:txBody>
      </p:sp>
      <p:sp>
        <p:nvSpPr>
          <p:cNvPr id="4" name="Slide Number Placeholder 3"/>
          <p:cNvSpPr>
            <a:spLocks noGrp="1"/>
          </p:cNvSpPr>
          <p:nvPr>
            <p:ph type="sldNum" sz="quarter" idx="10"/>
          </p:nvPr>
        </p:nvSpPr>
        <p:spPr/>
        <p:txBody>
          <a:bodyPr/>
          <a:lstStyle/>
          <a:p>
            <a:fld id="{9A628E4F-335F-45F5-A2FC-FE9487D09098}" type="slidenum">
              <a:rPr lang="en-US" smtClean="0"/>
              <a:pPr/>
              <a:t>4</a:t>
            </a:fld>
            <a:endParaRPr lang="en-US"/>
          </a:p>
        </p:txBody>
      </p:sp>
    </p:spTree>
    <p:extLst>
      <p:ext uri="{BB962C8B-B14F-4D97-AF65-F5344CB8AC3E}">
        <p14:creationId xmlns:p14="http://schemas.microsoft.com/office/powerpoint/2010/main" val="26121268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628E4F-335F-45F5-A2FC-FE9487D09098}" type="slidenum">
              <a:rPr lang="en-US" smtClean="0"/>
              <a:pPr/>
              <a:t>40</a:t>
            </a:fld>
            <a:endParaRPr lang="en-US"/>
          </a:p>
        </p:txBody>
      </p:sp>
    </p:spTree>
    <p:extLst>
      <p:ext uri="{BB962C8B-B14F-4D97-AF65-F5344CB8AC3E}">
        <p14:creationId xmlns:p14="http://schemas.microsoft.com/office/powerpoint/2010/main" val="10740175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628E4F-335F-45F5-A2FC-FE9487D09098}" type="slidenum">
              <a:rPr lang="en-US" smtClean="0"/>
              <a:pPr/>
              <a:t>41</a:t>
            </a:fld>
            <a:endParaRPr lang="en-US"/>
          </a:p>
        </p:txBody>
      </p:sp>
    </p:spTree>
    <p:extLst>
      <p:ext uri="{BB962C8B-B14F-4D97-AF65-F5344CB8AC3E}">
        <p14:creationId xmlns:p14="http://schemas.microsoft.com/office/powerpoint/2010/main" val="9118180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628E4F-335F-45F5-A2FC-FE9487D09098}" type="slidenum">
              <a:rPr lang="en-US" smtClean="0"/>
              <a:pPr/>
              <a:t>42</a:t>
            </a:fld>
            <a:endParaRPr lang="en-US"/>
          </a:p>
        </p:txBody>
      </p:sp>
    </p:spTree>
    <p:extLst>
      <p:ext uri="{BB962C8B-B14F-4D97-AF65-F5344CB8AC3E}">
        <p14:creationId xmlns:p14="http://schemas.microsoft.com/office/powerpoint/2010/main" val="13005480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will discuss some of the hazards faced by residents in WA State and some of the state resources available for planning against these hazards. This list is not completely comprehensive but does provide some key resources from the state level that can assist with all hazard planning. It is impossible to create the perfect plan. However, with these resources they can help make a more prepared and comprehensive plan for a variety of hazards.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F180D7-54DB-4F7F-AE75-6A189328228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7233628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628E4F-335F-45F5-A2FC-FE9487D09098}" type="slidenum">
              <a:rPr lang="en-US" smtClean="0"/>
              <a:pPr/>
              <a:t>44</a:t>
            </a:fld>
            <a:endParaRPr lang="en-US"/>
          </a:p>
        </p:txBody>
      </p:sp>
    </p:spTree>
    <p:extLst>
      <p:ext uri="{BB962C8B-B14F-4D97-AF65-F5344CB8AC3E}">
        <p14:creationId xmlns:p14="http://schemas.microsoft.com/office/powerpoint/2010/main" val="42531202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628E4F-335F-45F5-A2FC-FE9487D09098}" type="slidenum">
              <a:rPr lang="en-US" smtClean="0"/>
              <a:pPr/>
              <a:t>45</a:t>
            </a:fld>
            <a:endParaRPr lang="en-US"/>
          </a:p>
        </p:txBody>
      </p:sp>
    </p:spTree>
    <p:extLst>
      <p:ext uri="{BB962C8B-B14F-4D97-AF65-F5344CB8AC3E}">
        <p14:creationId xmlns:p14="http://schemas.microsoft.com/office/powerpoint/2010/main" val="20399343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F180D7-54DB-4F7F-AE75-6A189328228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20613327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628E4F-335F-45F5-A2FC-FE9487D09098}" type="slidenum">
              <a:rPr lang="en-US" smtClean="0"/>
              <a:pPr/>
              <a:t>47</a:t>
            </a:fld>
            <a:endParaRPr lang="en-US"/>
          </a:p>
        </p:txBody>
      </p:sp>
    </p:spTree>
    <p:extLst>
      <p:ext uri="{BB962C8B-B14F-4D97-AF65-F5344CB8AC3E}">
        <p14:creationId xmlns:p14="http://schemas.microsoft.com/office/powerpoint/2010/main" val="10276541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628E4F-335F-45F5-A2FC-FE9487D09098}" type="slidenum">
              <a:rPr lang="en-US" smtClean="0"/>
              <a:pPr/>
              <a:t>48</a:t>
            </a:fld>
            <a:endParaRPr lang="en-US"/>
          </a:p>
        </p:txBody>
      </p:sp>
    </p:spTree>
    <p:extLst>
      <p:ext uri="{BB962C8B-B14F-4D97-AF65-F5344CB8AC3E}">
        <p14:creationId xmlns:p14="http://schemas.microsoft.com/office/powerpoint/2010/main" val="41269876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628E4F-335F-45F5-A2FC-FE9487D09098}" type="slidenum">
              <a:rPr lang="en-US" smtClean="0"/>
              <a:pPr/>
              <a:t>49</a:t>
            </a:fld>
            <a:endParaRPr lang="en-US"/>
          </a:p>
        </p:txBody>
      </p:sp>
    </p:spTree>
    <p:extLst>
      <p:ext uri="{BB962C8B-B14F-4D97-AF65-F5344CB8AC3E}">
        <p14:creationId xmlns:p14="http://schemas.microsoft.com/office/powerpoint/2010/main" val="475676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to help educate partners who may be unfamiliar with the state ESF structure. ESFs are groupings of capabilities that coordinate to manage different services during a disaster. Each ESF has coordinating, primary, and supporting agencies. In the table above coordinating agencies provide the leadership, coordination, and oversight for the ESF. The primary agencies have significant authority, roles, resources, or capabilities to carry out that emergency support function. Support agencies provide additional resources to support the coordinating and primary agencies.</a:t>
            </a:r>
          </a:p>
        </p:txBody>
      </p:sp>
      <p:sp>
        <p:nvSpPr>
          <p:cNvPr id="4" name="Slide Number Placeholder 3"/>
          <p:cNvSpPr>
            <a:spLocks noGrp="1"/>
          </p:cNvSpPr>
          <p:nvPr>
            <p:ph type="sldNum" sz="quarter" idx="10"/>
          </p:nvPr>
        </p:nvSpPr>
        <p:spPr/>
        <p:txBody>
          <a:bodyPr/>
          <a:lstStyle/>
          <a:p>
            <a:fld id="{9A628E4F-335F-45F5-A2FC-FE9487D09098}" type="slidenum">
              <a:rPr lang="en-US" smtClean="0"/>
              <a:pPr/>
              <a:t>5</a:t>
            </a:fld>
            <a:endParaRPr lang="en-US"/>
          </a:p>
        </p:txBody>
      </p:sp>
    </p:spTree>
    <p:extLst>
      <p:ext uri="{BB962C8B-B14F-4D97-AF65-F5344CB8AC3E}">
        <p14:creationId xmlns:p14="http://schemas.microsoft.com/office/powerpoint/2010/main" val="14843422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628E4F-335F-45F5-A2FC-FE9487D09098}" type="slidenum">
              <a:rPr lang="en-US" smtClean="0"/>
              <a:pPr/>
              <a:t>50</a:t>
            </a:fld>
            <a:endParaRPr lang="en-US"/>
          </a:p>
        </p:txBody>
      </p:sp>
    </p:spTree>
    <p:extLst>
      <p:ext uri="{BB962C8B-B14F-4D97-AF65-F5344CB8AC3E}">
        <p14:creationId xmlns:p14="http://schemas.microsoft.com/office/powerpoint/2010/main" val="4338234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F180D7-54DB-4F7F-AE75-6A189328228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20465102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628E4F-335F-45F5-A2FC-FE9487D09098}" type="slidenum">
              <a:rPr lang="en-US" smtClean="0"/>
              <a:pPr/>
              <a:t>52</a:t>
            </a:fld>
            <a:endParaRPr lang="en-US"/>
          </a:p>
        </p:txBody>
      </p:sp>
    </p:spTree>
    <p:extLst>
      <p:ext uri="{BB962C8B-B14F-4D97-AF65-F5344CB8AC3E}">
        <p14:creationId xmlns:p14="http://schemas.microsoft.com/office/powerpoint/2010/main" val="34253755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628E4F-335F-45F5-A2FC-FE9487D09098}" type="slidenum">
              <a:rPr lang="en-US" smtClean="0"/>
              <a:pPr/>
              <a:t>53</a:t>
            </a:fld>
            <a:endParaRPr lang="en-US"/>
          </a:p>
        </p:txBody>
      </p:sp>
    </p:spTree>
    <p:extLst>
      <p:ext uri="{BB962C8B-B14F-4D97-AF65-F5344CB8AC3E}">
        <p14:creationId xmlns:p14="http://schemas.microsoft.com/office/powerpoint/2010/main" val="17224629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628E4F-335F-45F5-A2FC-FE9487D09098}" type="slidenum">
              <a:rPr lang="en-US" smtClean="0"/>
              <a:pPr/>
              <a:t>54</a:t>
            </a:fld>
            <a:endParaRPr lang="en-US"/>
          </a:p>
        </p:txBody>
      </p:sp>
    </p:spTree>
    <p:extLst>
      <p:ext uri="{BB962C8B-B14F-4D97-AF65-F5344CB8AC3E}">
        <p14:creationId xmlns:p14="http://schemas.microsoft.com/office/powerpoint/2010/main" val="11210075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F180D7-54DB-4F7F-AE75-6A189328228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5997137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628E4F-335F-45F5-A2FC-FE9487D09098}" type="slidenum">
              <a:rPr lang="en-US" smtClean="0"/>
              <a:pPr/>
              <a:t>56</a:t>
            </a:fld>
            <a:endParaRPr lang="en-US"/>
          </a:p>
        </p:txBody>
      </p:sp>
    </p:spTree>
    <p:extLst>
      <p:ext uri="{BB962C8B-B14F-4D97-AF65-F5344CB8AC3E}">
        <p14:creationId xmlns:p14="http://schemas.microsoft.com/office/powerpoint/2010/main" val="359267213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628E4F-335F-45F5-A2FC-FE9487D09098}" type="slidenum">
              <a:rPr lang="en-US" smtClean="0"/>
              <a:pPr/>
              <a:t>57</a:t>
            </a:fld>
            <a:endParaRPr lang="en-US"/>
          </a:p>
        </p:txBody>
      </p:sp>
    </p:spTree>
    <p:extLst>
      <p:ext uri="{BB962C8B-B14F-4D97-AF65-F5344CB8AC3E}">
        <p14:creationId xmlns:p14="http://schemas.microsoft.com/office/powerpoint/2010/main" val="338284623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F180D7-54DB-4F7F-AE75-6A189328228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125589595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628E4F-335F-45F5-A2FC-FE9487D09098}" type="slidenum">
              <a:rPr lang="en-US" smtClean="0"/>
              <a:pPr/>
              <a:t>59</a:t>
            </a:fld>
            <a:endParaRPr lang="en-US"/>
          </a:p>
        </p:txBody>
      </p:sp>
    </p:spTree>
    <p:extLst>
      <p:ext uri="{BB962C8B-B14F-4D97-AF65-F5344CB8AC3E}">
        <p14:creationId xmlns:p14="http://schemas.microsoft.com/office/powerpoint/2010/main" val="3276264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Aptos" panose="020B0004020202020204" pitchFamily="34" charset="0"/>
                <a:ea typeface="Aptos" panose="020B0004020202020204" pitchFamily="34" charset="0"/>
                <a:cs typeface="Aptos" panose="020B0004020202020204" pitchFamily="34" charset="0"/>
              </a:rPr>
              <a:t>Even for those familiar with the current state ESF structure there are upcoming changes. These changes will be reflected in the new State CEMP Response Plan that will be promulgated and published in the coming months. </a:t>
            </a:r>
          </a:p>
          <a:p>
            <a:pPr marL="0" marR="0">
              <a:spcBef>
                <a:spcPts val="0"/>
              </a:spcBef>
              <a:spcAft>
                <a:spcPts val="0"/>
              </a:spcAft>
            </a:pPr>
            <a:r>
              <a:rPr lang="en-US" sz="1800" dirty="0">
                <a:effectLst/>
                <a:latin typeface="Aptos" panose="020B0004020202020204" pitchFamily="34" charset="0"/>
                <a:ea typeface="Aptos" panose="020B0004020202020204" pitchFamily="34" charset="0"/>
                <a:cs typeface="Aptos" panose="020B0004020202020204" pitchFamily="34" charset="0"/>
              </a:rPr>
              <a:t> </a:t>
            </a:r>
          </a:p>
          <a:p>
            <a:pPr marL="342900" marR="0" lvl="0" indent="-342900">
              <a:spcBef>
                <a:spcPts val="0"/>
              </a:spcBef>
              <a:spcAft>
                <a:spcPts val="0"/>
              </a:spcAft>
              <a:buFont typeface="Symbol" panose="05050102010706020507" pitchFamily="18" charset="2"/>
              <a:buChar char=""/>
            </a:pPr>
            <a:r>
              <a:rPr lang="en-US" sz="1800" dirty="0">
                <a:effectLst/>
                <a:latin typeface="Aptos" panose="020B0004020202020204" pitchFamily="34" charset="0"/>
                <a:ea typeface="Times New Roman" panose="02020603050405020304" pitchFamily="18" charset="0"/>
                <a:cs typeface="Aptos" panose="020B0004020202020204" pitchFamily="34" charset="0"/>
              </a:rPr>
              <a:t>ESF 14 (previously Long-Term Recovery) will be a new ESF called Cross-Sector Business and Infrastructure (currently under development)</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Font typeface="Symbol" panose="05050102010706020507" pitchFamily="18" charset="2"/>
              <a:buChar char=""/>
            </a:pPr>
            <a:r>
              <a:rPr lang="en-US" sz="1800" dirty="0">
                <a:effectLst/>
                <a:latin typeface="Aptos" panose="020B0004020202020204" pitchFamily="34" charset="0"/>
                <a:ea typeface="Times New Roman" panose="02020603050405020304" pitchFamily="18" charset="0"/>
                <a:cs typeface="Aptos" panose="020B0004020202020204" pitchFamily="34" charset="0"/>
              </a:rPr>
              <a:t>ESF 20 will no longer exist</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Font typeface="Symbol" panose="05050102010706020507" pitchFamily="18" charset="2"/>
              <a:buChar char=""/>
            </a:pPr>
            <a:r>
              <a:rPr lang="en-US" sz="1800" dirty="0">
                <a:effectLst/>
                <a:latin typeface="Aptos" panose="020B0004020202020204" pitchFamily="34" charset="0"/>
                <a:ea typeface="Times New Roman" panose="02020603050405020304" pitchFamily="18" charset="0"/>
                <a:cs typeface="Aptos" panose="020B0004020202020204" pitchFamily="34" charset="0"/>
              </a:rPr>
              <a:t>What was previously ESF 14 – Long-Term Recovery will become ESF 21 – Recovery</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dirty="0">
                <a:effectLst/>
                <a:latin typeface="Aptos" panose="020B0004020202020204" pitchFamily="34" charset="0"/>
                <a:ea typeface="Aptos" panose="020B0004020202020204" pitchFamily="34" charset="0"/>
                <a:cs typeface="Aptos" panose="020B0004020202020204" pitchFamily="34" charset="0"/>
              </a:rPr>
              <a:t> </a:t>
            </a:r>
          </a:p>
          <a:p>
            <a:pPr marL="0" marR="0">
              <a:spcBef>
                <a:spcPts val="0"/>
              </a:spcBef>
              <a:spcAft>
                <a:spcPts val="0"/>
              </a:spcAft>
            </a:pPr>
            <a:r>
              <a:rPr lang="en-US" sz="1800" dirty="0">
                <a:effectLst/>
                <a:latin typeface="Aptos" panose="020B0004020202020204" pitchFamily="34" charset="0"/>
                <a:ea typeface="Aptos" panose="020B0004020202020204" pitchFamily="34" charset="0"/>
                <a:cs typeface="Aptos" panose="020B0004020202020204" pitchFamily="34" charset="0"/>
              </a:rPr>
              <a:t>The new ESF 14 – Cross-Sector Business and Infrastructure will be modeled after FEMA’s ESF 14. It will bring together private sector business and critical infrastructure that doesn’t have a natural linkage with the already existing ESFs (e.g., critical manufacturing). </a:t>
            </a:r>
          </a:p>
          <a:p>
            <a:endParaRPr lang="en-US" dirty="0"/>
          </a:p>
          <a:p>
            <a:r>
              <a:rPr lang="en-US" dirty="0"/>
              <a:t>There is a response plan being developed by the state.</a:t>
            </a:r>
          </a:p>
        </p:txBody>
      </p:sp>
      <p:sp>
        <p:nvSpPr>
          <p:cNvPr id="4" name="Slide Number Placeholder 3"/>
          <p:cNvSpPr>
            <a:spLocks noGrp="1"/>
          </p:cNvSpPr>
          <p:nvPr>
            <p:ph type="sldNum" sz="quarter" idx="10"/>
          </p:nvPr>
        </p:nvSpPr>
        <p:spPr/>
        <p:txBody>
          <a:bodyPr/>
          <a:lstStyle/>
          <a:p>
            <a:fld id="{9A628E4F-335F-45F5-A2FC-FE9487D09098}" type="slidenum">
              <a:rPr lang="en-US" smtClean="0"/>
              <a:pPr/>
              <a:t>6</a:t>
            </a:fld>
            <a:endParaRPr lang="en-US"/>
          </a:p>
        </p:txBody>
      </p:sp>
    </p:spTree>
    <p:extLst>
      <p:ext uri="{BB962C8B-B14F-4D97-AF65-F5344CB8AC3E}">
        <p14:creationId xmlns:p14="http://schemas.microsoft.com/office/powerpoint/2010/main" val="353732735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628E4F-335F-45F5-A2FC-FE9487D09098}" type="slidenum">
              <a:rPr lang="en-US" smtClean="0"/>
              <a:pPr/>
              <a:t>60</a:t>
            </a:fld>
            <a:endParaRPr lang="en-US"/>
          </a:p>
        </p:txBody>
      </p:sp>
    </p:spTree>
    <p:extLst>
      <p:ext uri="{BB962C8B-B14F-4D97-AF65-F5344CB8AC3E}">
        <p14:creationId xmlns:p14="http://schemas.microsoft.com/office/powerpoint/2010/main" val="17653836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628E4F-335F-45F5-A2FC-FE9487D09098}" type="slidenum">
              <a:rPr lang="en-US" smtClean="0"/>
              <a:pPr/>
              <a:t>61</a:t>
            </a:fld>
            <a:endParaRPr lang="en-US"/>
          </a:p>
        </p:txBody>
      </p:sp>
    </p:spTree>
    <p:extLst>
      <p:ext uri="{BB962C8B-B14F-4D97-AF65-F5344CB8AC3E}">
        <p14:creationId xmlns:p14="http://schemas.microsoft.com/office/powerpoint/2010/main" val="16753332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628E4F-335F-45F5-A2FC-FE9487D09098}" type="slidenum">
              <a:rPr lang="en-US" smtClean="0"/>
              <a:pPr/>
              <a:t>62</a:t>
            </a:fld>
            <a:endParaRPr lang="en-US"/>
          </a:p>
        </p:txBody>
      </p:sp>
    </p:spTree>
    <p:extLst>
      <p:ext uri="{BB962C8B-B14F-4D97-AF65-F5344CB8AC3E}">
        <p14:creationId xmlns:p14="http://schemas.microsoft.com/office/powerpoint/2010/main" val="267080178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F180D7-54DB-4F7F-AE75-6A189328228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81592624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628E4F-335F-45F5-A2FC-FE9487D09098}" type="slidenum">
              <a:rPr lang="en-US" smtClean="0"/>
              <a:pPr/>
              <a:t>64</a:t>
            </a:fld>
            <a:endParaRPr lang="en-US"/>
          </a:p>
        </p:txBody>
      </p:sp>
    </p:spTree>
    <p:extLst>
      <p:ext uri="{BB962C8B-B14F-4D97-AF65-F5344CB8AC3E}">
        <p14:creationId xmlns:p14="http://schemas.microsoft.com/office/powerpoint/2010/main" val="229977516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628E4F-335F-45F5-A2FC-FE9487D09098}" type="slidenum">
              <a:rPr lang="en-US" smtClean="0"/>
              <a:pPr/>
              <a:t>65</a:t>
            </a:fld>
            <a:endParaRPr lang="en-US"/>
          </a:p>
        </p:txBody>
      </p:sp>
    </p:spTree>
    <p:extLst>
      <p:ext uri="{BB962C8B-B14F-4D97-AF65-F5344CB8AC3E}">
        <p14:creationId xmlns:p14="http://schemas.microsoft.com/office/powerpoint/2010/main" val="216223169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628E4F-335F-45F5-A2FC-FE9487D09098}" type="slidenum">
              <a:rPr lang="en-US" smtClean="0"/>
              <a:pPr/>
              <a:t>66</a:t>
            </a:fld>
            <a:endParaRPr lang="en-US"/>
          </a:p>
        </p:txBody>
      </p:sp>
    </p:spTree>
    <p:extLst>
      <p:ext uri="{BB962C8B-B14F-4D97-AF65-F5344CB8AC3E}">
        <p14:creationId xmlns:p14="http://schemas.microsoft.com/office/powerpoint/2010/main" val="315069143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628E4F-335F-45F5-A2FC-FE9487D09098}" type="slidenum">
              <a:rPr lang="en-US" smtClean="0"/>
              <a:pPr/>
              <a:t>67</a:t>
            </a:fld>
            <a:endParaRPr lang="en-US"/>
          </a:p>
        </p:txBody>
      </p:sp>
    </p:spTree>
    <p:extLst>
      <p:ext uri="{BB962C8B-B14F-4D97-AF65-F5344CB8AC3E}">
        <p14:creationId xmlns:p14="http://schemas.microsoft.com/office/powerpoint/2010/main" val="179283678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628E4F-335F-45F5-A2FC-FE9487D09098}" type="slidenum">
              <a:rPr lang="en-US" smtClean="0"/>
              <a:pPr/>
              <a:t>68</a:t>
            </a:fld>
            <a:endParaRPr lang="en-US"/>
          </a:p>
        </p:txBody>
      </p:sp>
    </p:spTree>
    <p:extLst>
      <p:ext uri="{BB962C8B-B14F-4D97-AF65-F5344CB8AC3E}">
        <p14:creationId xmlns:p14="http://schemas.microsoft.com/office/powerpoint/2010/main" val="315201526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628E4F-335F-45F5-A2FC-FE9487D09098}" type="slidenum">
              <a:rPr lang="en-US" smtClean="0"/>
              <a:pPr/>
              <a:t>69</a:t>
            </a:fld>
            <a:endParaRPr lang="en-US"/>
          </a:p>
        </p:txBody>
      </p:sp>
    </p:spTree>
    <p:extLst>
      <p:ext uri="{BB962C8B-B14F-4D97-AF65-F5344CB8AC3E}">
        <p14:creationId xmlns:p14="http://schemas.microsoft.com/office/powerpoint/2010/main" val="3054658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does the state help review and support local all hazards CEMP development? In the next few slides, we will review how the state’s approach to reviewing CEMPs. Starting with the requirements that these plans are due to be reviewed by the state every five years. </a:t>
            </a:r>
          </a:p>
          <a:p>
            <a:endParaRPr lang="en-US" dirty="0"/>
          </a:p>
          <a:p>
            <a:r>
              <a:rPr lang="en-US" dirty="0"/>
              <a:t>In between these formal reviews, local jurisdictions can request informal reviews to prepare for the formal one and/or technical assistance for the development of more specific or unique plans. The state planning team will be very communicative when a plan is coming up for review and they understand that it is a significant undertaking. </a:t>
            </a:r>
          </a:p>
          <a:p>
            <a:endParaRPr lang="en-US" dirty="0"/>
          </a:p>
          <a:p>
            <a:r>
              <a:rPr lang="en-US" dirty="0"/>
              <a:t>*read paragraph 3*</a:t>
            </a:r>
          </a:p>
          <a:p>
            <a:endParaRPr lang="en-US" dirty="0"/>
          </a:p>
          <a:p>
            <a:r>
              <a:rPr lang="en-US" dirty="0"/>
              <a:t>Once the process has started with the submission of the CEMP for formal review the state has 45 business days from confirmation of receipt to the leadership signature marking it complete and approved.</a:t>
            </a:r>
          </a:p>
          <a:p>
            <a:endParaRPr lang="en-US" dirty="0"/>
          </a:p>
          <a:p>
            <a:r>
              <a:rPr lang="en-US" dirty="0"/>
              <a:t>This timer can be paused if there are changes to the plan due to issues discovered during the review process or if the local jurisdiction makes changes based on suggestions, but eventually the end result is the same.</a:t>
            </a:r>
          </a:p>
        </p:txBody>
      </p:sp>
      <p:sp>
        <p:nvSpPr>
          <p:cNvPr id="4" name="Slide Number Placeholder 3"/>
          <p:cNvSpPr>
            <a:spLocks noGrp="1"/>
          </p:cNvSpPr>
          <p:nvPr>
            <p:ph type="sldNum" sz="quarter" idx="10"/>
          </p:nvPr>
        </p:nvSpPr>
        <p:spPr/>
        <p:txBody>
          <a:bodyPr/>
          <a:lstStyle/>
          <a:p>
            <a:fld id="{9A628E4F-335F-45F5-A2FC-FE9487D09098}" type="slidenum">
              <a:rPr lang="en-US" smtClean="0"/>
              <a:pPr/>
              <a:t>7</a:t>
            </a:fld>
            <a:endParaRPr lang="en-US"/>
          </a:p>
        </p:txBody>
      </p:sp>
    </p:spTree>
    <p:extLst>
      <p:ext uri="{BB962C8B-B14F-4D97-AF65-F5344CB8AC3E}">
        <p14:creationId xmlns:p14="http://schemas.microsoft.com/office/powerpoint/2010/main" val="258535975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will discuss some of the hazards faced by residents in WA State and some of the state resources available for planning against these hazards. This list is not completely comprehensive but does provide some key resources from the state level that can assist with all hazard planning. It is impossible to create the perfect plan. However, with these resources they can help make a more prepared and comprehensive plan for a variety of hazards.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F180D7-54DB-4F7F-AE75-6A189328228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335858108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628E4F-335F-45F5-A2FC-FE9487D09098}" type="slidenum">
              <a:rPr lang="en-US" smtClean="0"/>
              <a:pPr/>
              <a:t>71</a:t>
            </a:fld>
            <a:endParaRPr lang="en-US"/>
          </a:p>
        </p:txBody>
      </p:sp>
    </p:spTree>
    <p:extLst>
      <p:ext uri="{BB962C8B-B14F-4D97-AF65-F5344CB8AC3E}">
        <p14:creationId xmlns:p14="http://schemas.microsoft.com/office/powerpoint/2010/main" val="382481060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628E4F-335F-45F5-A2FC-FE9487D09098}" type="slidenum">
              <a:rPr lang="en-US" smtClean="0"/>
              <a:pPr/>
              <a:t>72</a:t>
            </a:fld>
            <a:endParaRPr lang="en-US"/>
          </a:p>
        </p:txBody>
      </p:sp>
    </p:spTree>
    <p:extLst>
      <p:ext uri="{BB962C8B-B14F-4D97-AF65-F5344CB8AC3E}">
        <p14:creationId xmlns:p14="http://schemas.microsoft.com/office/powerpoint/2010/main" val="84503846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DOH </a:t>
            </a:r>
            <a:r>
              <a:rPr lang="en-US" sz="1800" dirty="0">
                <a:effectLst/>
                <a:latin typeface="Aptos" panose="020B0004020202020204" pitchFamily="34" charset="0"/>
                <a:ea typeface="Aptos" panose="020B0004020202020204" pitchFamily="34" charset="0"/>
                <a:cs typeface="Aptos" panose="020B0004020202020204" pitchFamily="34" charset="0"/>
              </a:rPr>
              <a:t>Office of Radiation Protection are the main SMEs and are available 24/7 via coordinating calls from the AWC.</a:t>
            </a:r>
            <a:endParaRPr lang="en-US" dirty="0"/>
          </a:p>
        </p:txBody>
      </p:sp>
      <p:sp>
        <p:nvSpPr>
          <p:cNvPr id="4" name="Slide Number Placeholder 3"/>
          <p:cNvSpPr>
            <a:spLocks noGrp="1"/>
          </p:cNvSpPr>
          <p:nvPr>
            <p:ph type="sldNum" sz="quarter" idx="10"/>
          </p:nvPr>
        </p:nvSpPr>
        <p:spPr/>
        <p:txBody>
          <a:bodyPr/>
          <a:lstStyle/>
          <a:p>
            <a:fld id="{9A628E4F-335F-45F5-A2FC-FE9487D09098}" type="slidenum">
              <a:rPr lang="en-US" smtClean="0"/>
              <a:pPr/>
              <a:t>73</a:t>
            </a:fld>
            <a:endParaRPr lang="en-US"/>
          </a:p>
        </p:txBody>
      </p:sp>
    </p:spTree>
    <p:extLst>
      <p:ext uri="{BB962C8B-B14F-4D97-AF65-F5344CB8AC3E}">
        <p14:creationId xmlns:p14="http://schemas.microsoft.com/office/powerpoint/2010/main" val="313815328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Radiological Emergency Preparedness Program </a:t>
            </a:r>
          </a:p>
        </p:txBody>
      </p:sp>
      <p:sp>
        <p:nvSpPr>
          <p:cNvPr id="4" name="Slide Number Placeholder 3"/>
          <p:cNvSpPr>
            <a:spLocks noGrp="1"/>
          </p:cNvSpPr>
          <p:nvPr>
            <p:ph type="sldNum" sz="quarter" idx="10"/>
          </p:nvPr>
        </p:nvSpPr>
        <p:spPr/>
        <p:txBody>
          <a:bodyPr/>
          <a:lstStyle/>
          <a:p>
            <a:fld id="{9A628E4F-335F-45F5-A2FC-FE9487D09098}" type="slidenum">
              <a:rPr lang="en-US" smtClean="0"/>
              <a:pPr/>
              <a:t>74</a:t>
            </a:fld>
            <a:endParaRPr lang="en-US"/>
          </a:p>
        </p:txBody>
      </p:sp>
    </p:spTree>
    <p:extLst>
      <p:ext uri="{BB962C8B-B14F-4D97-AF65-F5344CB8AC3E}">
        <p14:creationId xmlns:p14="http://schemas.microsoft.com/office/powerpoint/2010/main" val="264589414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F180D7-54DB-4F7F-AE75-6A189328228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37164684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628E4F-335F-45F5-A2FC-FE9487D09098}" type="slidenum">
              <a:rPr lang="en-US" smtClean="0"/>
              <a:pPr/>
              <a:t>76</a:t>
            </a:fld>
            <a:endParaRPr lang="en-US"/>
          </a:p>
        </p:txBody>
      </p:sp>
    </p:spTree>
    <p:extLst>
      <p:ext uri="{BB962C8B-B14F-4D97-AF65-F5344CB8AC3E}">
        <p14:creationId xmlns:p14="http://schemas.microsoft.com/office/powerpoint/2010/main" val="276385974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628E4F-335F-45F5-A2FC-FE9487D09098}" type="slidenum">
              <a:rPr kumimoji="0" lang="en-US" sz="1200" b="0" i="0" u="none" strike="noStrike" kern="1200" cap="none" spc="0" normalizeH="0" baseline="0" noProof="0" smtClean="0">
                <a:ln>
                  <a:noFill/>
                </a:ln>
                <a:solidFill>
                  <a:prstClr val="black"/>
                </a:solidFill>
                <a:effectLst/>
                <a:uLnTx/>
                <a:uFillTx/>
                <a:latin typeface="游ゴシック"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Tree>
    <p:extLst>
      <p:ext uri="{BB962C8B-B14F-4D97-AF65-F5344CB8AC3E}">
        <p14:creationId xmlns:p14="http://schemas.microsoft.com/office/powerpoint/2010/main" val="149799186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F180D7-54DB-4F7F-AE75-6A189328228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151562296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628E4F-335F-45F5-A2FC-FE9487D09098}" type="slidenum">
              <a:rPr lang="en-US" smtClean="0"/>
              <a:pPr/>
              <a:t>79</a:t>
            </a:fld>
            <a:endParaRPr lang="en-US"/>
          </a:p>
        </p:txBody>
      </p:sp>
    </p:spTree>
    <p:extLst>
      <p:ext uri="{BB962C8B-B14F-4D97-AF65-F5344CB8AC3E}">
        <p14:creationId xmlns:p14="http://schemas.microsoft.com/office/powerpoint/2010/main" val="4294669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way that these plans are reviewed is by a tool available on the Planning Team webpage called the CEMP checklist. </a:t>
            </a:r>
          </a:p>
          <a:p>
            <a:endParaRPr lang="en-US" dirty="0"/>
          </a:p>
          <a:p>
            <a:r>
              <a:rPr lang="en-US" dirty="0"/>
              <a:t>The checklist is on a tiered system to support tailoring the response to each jurisdiction but still ensuring that all legal requirements are met. </a:t>
            </a:r>
          </a:p>
          <a:p>
            <a:endParaRPr lang="en-US" dirty="0"/>
          </a:p>
          <a:p>
            <a:r>
              <a:rPr lang="en-US" dirty="0"/>
              <a:t>This checklist can change over time based on the changes in federal and state law. This checklist helps guide the process and identify issues so that they can be resolved as quickly and as smoothly as possible.</a:t>
            </a:r>
          </a:p>
          <a:p>
            <a:endParaRPr lang="en-US" dirty="0"/>
          </a:p>
          <a:p>
            <a:r>
              <a:rPr lang="en-US" dirty="0"/>
              <a:t>Each plan receives a score based on the tabulated checklist and this score aligns to how closely the plan fulfills all the requirements outlined within.</a:t>
            </a:r>
          </a:p>
        </p:txBody>
      </p:sp>
      <p:sp>
        <p:nvSpPr>
          <p:cNvPr id="4" name="Slide Number Placeholder 3"/>
          <p:cNvSpPr>
            <a:spLocks noGrp="1"/>
          </p:cNvSpPr>
          <p:nvPr>
            <p:ph type="sldNum" sz="quarter" idx="10"/>
          </p:nvPr>
        </p:nvSpPr>
        <p:spPr/>
        <p:txBody>
          <a:bodyPr/>
          <a:lstStyle/>
          <a:p>
            <a:fld id="{9A628E4F-335F-45F5-A2FC-FE9487D09098}" type="slidenum">
              <a:rPr lang="en-US" smtClean="0"/>
              <a:pPr/>
              <a:t>8</a:t>
            </a:fld>
            <a:endParaRPr lang="en-US"/>
          </a:p>
        </p:txBody>
      </p:sp>
    </p:spTree>
    <p:extLst>
      <p:ext uri="{BB962C8B-B14F-4D97-AF65-F5344CB8AC3E}">
        <p14:creationId xmlns:p14="http://schemas.microsoft.com/office/powerpoint/2010/main" val="366329384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In this next section we are going to discuss working and sharing information with your first responders and the whole community.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F180D7-54DB-4F7F-AE75-6A189328228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206904114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i="0" kern="100" dirty="0">
                <a:effectLst/>
                <a:latin typeface="Calibri" panose="020F0502020204030204" pitchFamily="34" charset="0"/>
                <a:ea typeface="Calibri" panose="020F0502020204030204" pitchFamily="34" charset="0"/>
                <a:cs typeface="Times New Roman" panose="02020603050405020304" pitchFamily="18" charset="0"/>
              </a:rPr>
              <a:t>It can be difficult to communicate with all the first responders in your community and to keep their participation. This is a national issue with many LEPCs. This issue could be due to having volunteer firefighters, workload, staffing changes or limited staffing. However, this group is key to the success of your LEPC. Some methods we have noticed have improved participation and kept information flowing include. Maintaining a contact list that includes all first responder agencies and keeping this list up to date. Strategically planning and varying meeting times to accommodate the first responders in your community could be very helpful for volunteers or responders that don’t work a traditional schedule. Encouraging participation in exercises. Involving First Responders in public outreach and sharing resource opportunities such as the Department of Ecology equipment grant. </a:t>
            </a:r>
          </a:p>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i="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i="1" kern="100" dirty="0">
                <a:effectLst/>
                <a:latin typeface="Calibri" panose="020F0502020204030204" pitchFamily="34" charset="0"/>
                <a:ea typeface="Calibri" panose="020F0502020204030204" pitchFamily="34" charset="0"/>
                <a:cs typeface="Times New Roman" panose="02020603050405020304" pitchFamily="18" charset="0"/>
              </a:rPr>
              <a:t>Optional facilitator possible engagement questions to participants:</a:t>
            </a:r>
          </a:p>
          <a:p>
            <a:pPr marL="285750" indent="-285750">
              <a:buFont typeface="Arial" panose="020B0604020202020204" pitchFamily="34" charset="0"/>
              <a:buChar char="•"/>
            </a:pPr>
            <a:r>
              <a:rPr lang="en-US" dirty="0"/>
              <a:t>How do you keep first responders engaged in your community?</a:t>
            </a:r>
          </a:p>
        </p:txBody>
      </p:sp>
      <p:sp>
        <p:nvSpPr>
          <p:cNvPr id="4" name="Slide Number Placeholder 3"/>
          <p:cNvSpPr>
            <a:spLocks noGrp="1"/>
          </p:cNvSpPr>
          <p:nvPr>
            <p:ph type="sldNum" sz="quarter" idx="10"/>
          </p:nvPr>
        </p:nvSpPr>
        <p:spPr/>
        <p:txBody>
          <a:bodyPr/>
          <a:lstStyle/>
          <a:p>
            <a:fld id="{9A628E4F-335F-45F5-A2FC-FE9487D09098}" type="slidenum">
              <a:rPr lang="en-US" smtClean="0"/>
              <a:pPr/>
              <a:t>81</a:t>
            </a:fld>
            <a:endParaRPr lang="en-US"/>
          </a:p>
        </p:txBody>
      </p:sp>
    </p:spTree>
    <p:extLst>
      <p:ext uri="{BB962C8B-B14F-4D97-AF65-F5344CB8AC3E}">
        <p14:creationId xmlns:p14="http://schemas.microsoft.com/office/powerpoint/2010/main" val="400481857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a:t>
            </a:r>
            <a:r>
              <a:rPr lang="en-US" dirty="0"/>
              <a:t>Local Governments Reimbursement (LGR) Program is an example of information that should be shared with the whole community including first responders.  </a:t>
            </a:r>
          </a:p>
          <a:p>
            <a:pPr marL="0" marR="0" lvl="0" indent="0" algn="l" defTabSz="1371509" rtl="0" eaLnBrk="1" fontAlgn="auto" latinLnBrk="0" hangingPunct="1">
              <a:lnSpc>
                <a:spcPct val="100000"/>
              </a:lnSpc>
              <a:spcBef>
                <a:spcPts val="0"/>
              </a:spcBef>
              <a:spcAft>
                <a:spcPts val="0"/>
              </a:spcAft>
              <a:buClrTx/>
              <a:buSzTx/>
              <a:buFontTx/>
              <a:buNone/>
              <a:tabLst/>
              <a:defRPr/>
            </a:pPr>
            <a:endParaRPr lang="en-US" dirty="0"/>
          </a:p>
          <a:p>
            <a:pPr marL="0" marR="0" lvl="0" indent="0" algn="l" defTabSz="1371509" rtl="0" eaLnBrk="1" fontAlgn="auto" latinLnBrk="0" hangingPunct="1">
              <a:lnSpc>
                <a:spcPct val="100000"/>
              </a:lnSpc>
              <a:spcBef>
                <a:spcPts val="0"/>
              </a:spcBef>
              <a:spcAft>
                <a:spcPts val="0"/>
              </a:spcAft>
              <a:buClrTx/>
              <a:buSzTx/>
              <a:buFontTx/>
              <a:buNone/>
              <a:tabLst/>
              <a:defRPr/>
            </a:pPr>
            <a:r>
              <a:rPr lang="en-US" dirty="0"/>
              <a:t>In the event of a release (or threatened release) of hazardous substances, EPA may reimburse local governments for expenses related to the release and associated emergency response measures through its Local Governments Reimbursement (LGR) Program. The LGR Program provides a "safety net" of up to $25,000 per incident to local governments that do not have funds available to pay for response actions. </a:t>
            </a:r>
          </a:p>
          <a:p>
            <a:pPr marL="0" marR="0" lvl="0" indent="0" algn="l" defTabSz="1371509" rtl="0" eaLnBrk="1" fontAlgn="auto" latinLnBrk="0" hangingPunct="1">
              <a:lnSpc>
                <a:spcPct val="100000"/>
              </a:lnSpc>
              <a:spcBef>
                <a:spcPts val="0"/>
              </a:spcBef>
              <a:spcAft>
                <a:spcPts val="0"/>
              </a:spcAft>
              <a:buClrTx/>
              <a:buSzTx/>
              <a:buFontTx/>
              <a:buNone/>
              <a:tabLst/>
              <a:defRPr/>
            </a:pPr>
            <a:endParaRPr lang="en-US" dirty="0"/>
          </a:p>
          <a:p>
            <a:pPr marL="0" marR="0" lvl="0" indent="0" algn="l" defTabSz="1371509" rtl="0" eaLnBrk="1" fontAlgn="auto" latinLnBrk="0" hangingPunct="1">
              <a:lnSpc>
                <a:spcPct val="100000"/>
              </a:lnSpc>
              <a:spcBef>
                <a:spcPts val="0"/>
              </a:spcBef>
              <a:spcAft>
                <a:spcPts val="0"/>
              </a:spcAft>
              <a:buClrTx/>
              <a:buSzTx/>
              <a:buFontTx/>
              <a:buNone/>
              <a:tabLst/>
              <a:defRPr/>
            </a:pPr>
            <a:r>
              <a:rPr lang="en-US" dirty="0"/>
              <a:t>This program can provide some financial relief to local governments most seriously affected by costs above and beyond those incurred routinely and traditionally. Key to this regulation (40 CFR part 310) is that reimbursement must not supplant local funds normally provided for response. Because local governments are often the first to respond to an incident to protect the public, EPA created the LGR Program to provide reimbursement to local and tribal governments for certain expenses related to response for hazardous substance releases in their jurisdictions. </a:t>
            </a:r>
          </a:p>
          <a:p>
            <a:pPr marL="0" marR="0" lvl="0" indent="0" algn="l" defTabSz="1371509" rtl="0" eaLnBrk="1" fontAlgn="auto" latinLnBrk="0" hangingPunct="1">
              <a:lnSpc>
                <a:spcPct val="100000"/>
              </a:lnSpc>
              <a:spcBef>
                <a:spcPts val="0"/>
              </a:spcBef>
              <a:spcAft>
                <a:spcPts val="0"/>
              </a:spcAft>
              <a:buClrTx/>
              <a:buSzTx/>
              <a:buFontTx/>
              <a:buNone/>
              <a:tabLst/>
              <a:defRPr/>
            </a:pPr>
            <a:endParaRPr lang="en-US" dirty="0"/>
          </a:p>
          <a:p>
            <a:pPr marL="0" marR="0" lvl="0" indent="0" algn="l" defTabSz="1371509" rtl="0" eaLnBrk="1" fontAlgn="auto" latinLnBrk="0" hangingPunct="1">
              <a:lnSpc>
                <a:spcPct val="100000"/>
              </a:lnSpc>
              <a:spcBef>
                <a:spcPts val="0"/>
              </a:spcBef>
              <a:spcAft>
                <a:spcPts val="0"/>
              </a:spcAft>
              <a:buClrTx/>
              <a:buSzTx/>
              <a:buFontTx/>
              <a:buNone/>
              <a:tabLst/>
              <a:defRPr/>
            </a:pPr>
            <a:r>
              <a:rPr lang="en-US" dirty="0"/>
              <a:t>These funds are limited to $25,000 per single response and are only available if the applying government is not at fault for the release. Requests for reimbursement must be received by EPA within one year of response completion (i.e., when all fieldwork is completed, paperwork is received, and cost recovery is attempted). </a:t>
            </a:r>
          </a:p>
          <a:p>
            <a:pPr marL="0" marR="0" lvl="0" indent="0" algn="l" defTabSz="1371509" rtl="0" eaLnBrk="1" fontAlgn="auto" latinLnBrk="0" hangingPunct="1">
              <a:lnSpc>
                <a:spcPct val="100000"/>
              </a:lnSpc>
              <a:spcBef>
                <a:spcPts val="0"/>
              </a:spcBef>
              <a:spcAft>
                <a:spcPts val="0"/>
              </a:spcAft>
              <a:buClrTx/>
              <a:buSzTx/>
              <a:buFontTx/>
              <a:buNone/>
              <a:tabLst/>
              <a:defRPr/>
            </a:pPr>
            <a:endParaRPr lang="en-US" dirty="0"/>
          </a:p>
          <a:p>
            <a:pPr marL="0" marR="0" lvl="0" indent="0" algn="l" defTabSz="1371509" rtl="0" eaLnBrk="1" fontAlgn="auto" latinLnBrk="0" hangingPunct="1">
              <a:lnSpc>
                <a:spcPct val="100000"/>
              </a:lnSpc>
              <a:spcBef>
                <a:spcPts val="0"/>
              </a:spcBef>
              <a:spcAft>
                <a:spcPts val="0"/>
              </a:spcAft>
              <a:buClrTx/>
              <a:buSzTx/>
              <a:buFontTx/>
              <a:buNone/>
              <a:tabLst/>
              <a:defRPr/>
            </a:pPr>
            <a:r>
              <a:rPr lang="en-US" dirty="0"/>
              <a:t>The goal of this program is to provide financial assistance to government entities that do not have a budget allocated for emergency response and cannot otherwise provide adequate response measures. Contact your state or tribal organization who may have cost recovery statutes for hazardous materials incidents. At a high level, the LGR Program: </a:t>
            </a:r>
          </a:p>
          <a:p>
            <a:pPr marL="0" marR="0" lvl="0" indent="0" algn="l" defTabSz="1371509" rtl="0" eaLnBrk="1" fontAlgn="auto" latinLnBrk="0" hangingPunct="1">
              <a:lnSpc>
                <a:spcPct val="100000"/>
              </a:lnSpc>
              <a:spcBef>
                <a:spcPts val="0"/>
              </a:spcBef>
              <a:spcAft>
                <a:spcPts val="0"/>
              </a:spcAft>
              <a:buClrTx/>
              <a:buSzTx/>
              <a:buFontTx/>
              <a:buNone/>
              <a:tabLst/>
              <a:defRPr/>
            </a:pPr>
            <a:endParaRPr lang="en-US" dirty="0"/>
          </a:p>
          <a:p>
            <a:pPr marL="0" marR="0" lvl="0" indent="0" algn="l" defTabSz="1371509" rtl="0" eaLnBrk="1" fontAlgn="auto" latinLnBrk="0" hangingPunct="1">
              <a:lnSpc>
                <a:spcPct val="100000"/>
              </a:lnSpc>
              <a:spcBef>
                <a:spcPts val="0"/>
              </a:spcBef>
              <a:spcAft>
                <a:spcPts val="0"/>
              </a:spcAft>
              <a:buClrTx/>
              <a:buSzTx/>
              <a:buFontTx/>
              <a:buNone/>
              <a:tabLst/>
              <a:defRPr/>
            </a:pPr>
            <a:r>
              <a:rPr lang="en-US" dirty="0"/>
              <a:t>• Provides reimbursement for temporary, unanticipated emergency measures in response to hazardous substance releases or threatened releases. </a:t>
            </a:r>
          </a:p>
          <a:p>
            <a:pPr marL="0" marR="0" lvl="0" indent="0" algn="l" defTabSz="1371509" rtl="0" eaLnBrk="1" fontAlgn="auto" latinLnBrk="0" hangingPunct="1">
              <a:lnSpc>
                <a:spcPct val="100000"/>
              </a:lnSpc>
              <a:spcBef>
                <a:spcPts val="0"/>
              </a:spcBef>
              <a:spcAft>
                <a:spcPts val="0"/>
              </a:spcAft>
              <a:buClrTx/>
              <a:buSzTx/>
              <a:buFontTx/>
              <a:buNone/>
              <a:tabLst/>
              <a:defRPr/>
            </a:pPr>
            <a:r>
              <a:rPr lang="en-US" dirty="0"/>
              <a:t>• Provides funds that cannot supplant funds normally provided for response activities. </a:t>
            </a:r>
          </a:p>
          <a:p>
            <a:pPr marL="0" marR="0" lvl="0" indent="0" algn="l" defTabSz="1371509" rtl="0" eaLnBrk="1" fontAlgn="auto" latinLnBrk="0" hangingPunct="1">
              <a:lnSpc>
                <a:spcPct val="100000"/>
              </a:lnSpc>
              <a:spcBef>
                <a:spcPts val="0"/>
              </a:spcBef>
              <a:spcAft>
                <a:spcPts val="0"/>
              </a:spcAft>
              <a:buClrTx/>
              <a:buSzTx/>
              <a:buFontTx/>
              <a:buNone/>
              <a:tabLst/>
              <a:defRPr/>
            </a:pPr>
            <a:r>
              <a:rPr lang="en-US" dirty="0"/>
              <a:t>• Has a $25,000 limit per response. • Allows only one reimbursement request per incident. </a:t>
            </a:r>
          </a:p>
          <a:p>
            <a:pPr marL="0" marR="0" lvl="0" indent="0" algn="l" defTabSz="1371509" rtl="0" eaLnBrk="1" fontAlgn="auto" latinLnBrk="0" hangingPunct="1">
              <a:lnSpc>
                <a:spcPct val="100000"/>
              </a:lnSpc>
              <a:spcBef>
                <a:spcPts val="0"/>
              </a:spcBef>
              <a:spcAft>
                <a:spcPts val="0"/>
              </a:spcAft>
              <a:buClrTx/>
              <a:buSzTx/>
              <a:buFontTx/>
              <a:buNone/>
              <a:tabLst/>
              <a:defRPr/>
            </a:pPr>
            <a:r>
              <a:rPr lang="en-US" dirty="0"/>
              <a:t>• Does not include petroleum products (unless mixed with another hazardous substance).</a:t>
            </a:r>
          </a:p>
        </p:txBody>
      </p:sp>
      <p:sp>
        <p:nvSpPr>
          <p:cNvPr id="4" name="Slide Number Placeholder 3"/>
          <p:cNvSpPr>
            <a:spLocks noGrp="1"/>
          </p:cNvSpPr>
          <p:nvPr>
            <p:ph type="sldNum" sz="quarter" idx="10"/>
          </p:nvPr>
        </p:nvSpPr>
        <p:spPr/>
        <p:txBody>
          <a:bodyPr/>
          <a:lstStyle/>
          <a:p>
            <a:fld id="{9A628E4F-335F-45F5-A2FC-FE9487D09098}" type="slidenum">
              <a:rPr lang="en-US" smtClean="0"/>
              <a:pPr/>
              <a:t>82</a:t>
            </a:fld>
            <a:endParaRPr lang="en-US"/>
          </a:p>
        </p:txBody>
      </p:sp>
    </p:spTree>
    <p:extLst>
      <p:ext uri="{BB962C8B-B14F-4D97-AF65-F5344CB8AC3E}">
        <p14:creationId xmlns:p14="http://schemas.microsoft.com/office/powerpoint/2010/main" val="158604040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list of suggested organizations to be members of an LEPC. However, we understand that recruiting and maintaining members is a challenge and it can be very hard to get buy in from a large variety of partners.</a:t>
            </a:r>
          </a:p>
          <a:p>
            <a:endParaRPr lang="en-US" dirty="0"/>
          </a:p>
          <a:p>
            <a:r>
              <a:rPr lang="en-US" dirty="0"/>
              <a:t>Wherever you believe that they can be useful. </a:t>
            </a:r>
          </a:p>
        </p:txBody>
      </p:sp>
      <p:sp>
        <p:nvSpPr>
          <p:cNvPr id="4" name="Slide Number Placeholder 3"/>
          <p:cNvSpPr>
            <a:spLocks noGrp="1"/>
          </p:cNvSpPr>
          <p:nvPr>
            <p:ph type="sldNum" sz="quarter" idx="5"/>
          </p:nvPr>
        </p:nvSpPr>
        <p:spPr/>
        <p:txBody>
          <a:bodyPr/>
          <a:lstStyle/>
          <a:p>
            <a:fld id="{9BF180D7-54DB-4F7F-AE75-6A189328228B}" type="slidenum">
              <a:rPr kumimoji="1" lang="ja-JP" altLang="en-US" smtClean="0"/>
              <a:t>83</a:t>
            </a:fld>
            <a:endParaRPr kumimoji="1" lang="ja-JP" altLang="en-US"/>
          </a:p>
        </p:txBody>
      </p:sp>
    </p:spTree>
    <p:extLst>
      <p:ext uri="{BB962C8B-B14F-4D97-AF65-F5344CB8AC3E}">
        <p14:creationId xmlns:p14="http://schemas.microsoft.com/office/powerpoint/2010/main" val="397244352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8620" y="4473892"/>
            <a:ext cx="5937337" cy="3931072"/>
          </a:xfrm>
        </p:spPr>
        <p:txBody>
          <a:bodyPr/>
          <a:lstStyle/>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Effective communication with the public can be an opportunity to develop robust emergency response efforts in your community. Relationships thrive and trust is gained when you consider the needs and challenges facing those potentially affected by accidents in your planning district. Local environmental groups, particularly those who are trusted by the vulnerable communities, should be encouraged to join LEPC and TEPC organizations to get involved in planning for chemical emergencies as well as be informed of potential risks of hazardous chemicals present in your community. Such organizations include local advocacy groups and faith-based organizations As members of LEPCs and TEPCs, these citizen and environmental group representatives would be able to assist in explaining potential risks or what to do in case of emergency to the public that may need more assistance. Just as important, as members of LEPCs and TEPCs, these citizen and environmental group representatives can aid committees in understanding the concerns and needs of impacted communities. Please take a moment to read the bullets on this slide. </a:t>
            </a:r>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i="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i="1" kern="100" dirty="0">
                <a:effectLst/>
                <a:latin typeface="Calibri" panose="020F0502020204030204" pitchFamily="34" charset="0"/>
                <a:ea typeface="Calibri" panose="020F0502020204030204" pitchFamily="34" charset="0"/>
                <a:cs typeface="Times New Roman" panose="02020603050405020304" pitchFamily="18" charset="0"/>
              </a:rPr>
              <a:t>Engagement questions to participants:</a:t>
            </a:r>
          </a:p>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i="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i="1" kern="100" dirty="0">
                <a:effectLst/>
                <a:latin typeface="Calibri" panose="020F0502020204030204" pitchFamily="34" charset="0"/>
                <a:ea typeface="Calibri" panose="020F0502020204030204" pitchFamily="34" charset="0"/>
                <a:cs typeface="Times New Roman" panose="02020603050405020304" pitchFamily="18" charset="0"/>
              </a:rPr>
              <a:t>Are there any of these points that your LEPC or TEPC excel at or need more work? </a:t>
            </a:r>
          </a:p>
          <a:p>
            <a:pPr marL="0" marR="0" lvl="0" indent="0" algn="l" defTabSz="1371509" rtl="0" eaLnBrk="1" fontAlgn="auto" latinLnBrk="0" hangingPunct="1">
              <a:lnSpc>
                <a:spcPct val="107000"/>
              </a:lnSpc>
              <a:spcBef>
                <a:spcPts val="0"/>
              </a:spcBef>
              <a:spcAft>
                <a:spcPts val="800"/>
              </a:spcAft>
              <a:buClrTx/>
              <a:buSzTx/>
              <a:buFontTx/>
              <a:buNone/>
              <a:tabLst/>
              <a:defRPr/>
            </a:pPr>
            <a:endParaRPr lang="en-US" sz="1800" i="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1371509" rtl="0" eaLnBrk="1" fontAlgn="auto" latinLnBrk="0" hangingPunct="1">
              <a:lnSpc>
                <a:spcPct val="107000"/>
              </a:lnSpc>
              <a:spcBef>
                <a:spcPts val="0"/>
              </a:spcBef>
              <a:spcAft>
                <a:spcPts val="800"/>
              </a:spcAft>
              <a:buClrTx/>
              <a:buSzTx/>
              <a:buFontTx/>
              <a:buNone/>
              <a:tabLst/>
              <a:defRPr/>
            </a:pPr>
            <a:endParaRPr lang="en-US" sz="1800" i="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84</a:t>
            </a:fld>
            <a:endParaRPr kumimoji="1" lang="ja-JP" altLang="en-US"/>
          </a:p>
        </p:txBody>
      </p:sp>
    </p:spTree>
    <p:extLst>
      <p:ext uri="{BB962C8B-B14F-4D97-AF65-F5344CB8AC3E}">
        <p14:creationId xmlns:p14="http://schemas.microsoft.com/office/powerpoint/2010/main" val="256684207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EPCRA is often referred to as an unfunded mandate. In the next section we are going to discuss funding your LEPC or TEPCs activities.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F180D7-54DB-4F7F-AE75-6A189328228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68723244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There are grants available to LEPCs. While I know most of you are aware of grants like the  Washington State Department of Ecology Equipment Cashe Grant, hear are a few example of other grants available. </a:t>
            </a:r>
          </a:p>
          <a:p>
            <a:pPr marL="0" marR="0" lvl="0" indent="0" algn="l" defTabSz="1371509" rtl="0" eaLnBrk="1" fontAlgn="auto" latinLnBrk="0" hangingPunct="1">
              <a:lnSpc>
                <a:spcPct val="100000"/>
              </a:lnSpc>
              <a:spcBef>
                <a:spcPts val="0"/>
              </a:spcBef>
              <a:spcAft>
                <a:spcPts val="0"/>
              </a:spcAft>
              <a:buClrTx/>
              <a:buSzTx/>
              <a:buFontTx/>
              <a:buNone/>
              <a:tabLst/>
              <a:defRPr/>
            </a:pPr>
            <a:endParaRPr lang="en-US" dirty="0"/>
          </a:p>
          <a:p>
            <a:r>
              <a:rPr lang="en-US" dirty="0"/>
              <a:t>The Assistance for local emergency Response Training grant promotes hazmat response training for volunteer or remote emergency responders. Response activities include the transportation of crude oil, ethanol and other flammable liquids by rail consistent with NFPA standards. The ALERT grant is competitively awarded to non-profit organizations capable of delivering an established curriculum to emergency responders. </a:t>
            </a:r>
          </a:p>
          <a:p>
            <a:endParaRPr lang="en-US" dirty="0"/>
          </a:p>
          <a:p>
            <a:r>
              <a:rPr lang="en-US" dirty="0"/>
              <a:t>Hazardous Materials Instructor Training Grant is a train-the-trainer program that facilitates the training of hazmat instructors who then conduct training in Hazardous Materials Regulations (HMR) for hazmat employees. The HMIT grant is competitively awarded to non-profit organizations that satisfy both of the following eligibility requirements: 1) expertise in conducting hazmat employee training programs and 2) capability of reaching a target population of hazmat employees and including them in the training program.</a:t>
            </a:r>
          </a:p>
          <a:p>
            <a:endParaRPr lang="en-US" dirty="0"/>
          </a:p>
        </p:txBody>
      </p:sp>
      <p:sp>
        <p:nvSpPr>
          <p:cNvPr id="4" name="Slide Number Placeholder 3"/>
          <p:cNvSpPr>
            <a:spLocks noGrp="1"/>
          </p:cNvSpPr>
          <p:nvPr>
            <p:ph type="sldNum" sz="quarter" idx="10"/>
          </p:nvPr>
        </p:nvSpPr>
        <p:spPr/>
        <p:txBody>
          <a:bodyPr/>
          <a:lstStyle/>
          <a:p>
            <a:fld id="{9A628E4F-335F-45F5-A2FC-FE9487D09098}" type="slidenum">
              <a:rPr lang="en-US" smtClean="0"/>
              <a:pPr/>
              <a:t>86</a:t>
            </a:fld>
            <a:endParaRPr lang="en-US"/>
          </a:p>
        </p:txBody>
      </p:sp>
    </p:spTree>
    <p:extLst>
      <p:ext uri="{BB962C8B-B14F-4D97-AF65-F5344CB8AC3E}">
        <p14:creationId xmlns:p14="http://schemas.microsoft.com/office/powerpoint/2010/main" val="83753688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Grant funds provided by the Pipeline and Hazardous Materials Administration support training and other activities of the Washington SERC. We wanted to take a moment to mention to our tribal partners that the Hazardous Material Grants Program also has funding available directly to tribes.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F180D7-54DB-4F7F-AE75-6A189328228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68723244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F180D7-54DB-4F7F-AE75-6A189328228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253902767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finish up our presentation today, we would like to point out the SERC has support staff that can also be a resources to your LEPC or TEPC. </a:t>
            </a:r>
          </a:p>
          <a:p>
            <a:endParaRPr lang="en-US" dirty="0"/>
          </a:p>
          <a:p>
            <a:pPr marL="0" marR="0" lvl="0" indent="0" algn="l" defTabSz="1371509" rtl="0" eaLnBrk="1" fontAlgn="auto" latinLnBrk="0" hangingPunct="1">
              <a:lnSpc>
                <a:spcPct val="100000"/>
              </a:lnSpc>
              <a:spcBef>
                <a:spcPts val="0"/>
              </a:spcBef>
              <a:spcAft>
                <a:spcPts val="0"/>
              </a:spcAft>
              <a:buClrTx/>
              <a:buSzTx/>
              <a:buFontTx/>
              <a:buNone/>
              <a:tabLst/>
              <a:defRPr/>
            </a:pPr>
            <a:r>
              <a:rPr lang="en-US" sz="1800" i="1" kern="100" dirty="0">
                <a:effectLst/>
                <a:latin typeface="Calibri" panose="020F0502020204030204" pitchFamily="34" charset="0"/>
                <a:ea typeface="Calibri" panose="020F0502020204030204" pitchFamily="34" charset="0"/>
                <a:cs typeface="Times New Roman" panose="02020603050405020304" pitchFamily="18" charset="0"/>
              </a:rPr>
              <a:t>Reminder to facilitator to ask participants if they have questions: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BF180D7-54DB-4F7F-AE75-6A189328228B}" type="slidenum">
              <a:rPr kumimoji="1" lang="ja-JP" altLang="en-US" smtClean="0"/>
              <a:t>89</a:t>
            </a:fld>
            <a:endParaRPr kumimoji="1" lang="ja-JP" altLang="en-US"/>
          </a:p>
        </p:txBody>
      </p:sp>
    </p:spTree>
    <p:extLst>
      <p:ext uri="{BB962C8B-B14F-4D97-AF65-F5344CB8AC3E}">
        <p14:creationId xmlns:p14="http://schemas.microsoft.com/office/powerpoint/2010/main" val="1689003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purpose of the next few slides is to provide a little bit more information about the way that these plans are graded and how the checklist allows for modularity while still ensuring that all necessary legal requirements are met.</a:t>
            </a:r>
          </a:p>
        </p:txBody>
      </p:sp>
      <p:sp>
        <p:nvSpPr>
          <p:cNvPr id="4" name="Slide Number Placeholder 3"/>
          <p:cNvSpPr>
            <a:spLocks noGrp="1"/>
          </p:cNvSpPr>
          <p:nvPr>
            <p:ph type="sldNum" sz="quarter" idx="10"/>
          </p:nvPr>
        </p:nvSpPr>
        <p:spPr/>
        <p:txBody>
          <a:bodyPr/>
          <a:lstStyle/>
          <a:p>
            <a:fld id="{9A628E4F-335F-45F5-A2FC-FE9487D09098}" type="slidenum">
              <a:rPr lang="en-US" smtClean="0"/>
              <a:pPr/>
              <a:t>9</a:t>
            </a:fld>
            <a:endParaRPr lang="en-US"/>
          </a:p>
        </p:txBody>
      </p:sp>
    </p:spTree>
    <p:extLst>
      <p:ext uri="{BB962C8B-B14F-4D97-AF65-F5344CB8AC3E}">
        <p14:creationId xmlns:p14="http://schemas.microsoft.com/office/powerpoint/2010/main" val="3348368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581" y="1683285"/>
            <a:ext cx="11657251" cy="3580847"/>
          </a:xfrm>
        </p:spPr>
        <p:txBody>
          <a:bodyPr anchor="b">
            <a:norm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1714302" y="5402223"/>
            <a:ext cx="10285810" cy="2483260"/>
          </a:xfrm>
        </p:spPr>
        <p:txBody>
          <a:bodyPr/>
          <a:lstStyle>
            <a:lvl1pPr marL="0" indent="0" algn="ctr">
              <a:buNone/>
              <a:defRPr sz="3600"/>
            </a:lvl1pPr>
            <a:lvl2pPr marL="685709" indent="0" algn="ctr">
              <a:buNone/>
              <a:defRPr sz="3000"/>
            </a:lvl2pPr>
            <a:lvl3pPr marL="1371417" indent="0" algn="ctr">
              <a:buNone/>
              <a:defRPr sz="2700"/>
            </a:lvl3pPr>
            <a:lvl4pPr marL="2057126" indent="0" algn="ctr">
              <a:buNone/>
              <a:defRPr sz="2400"/>
            </a:lvl4pPr>
            <a:lvl5pPr marL="2742834" indent="0" algn="ctr">
              <a:buNone/>
              <a:defRPr sz="2400"/>
            </a:lvl5pPr>
            <a:lvl6pPr marL="3428543" indent="0" algn="ctr">
              <a:buNone/>
              <a:defRPr sz="2400"/>
            </a:lvl6pPr>
            <a:lvl7pPr marL="4114251" indent="0" algn="ctr">
              <a:buNone/>
              <a:defRPr sz="2400"/>
            </a:lvl7pPr>
            <a:lvl8pPr marL="4799960" indent="0" algn="ctr">
              <a:buNone/>
              <a:defRPr sz="2400"/>
            </a:lvl8pPr>
            <a:lvl9pPr marL="5485668"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65300D-5599-4468-BF5D-B13C6AAEC98A}" type="slidenum">
              <a:rPr kumimoji="1" lang="ja-JP" altLang="en-US" smtClean="0"/>
              <a:pPr/>
              <a:t>‹#›</a:t>
            </a:fld>
            <a:endParaRPr kumimoji="1" lang="ja-JP" altLang="en-US"/>
          </a:p>
        </p:txBody>
      </p:sp>
    </p:spTree>
    <p:extLst>
      <p:ext uri="{BB962C8B-B14F-4D97-AF65-F5344CB8AC3E}">
        <p14:creationId xmlns:p14="http://schemas.microsoft.com/office/powerpoint/2010/main" val="2045868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 columns and image">
    <p:spTree>
      <p:nvGrpSpPr>
        <p:cNvPr id="1" name=""/>
        <p:cNvGrpSpPr/>
        <p:nvPr/>
      </p:nvGrpSpPr>
      <p:grpSpPr>
        <a:xfrm>
          <a:off x="0" y="0"/>
          <a:ext cx="0" cy="0"/>
          <a:chOff x="0" y="0"/>
          <a:chExt cx="0" cy="0"/>
        </a:xfrm>
      </p:grpSpPr>
      <p:sp>
        <p:nvSpPr>
          <p:cNvPr id="13" name="Picture Placeholder 6"/>
          <p:cNvSpPr>
            <a:spLocks noGrp="1"/>
          </p:cNvSpPr>
          <p:nvPr>
            <p:ph type="pic" sz="quarter" idx="13"/>
          </p:nvPr>
        </p:nvSpPr>
        <p:spPr>
          <a:xfrm>
            <a:off x="4115853" y="-1"/>
            <a:ext cx="4241367" cy="10285413"/>
          </a:xfrm>
          <a:no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Text Placeholder 5"/>
          <p:cNvSpPr>
            <a:spLocks noGrp="1"/>
          </p:cNvSpPr>
          <p:nvPr>
            <p:ph type="body" sz="quarter" idx="12" hasCustomPrompt="1"/>
          </p:nvPr>
        </p:nvSpPr>
        <p:spPr>
          <a:xfrm>
            <a:off x="8376272" y="1997249"/>
            <a:ext cx="4287219" cy="1421200"/>
          </a:xfrm>
        </p:spPr>
        <p:txBody>
          <a:bodyPr anchor="t">
            <a:normAutofit/>
          </a:bodyPr>
          <a:lstStyle>
            <a:lvl1pPr marL="0" indent="0" algn="l">
              <a:spcBef>
                <a:spcPts val="0"/>
              </a:spcBef>
              <a:buFontTx/>
              <a:buNone/>
              <a:defRPr sz="1800">
                <a:solidFill>
                  <a:schemeClr val="tx1"/>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Text goes here</a:t>
            </a:r>
            <a:endParaRPr kumimoji="1" lang="ja-JP" altLang="en-US"/>
          </a:p>
        </p:txBody>
      </p:sp>
      <p:sp>
        <p:nvSpPr>
          <p:cNvPr id="7" name="Text Placeholder 5"/>
          <p:cNvSpPr>
            <a:spLocks noGrp="1"/>
          </p:cNvSpPr>
          <p:nvPr>
            <p:ph type="body" sz="quarter" idx="14" hasCustomPrompt="1"/>
          </p:nvPr>
        </p:nvSpPr>
        <p:spPr>
          <a:xfrm>
            <a:off x="8376272" y="1338020"/>
            <a:ext cx="4287219" cy="586241"/>
          </a:xfrm>
        </p:spPr>
        <p:txBody>
          <a:bodyPr anchor="b">
            <a:normAutofit/>
          </a:bodyPr>
          <a:lstStyle>
            <a:lvl1pPr marL="0" indent="0" algn="l">
              <a:lnSpc>
                <a:spcPct val="100000"/>
              </a:lnSpc>
              <a:spcBef>
                <a:spcPts val="0"/>
              </a:spcBef>
              <a:buFontTx/>
              <a:buNone/>
              <a:defRPr sz="2100">
                <a:solidFill>
                  <a:srgbClr val="44688F"/>
                </a:solidFill>
                <a:latin typeface="Franklin Gothic Medium" panose="020B0603020102020204" pitchFamily="34" charset="0"/>
                <a:ea typeface="Roboto" panose="02000000000000000000" pitchFamily="2"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Heading goes here</a:t>
            </a:r>
            <a:endParaRPr kumimoji="1" lang="ja-JP" altLang="en-US"/>
          </a:p>
        </p:txBody>
      </p:sp>
      <p:sp>
        <p:nvSpPr>
          <p:cNvPr id="8" name="Text Placeholder 5"/>
          <p:cNvSpPr>
            <a:spLocks noGrp="1"/>
          </p:cNvSpPr>
          <p:nvPr>
            <p:ph type="body" sz="quarter" idx="15" hasCustomPrompt="1"/>
          </p:nvPr>
        </p:nvSpPr>
        <p:spPr>
          <a:xfrm>
            <a:off x="8376272" y="4731437"/>
            <a:ext cx="4287219" cy="1421200"/>
          </a:xfrm>
        </p:spPr>
        <p:txBody>
          <a:bodyPr anchor="t">
            <a:normAutofit/>
          </a:bodyPr>
          <a:lstStyle>
            <a:lvl1pPr marL="0" indent="0" algn="l">
              <a:spcBef>
                <a:spcPts val="0"/>
              </a:spcBef>
              <a:buFontTx/>
              <a:buNone/>
              <a:defRPr sz="1800">
                <a:solidFill>
                  <a:schemeClr val="tx2"/>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Text goes here</a:t>
            </a:r>
            <a:endParaRPr kumimoji="1" lang="ja-JP" altLang="en-US"/>
          </a:p>
        </p:txBody>
      </p:sp>
      <p:sp>
        <p:nvSpPr>
          <p:cNvPr id="9" name="Text Placeholder 5"/>
          <p:cNvSpPr>
            <a:spLocks noGrp="1"/>
          </p:cNvSpPr>
          <p:nvPr>
            <p:ph type="body" sz="quarter" idx="16" hasCustomPrompt="1"/>
          </p:nvPr>
        </p:nvSpPr>
        <p:spPr>
          <a:xfrm>
            <a:off x="8376272" y="4072208"/>
            <a:ext cx="4287219" cy="586241"/>
          </a:xfrm>
        </p:spPr>
        <p:txBody>
          <a:bodyPr anchor="b">
            <a:normAutofit/>
          </a:bodyPr>
          <a:lstStyle>
            <a:lvl1pPr marL="0" indent="0" algn="l">
              <a:lnSpc>
                <a:spcPct val="100000"/>
              </a:lnSpc>
              <a:spcBef>
                <a:spcPts val="0"/>
              </a:spcBef>
              <a:buFontTx/>
              <a:buNone/>
              <a:defRPr sz="2100">
                <a:solidFill>
                  <a:srgbClr val="44688F"/>
                </a:solidFill>
                <a:latin typeface="Franklin Gothic Medium" panose="020B0603020102020204" pitchFamily="34" charset="0"/>
                <a:ea typeface="Roboto" panose="02000000000000000000" pitchFamily="2"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Heading goes here</a:t>
            </a:r>
            <a:endParaRPr kumimoji="1" lang="ja-JP" altLang="en-US"/>
          </a:p>
        </p:txBody>
      </p:sp>
      <p:sp>
        <p:nvSpPr>
          <p:cNvPr id="10" name="Text Placeholder 5"/>
          <p:cNvSpPr>
            <a:spLocks noGrp="1"/>
          </p:cNvSpPr>
          <p:nvPr>
            <p:ph type="body" sz="quarter" idx="17" hasCustomPrompt="1"/>
          </p:nvPr>
        </p:nvSpPr>
        <p:spPr>
          <a:xfrm>
            <a:off x="8376272" y="7465625"/>
            <a:ext cx="4287219" cy="1421200"/>
          </a:xfrm>
        </p:spPr>
        <p:txBody>
          <a:bodyPr anchor="t">
            <a:normAutofit/>
          </a:bodyPr>
          <a:lstStyle>
            <a:lvl1pPr marL="0" indent="0" algn="l">
              <a:spcBef>
                <a:spcPts val="0"/>
              </a:spcBef>
              <a:buFontTx/>
              <a:buNone/>
              <a:defRPr sz="1800">
                <a:solidFill>
                  <a:schemeClr val="tx1"/>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Text goes here</a:t>
            </a:r>
            <a:endParaRPr kumimoji="1" lang="ja-JP" altLang="en-US"/>
          </a:p>
        </p:txBody>
      </p:sp>
      <p:sp>
        <p:nvSpPr>
          <p:cNvPr id="11" name="Text Placeholder 5"/>
          <p:cNvSpPr>
            <a:spLocks noGrp="1"/>
          </p:cNvSpPr>
          <p:nvPr>
            <p:ph type="body" sz="quarter" idx="18" hasCustomPrompt="1"/>
          </p:nvPr>
        </p:nvSpPr>
        <p:spPr>
          <a:xfrm>
            <a:off x="8376272" y="6806396"/>
            <a:ext cx="4287219" cy="586241"/>
          </a:xfrm>
        </p:spPr>
        <p:txBody>
          <a:bodyPr anchor="b">
            <a:normAutofit/>
          </a:bodyPr>
          <a:lstStyle>
            <a:lvl1pPr marL="0" indent="0" algn="l">
              <a:lnSpc>
                <a:spcPct val="100000"/>
              </a:lnSpc>
              <a:spcBef>
                <a:spcPts val="0"/>
              </a:spcBef>
              <a:buFontTx/>
              <a:buNone/>
              <a:defRPr sz="2100">
                <a:solidFill>
                  <a:srgbClr val="44688F"/>
                </a:solidFill>
                <a:latin typeface="Franklin Gothic Medium" panose="020B0603020102020204" pitchFamily="34" charset="0"/>
                <a:ea typeface="Roboto" panose="02000000000000000000" pitchFamily="2"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Heading goes here</a:t>
            </a:r>
            <a:endParaRPr kumimoji="1" lang="ja-JP" altLang="en-US"/>
          </a:p>
        </p:txBody>
      </p:sp>
      <p:sp>
        <p:nvSpPr>
          <p:cNvPr id="12" name="Title 1"/>
          <p:cNvSpPr>
            <a:spLocks noGrp="1"/>
          </p:cNvSpPr>
          <p:nvPr>
            <p:ph type="title" hasCustomPrompt="1"/>
          </p:nvPr>
        </p:nvSpPr>
        <p:spPr>
          <a:xfrm>
            <a:off x="409840" y="3633533"/>
            <a:ext cx="3393567" cy="3018343"/>
          </a:xfrm>
        </p:spPr>
        <p:txBody>
          <a:bodyPr anchor="ctr">
            <a:noAutofit/>
          </a:bodyPr>
          <a:lstStyle>
            <a:lvl1pPr algn="l">
              <a:defRPr sz="5400">
                <a:solidFill>
                  <a:srgbClr val="44688F"/>
                </a:solidFill>
              </a:defRPr>
            </a:lvl1pPr>
          </a:lstStyle>
          <a:p>
            <a:r>
              <a:rPr kumimoji="1" lang="en-US" altLang="ja-JP"/>
              <a:t>Slide title</a:t>
            </a:r>
            <a:br>
              <a:rPr kumimoji="1" lang="en-US" altLang="ja-JP"/>
            </a:br>
            <a:r>
              <a:rPr kumimoji="1" lang="en-US" altLang="ja-JP"/>
              <a:t>goes here</a:t>
            </a:r>
            <a:endParaRPr kumimoji="1" lang="ja-JP" altLang="en-US"/>
          </a:p>
        </p:txBody>
      </p:sp>
      <p:sp>
        <p:nvSpPr>
          <p:cNvPr id="14" name="Slide Number Placeholder 2"/>
          <p:cNvSpPr>
            <a:spLocks noGrp="1"/>
          </p:cNvSpPr>
          <p:nvPr>
            <p:ph type="sldNum" sz="quarter" idx="10"/>
          </p:nvPr>
        </p:nvSpPr>
        <p:spPr>
          <a:xfrm>
            <a:off x="10230334" y="9378247"/>
            <a:ext cx="3085743" cy="547603"/>
          </a:xfrm>
        </p:spPr>
        <p:txBody>
          <a:bodyPr/>
          <a:lstStyle/>
          <a:p>
            <a:fld id="{B54AD89C-DF1E-4948-B597-5DD47B34A9CA}" type="slidenum">
              <a:rPr kumimoji="1" lang="ja-JP" altLang="en-US" smtClean="0"/>
              <a:pPr/>
              <a:t>‹#›</a:t>
            </a:fld>
            <a:endParaRPr kumimoji="1" lang="ja-JP" altLang="en-US"/>
          </a:p>
        </p:txBody>
      </p:sp>
      <p:pic>
        <p:nvPicPr>
          <p:cNvPr id="15" name="Picture 14"/>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2203489" y="9446540"/>
            <a:ext cx="635345" cy="467949"/>
          </a:xfrm>
          <a:prstGeom prst="rect">
            <a:avLst/>
          </a:prstGeom>
        </p:spPr>
      </p:pic>
    </p:spTree>
    <p:extLst>
      <p:ext uri="{BB962C8B-B14F-4D97-AF65-F5344CB8AC3E}">
        <p14:creationId xmlns:p14="http://schemas.microsoft.com/office/powerpoint/2010/main" val="1743050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Profile 1">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1044422" y="8"/>
            <a:ext cx="4292897" cy="10285413"/>
          </a:xfrm>
          <a:solidFill>
            <a:schemeClr val="tx1">
              <a:lumMod val="20000"/>
              <a:lumOff val="80000"/>
            </a:scheme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Title 1"/>
          <p:cNvSpPr>
            <a:spLocks noGrp="1"/>
          </p:cNvSpPr>
          <p:nvPr>
            <p:ph type="title" hasCustomPrompt="1"/>
          </p:nvPr>
        </p:nvSpPr>
        <p:spPr>
          <a:xfrm>
            <a:off x="6857207" y="2292005"/>
            <a:ext cx="5804816" cy="1141412"/>
          </a:xfrm>
        </p:spPr>
        <p:txBody>
          <a:bodyPr anchor="b"/>
          <a:lstStyle>
            <a:lvl1pPr algn="l">
              <a:defRPr>
                <a:solidFill>
                  <a:schemeClr val="bg1"/>
                </a:solidFill>
              </a:defRPr>
            </a:lvl1pPr>
          </a:lstStyle>
          <a:p>
            <a:r>
              <a:rPr kumimoji="1" lang="en-US" altLang="ja-JP"/>
              <a:t>Slide title goes here</a:t>
            </a:r>
            <a:endParaRPr kumimoji="1" lang="ja-JP" altLang="en-US"/>
          </a:p>
        </p:txBody>
      </p:sp>
      <p:sp>
        <p:nvSpPr>
          <p:cNvPr id="8" name="Text Placeholder 5"/>
          <p:cNvSpPr>
            <a:spLocks noGrp="1"/>
          </p:cNvSpPr>
          <p:nvPr>
            <p:ph type="body" sz="quarter" idx="12" hasCustomPrompt="1"/>
          </p:nvPr>
        </p:nvSpPr>
        <p:spPr>
          <a:xfrm>
            <a:off x="6857208" y="4435587"/>
            <a:ext cx="5415801" cy="2496721"/>
          </a:xfrm>
        </p:spPr>
        <p:txBody>
          <a:bodyPr anchor="t"/>
          <a:lstStyle>
            <a:lvl1pPr marL="0" indent="0" algn="just">
              <a:spcBef>
                <a:spcPts val="0"/>
              </a:spcBef>
              <a:buFontTx/>
              <a:buNone/>
              <a:defRPr>
                <a:solidFill>
                  <a:schemeClr val="bg2"/>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Text goes here</a:t>
            </a:r>
            <a:endParaRPr kumimoji="1" lang="ja-JP" altLang="en-US"/>
          </a:p>
        </p:txBody>
      </p:sp>
      <p:sp>
        <p:nvSpPr>
          <p:cNvPr id="9" name="Text Placeholder 5"/>
          <p:cNvSpPr>
            <a:spLocks noGrp="1"/>
          </p:cNvSpPr>
          <p:nvPr>
            <p:ph type="body" sz="quarter" idx="14" hasCustomPrompt="1"/>
          </p:nvPr>
        </p:nvSpPr>
        <p:spPr>
          <a:xfrm>
            <a:off x="6857207" y="3311957"/>
            <a:ext cx="5804816" cy="701273"/>
          </a:xfrm>
        </p:spPr>
        <p:txBody>
          <a:bodyPr anchor="t">
            <a:normAutofit/>
          </a:bodyPr>
          <a:lstStyle>
            <a:lvl1pPr marL="0" indent="0" algn="just">
              <a:lnSpc>
                <a:spcPct val="130000"/>
              </a:lnSpc>
              <a:spcBef>
                <a:spcPts val="0"/>
              </a:spcBef>
              <a:buFontTx/>
              <a:buNone/>
              <a:defRPr sz="2100">
                <a:solidFill>
                  <a:schemeClr val="bg2"/>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Text goes here</a:t>
            </a:r>
            <a:endParaRPr kumimoji="1" lang="ja-JP" altLang="en-US"/>
          </a:p>
        </p:txBody>
      </p:sp>
      <p:cxnSp>
        <p:nvCxnSpPr>
          <p:cNvPr id="10" name="Straight Connector 9"/>
          <p:cNvCxnSpPr/>
          <p:nvPr userDrawn="1"/>
        </p:nvCxnSpPr>
        <p:spPr>
          <a:xfrm flipV="1">
            <a:off x="6918161" y="4163666"/>
            <a:ext cx="6796253" cy="3856"/>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5"/>
          <p:cNvSpPr>
            <a:spLocks noGrp="1"/>
          </p:cNvSpPr>
          <p:nvPr>
            <p:ph type="body" sz="quarter" idx="15" hasCustomPrompt="1"/>
          </p:nvPr>
        </p:nvSpPr>
        <p:spPr>
          <a:xfrm>
            <a:off x="6857208" y="7086608"/>
            <a:ext cx="5415801" cy="1800225"/>
          </a:xfrm>
        </p:spPr>
        <p:txBody>
          <a:bodyPr anchor="b">
            <a:normAutofit/>
          </a:bodyPr>
          <a:lstStyle>
            <a:lvl1pPr marL="214303" indent="-214303" algn="just">
              <a:spcBef>
                <a:spcPts val="0"/>
              </a:spcBef>
              <a:buFont typeface="Wingdings" panose="05000000000000000000" pitchFamily="2" charset="2"/>
              <a:buChar char="l"/>
              <a:defRPr sz="1050">
                <a:solidFill>
                  <a:schemeClr val="bg2"/>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Text goes here</a:t>
            </a:r>
            <a:endParaRPr kumimoji="1" lang="ja-JP" altLang="en-US"/>
          </a:p>
        </p:txBody>
      </p:sp>
      <p:sp>
        <p:nvSpPr>
          <p:cNvPr id="11" name="Slide Number Placeholder 2"/>
          <p:cNvSpPr>
            <a:spLocks noGrp="1"/>
          </p:cNvSpPr>
          <p:nvPr>
            <p:ph type="sldNum" sz="quarter" idx="10"/>
          </p:nvPr>
        </p:nvSpPr>
        <p:spPr>
          <a:xfrm>
            <a:off x="10230334" y="9378247"/>
            <a:ext cx="3085743" cy="547603"/>
          </a:xfrm>
        </p:spPr>
        <p:txBody>
          <a:bodyPr/>
          <a:lstStyle/>
          <a:p>
            <a:fld id="{B54AD89C-DF1E-4948-B597-5DD47B34A9CA}" type="slidenum">
              <a:rPr kumimoji="1" lang="ja-JP" altLang="en-US" smtClean="0"/>
              <a:pPr/>
              <a:t>‹#›</a:t>
            </a:fld>
            <a:endParaRPr kumimoji="1" lang="ja-JP" altLang="en-US"/>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2203489" y="9446540"/>
            <a:ext cx="635345" cy="467949"/>
          </a:xfrm>
          <a:prstGeom prst="rect">
            <a:avLst/>
          </a:prstGeom>
        </p:spPr>
      </p:pic>
    </p:spTree>
    <p:extLst>
      <p:ext uri="{BB962C8B-B14F-4D97-AF65-F5344CB8AC3E}">
        <p14:creationId xmlns:p14="http://schemas.microsoft.com/office/powerpoint/2010/main" val="15667128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images and texts">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1052391" y="3633543"/>
            <a:ext cx="3393567" cy="3018343"/>
          </a:xfrm>
        </p:spPr>
        <p:txBody>
          <a:bodyPr anchor="ctr">
            <a:noAutofit/>
          </a:bodyPr>
          <a:lstStyle>
            <a:lvl1pPr algn="l">
              <a:defRPr sz="5400"/>
            </a:lvl1pPr>
          </a:lstStyle>
          <a:p>
            <a:r>
              <a:rPr kumimoji="1" lang="en-US" altLang="ja-JP"/>
              <a:t>Slide title</a:t>
            </a:r>
            <a:br>
              <a:rPr kumimoji="1" lang="en-US" altLang="ja-JP"/>
            </a:br>
            <a:r>
              <a:rPr kumimoji="1" lang="en-US" altLang="ja-JP"/>
              <a:t>goes here</a:t>
            </a:r>
            <a:endParaRPr kumimoji="1" lang="ja-JP" altLang="en-US"/>
          </a:p>
        </p:txBody>
      </p:sp>
      <p:sp>
        <p:nvSpPr>
          <p:cNvPr id="16" name="Rectangle 15"/>
          <p:cNvSpPr/>
          <p:nvPr userDrawn="1"/>
        </p:nvSpPr>
        <p:spPr>
          <a:xfrm>
            <a:off x="8773310" y="-1588"/>
            <a:ext cx="3888713" cy="5143501"/>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350"/>
          </a:p>
        </p:txBody>
      </p:sp>
      <p:sp>
        <p:nvSpPr>
          <p:cNvPr id="17" name="Picture Placeholder 6"/>
          <p:cNvSpPr>
            <a:spLocks noGrp="1"/>
          </p:cNvSpPr>
          <p:nvPr>
            <p:ph type="pic" sz="quarter" idx="13"/>
          </p:nvPr>
        </p:nvSpPr>
        <p:spPr>
          <a:xfrm>
            <a:off x="4885759" y="0"/>
            <a:ext cx="3887550" cy="5141914"/>
          </a:xfrm>
          <a:solidFill>
            <a:srgbClr val="44688F">
              <a:alpha val="20000"/>
            </a:srgb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8" name="Picture Placeholder 6"/>
          <p:cNvSpPr>
            <a:spLocks noGrp="1"/>
          </p:cNvSpPr>
          <p:nvPr>
            <p:ph type="pic" sz="quarter" idx="14"/>
          </p:nvPr>
        </p:nvSpPr>
        <p:spPr>
          <a:xfrm>
            <a:off x="8774472" y="5141515"/>
            <a:ext cx="3887550" cy="5141914"/>
          </a:xfrm>
          <a:solidFill>
            <a:srgbClr val="44688F">
              <a:alpha val="20000"/>
            </a:srgb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9" name="Rectangle 18"/>
          <p:cNvSpPr/>
          <p:nvPr userDrawn="1"/>
        </p:nvSpPr>
        <p:spPr>
          <a:xfrm>
            <a:off x="4885760" y="5141920"/>
            <a:ext cx="3888713" cy="5143501"/>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350"/>
          </a:p>
        </p:txBody>
      </p:sp>
      <p:sp>
        <p:nvSpPr>
          <p:cNvPr id="22" name="Text Placeholder 5"/>
          <p:cNvSpPr>
            <a:spLocks noGrp="1"/>
          </p:cNvSpPr>
          <p:nvPr>
            <p:ph type="body" sz="quarter" idx="12" hasCustomPrompt="1"/>
          </p:nvPr>
        </p:nvSpPr>
        <p:spPr>
          <a:xfrm>
            <a:off x="9371519" y="1973417"/>
            <a:ext cx="2749915" cy="2007738"/>
          </a:xfrm>
        </p:spPr>
        <p:txBody>
          <a:bodyPr anchor="t"/>
          <a:lstStyle>
            <a:lvl1pPr marL="0" indent="0" algn="l">
              <a:spcBef>
                <a:spcPts val="0"/>
              </a:spcBef>
              <a:buFontTx/>
              <a:buNone/>
              <a:defRPr>
                <a:solidFill>
                  <a:schemeClr val="bg1"/>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Text goes here</a:t>
            </a:r>
            <a:endParaRPr kumimoji="1" lang="ja-JP" altLang="en-US"/>
          </a:p>
        </p:txBody>
      </p:sp>
      <p:sp>
        <p:nvSpPr>
          <p:cNvPr id="23" name="Text Placeholder 5"/>
          <p:cNvSpPr>
            <a:spLocks noGrp="1"/>
          </p:cNvSpPr>
          <p:nvPr>
            <p:ph type="body" sz="quarter" idx="15" hasCustomPrompt="1"/>
          </p:nvPr>
        </p:nvSpPr>
        <p:spPr>
          <a:xfrm>
            <a:off x="9371519" y="1314188"/>
            <a:ext cx="2749915" cy="586241"/>
          </a:xfrm>
        </p:spPr>
        <p:txBody>
          <a:bodyPr anchor="b">
            <a:normAutofit/>
          </a:bodyPr>
          <a:lstStyle>
            <a:lvl1pPr marL="0" indent="0" algn="l">
              <a:lnSpc>
                <a:spcPct val="100000"/>
              </a:lnSpc>
              <a:spcBef>
                <a:spcPts val="0"/>
              </a:spcBef>
              <a:buFontTx/>
              <a:buNone/>
              <a:defRPr sz="2100">
                <a:solidFill>
                  <a:schemeClr val="bg1"/>
                </a:solidFill>
                <a:latin typeface="Roboto" panose="02000000000000000000" pitchFamily="2" charset="0"/>
                <a:ea typeface="Roboto" panose="02000000000000000000" pitchFamily="2"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Caption goes here</a:t>
            </a:r>
            <a:endParaRPr kumimoji="1" lang="ja-JP" altLang="en-US"/>
          </a:p>
        </p:txBody>
      </p:sp>
      <p:sp>
        <p:nvSpPr>
          <p:cNvPr id="26" name="Text Placeholder 5"/>
          <p:cNvSpPr>
            <a:spLocks noGrp="1"/>
          </p:cNvSpPr>
          <p:nvPr>
            <p:ph type="body" sz="quarter" idx="16" hasCustomPrompt="1"/>
          </p:nvPr>
        </p:nvSpPr>
        <p:spPr>
          <a:xfrm>
            <a:off x="5476261" y="7014529"/>
            <a:ext cx="2749915" cy="2007738"/>
          </a:xfrm>
        </p:spPr>
        <p:txBody>
          <a:bodyPr anchor="t"/>
          <a:lstStyle>
            <a:lvl1pPr marL="0" indent="0" algn="r">
              <a:spcBef>
                <a:spcPts val="0"/>
              </a:spcBef>
              <a:buFontTx/>
              <a:buNone/>
              <a:defRPr>
                <a:solidFill>
                  <a:schemeClr val="bg1"/>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Text goes here</a:t>
            </a:r>
            <a:endParaRPr kumimoji="1" lang="ja-JP" altLang="en-US"/>
          </a:p>
        </p:txBody>
      </p:sp>
      <p:sp>
        <p:nvSpPr>
          <p:cNvPr id="27" name="Text Placeholder 5"/>
          <p:cNvSpPr>
            <a:spLocks noGrp="1"/>
          </p:cNvSpPr>
          <p:nvPr>
            <p:ph type="body" sz="quarter" idx="17" hasCustomPrompt="1"/>
          </p:nvPr>
        </p:nvSpPr>
        <p:spPr>
          <a:xfrm>
            <a:off x="5476261" y="6355300"/>
            <a:ext cx="2749915" cy="586241"/>
          </a:xfrm>
        </p:spPr>
        <p:txBody>
          <a:bodyPr anchor="b">
            <a:normAutofit/>
          </a:bodyPr>
          <a:lstStyle>
            <a:lvl1pPr marL="0" indent="0" algn="r">
              <a:lnSpc>
                <a:spcPct val="100000"/>
              </a:lnSpc>
              <a:spcBef>
                <a:spcPts val="0"/>
              </a:spcBef>
              <a:buFontTx/>
              <a:buNone/>
              <a:defRPr sz="2100">
                <a:solidFill>
                  <a:schemeClr val="bg1"/>
                </a:solidFill>
                <a:latin typeface="Roboto" panose="02000000000000000000" pitchFamily="2" charset="0"/>
                <a:ea typeface="Roboto" panose="02000000000000000000" pitchFamily="2"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Caption goes here</a:t>
            </a:r>
            <a:endParaRPr kumimoji="1" lang="ja-JP" altLang="en-US"/>
          </a:p>
        </p:txBody>
      </p:sp>
      <p:sp>
        <p:nvSpPr>
          <p:cNvPr id="11" name="Slide Number Placeholder 2"/>
          <p:cNvSpPr>
            <a:spLocks noGrp="1"/>
          </p:cNvSpPr>
          <p:nvPr>
            <p:ph type="sldNum" sz="quarter" idx="10"/>
          </p:nvPr>
        </p:nvSpPr>
        <p:spPr>
          <a:xfrm>
            <a:off x="10230334" y="9378247"/>
            <a:ext cx="3085743" cy="547603"/>
          </a:xfrm>
        </p:spPr>
        <p:txBody>
          <a:bodyPr/>
          <a:lstStyle/>
          <a:p>
            <a:fld id="{B54AD89C-DF1E-4948-B597-5DD47B34A9CA}" type="slidenum">
              <a:rPr kumimoji="1" lang="ja-JP" altLang="en-US" smtClean="0"/>
              <a:pPr/>
              <a:t>‹#›</a:t>
            </a:fld>
            <a:endParaRPr kumimoji="1" lang="ja-JP" altLang="en-US"/>
          </a:p>
        </p:txBody>
      </p:sp>
    </p:spTree>
    <p:extLst>
      <p:ext uri="{BB962C8B-B14F-4D97-AF65-F5344CB8AC3E}">
        <p14:creationId xmlns:p14="http://schemas.microsoft.com/office/powerpoint/2010/main" val="35614276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4 images and text">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6857208" y="-1"/>
            <a:ext cx="2861669" cy="4133851"/>
          </a:xfrm>
          <a:solidFill>
            <a:schemeClr val="accent5">
              <a:lumMod val="40000"/>
              <a:lumOff val="60000"/>
            </a:scheme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0" name="Picture Placeholder 6"/>
          <p:cNvSpPr>
            <a:spLocks noGrp="1"/>
          </p:cNvSpPr>
          <p:nvPr>
            <p:ph type="pic" sz="quarter" idx="15"/>
          </p:nvPr>
        </p:nvSpPr>
        <p:spPr>
          <a:xfrm>
            <a:off x="6857206" y="4232332"/>
            <a:ext cx="2861669" cy="6053089"/>
          </a:xfrm>
          <a:solidFill>
            <a:schemeClr val="accent5">
              <a:lumMod val="40000"/>
              <a:lumOff val="60000"/>
            </a:scheme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2" name="Picture Placeholder 6"/>
          <p:cNvSpPr>
            <a:spLocks noGrp="1"/>
          </p:cNvSpPr>
          <p:nvPr>
            <p:ph type="pic" sz="quarter" idx="16"/>
          </p:nvPr>
        </p:nvSpPr>
        <p:spPr>
          <a:xfrm>
            <a:off x="9800353" y="8"/>
            <a:ext cx="2861669" cy="6053089"/>
          </a:xfrm>
          <a:solidFill>
            <a:schemeClr val="accent5">
              <a:lumMod val="40000"/>
              <a:lumOff val="60000"/>
            </a:scheme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3" name="Picture Placeholder 6"/>
          <p:cNvSpPr>
            <a:spLocks noGrp="1"/>
          </p:cNvSpPr>
          <p:nvPr>
            <p:ph type="pic" sz="quarter" idx="17"/>
          </p:nvPr>
        </p:nvSpPr>
        <p:spPr>
          <a:xfrm>
            <a:off x="9800353" y="6151570"/>
            <a:ext cx="2861669" cy="4133851"/>
          </a:xfrm>
          <a:solidFill>
            <a:schemeClr val="accent5">
              <a:lumMod val="40000"/>
              <a:lumOff val="60000"/>
            </a:scheme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4" name="Title 1"/>
          <p:cNvSpPr>
            <a:spLocks noGrp="1"/>
          </p:cNvSpPr>
          <p:nvPr>
            <p:ph type="title" hasCustomPrompt="1"/>
          </p:nvPr>
        </p:nvSpPr>
        <p:spPr>
          <a:xfrm>
            <a:off x="1052394" y="1398589"/>
            <a:ext cx="4767391" cy="3648420"/>
          </a:xfrm>
        </p:spPr>
        <p:txBody>
          <a:bodyPr anchor="b"/>
          <a:lstStyle>
            <a:lvl1pPr algn="l">
              <a:defRPr sz="5400">
                <a:solidFill>
                  <a:srgbClr val="44688F"/>
                </a:solidFill>
              </a:defRPr>
            </a:lvl1pPr>
          </a:lstStyle>
          <a:p>
            <a:r>
              <a:rPr kumimoji="1" lang="en-US" altLang="ja-JP"/>
              <a:t>Slide title</a:t>
            </a:r>
            <a:br>
              <a:rPr kumimoji="1" lang="en-US" altLang="ja-JP"/>
            </a:br>
            <a:r>
              <a:rPr kumimoji="1" lang="en-US" altLang="ja-JP"/>
              <a:t>goes here</a:t>
            </a:r>
            <a:endParaRPr kumimoji="1" lang="ja-JP" altLang="en-US"/>
          </a:p>
        </p:txBody>
      </p:sp>
      <p:sp>
        <p:nvSpPr>
          <p:cNvPr id="16" name="Text Placeholder 5"/>
          <p:cNvSpPr>
            <a:spLocks noGrp="1"/>
          </p:cNvSpPr>
          <p:nvPr>
            <p:ph type="body" sz="quarter" idx="12" hasCustomPrompt="1"/>
          </p:nvPr>
        </p:nvSpPr>
        <p:spPr>
          <a:xfrm>
            <a:off x="1066681" y="5360988"/>
            <a:ext cx="4767391" cy="3022600"/>
          </a:xfrm>
        </p:spPr>
        <p:txBody>
          <a:bodyPr anchor="t"/>
          <a:lstStyle>
            <a:lvl1pPr marL="342884" indent="-342884" algn="just">
              <a:spcBef>
                <a:spcPts val="0"/>
              </a:spcBef>
              <a:buFont typeface="Wingdings" panose="05000000000000000000" pitchFamily="2" charset="2"/>
              <a:buChar char="§"/>
              <a:defRPr>
                <a:solidFill>
                  <a:schemeClr val="tx1"/>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Text goes here</a:t>
            </a:r>
            <a:endParaRPr kumimoji="1" lang="ja-JP" altLang="en-US"/>
          </a:p>
        </p:txBody>
      </p:sp>
      <p:sp>
        <p:nvSpPr>
          <p:cNvPr id="9" name="Slide Number Placeholder 2"/>
          <p:cNvSpPr txBox="1">
            <a:spLocks/>
          </p:cNvSpPr>
          <p:nvPr userDrawn="1"/>
        </p:nvSpPr>
        <p:spPr>
          <a:xfrm>
            <a:off x="10230334" y="9378247"/>
            <a:ext cx="3085743" cy="547603"/>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mtClean="0"/>
              <a:pPr/>
              <a:t>‹#›</a:t>
            </a:fld>
            <a:endParaRPr kumimoji="1" lang="ja-JP" altLang="en-US"/>
          </a:p>
        </p:txBody>
      </p:sp>
    </p:spTree>
    <p:extLst>
      <p:ext uri="{BB962C8B-B14F-4D97-AF65-F5344CB8AC3E}">
        <p14:creationId xmlns:p14="http://schemas.microsoft.com/office/powerpoint/2010/main" val="39431684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le 5x2">
    <p:spTree>
      <p:nvGrpSpPr>
        <p:cNvPr id="1" name=""/>
        <p:cNvGrpSpPr/>
        <p:nvPr/>
      </p:nvGrpSpPr>
      <p:grpSpPr>
        <a:xfrm>
          <a:off x="0" y="0"/>
          <a:ext cx="0" cy="0"/>
          <a:chOff x="0" y="0"/>
          <a:chExt cx="0" cy="0"/>
        </a:xfrm>
      </p:grpSpPr>
      <p:sp>
        <p:nvSpPr>
          <p:cNvPr id="5" name="Rectangle 4"/>
          <p:cNvSpPr/>
          <p:nvPr userDrawn="1"/>
        </p:nvSpPr>
        <p:spPr>
          <a:xfrm>
            <a:off x="6857206" y="3270250"/>
            <a:ext cx="5804817" cy="93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6" name="Rectangle 5"/>
          <p:cNvSpPr/>
          <p:nvPr userDrawn="1"/>
        </p:nvSpPr>
        <p:spPr>
          <a:xfrm>
            <a:off x="6857206" y="4201809"/>
            <a:ext cx="5804817" cy="936000"/>
          </a:xfrm>
          <a:prstGeom prst="rect">
            <a:avLst/>
          </a:prstGeom>
          <a:solidFill>
            <a:srgbClr val="44688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7" name="Rectangle 6"/>
          <p:cNvSpPr/>
          <p:nvPr userDrawn="1"/>
        </p:nvSpPr>
        <p:spPr>
          <a:xfrm>
            <a:off x="6857206" y="5133368"/>
            <a:ext cx="5804817" cy="93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8" name="Rectangle 7"/>
          <p:cNvSpPr/>
          <p:nvPr userDrawn="1"/>
        </p:nvSpPr>
        <p:spPr>
          <a:xfrm>
            <a:off x="6857206" y="6064927"/>
            <a:ext cx="5804817" cy="936000"/>
          </a:xfrm>
          <a:prstGeom prst="rect">
            <a:avLst/>
          </a:prstGeom>
          <a:solidFill>
            <a:srgbClr val="44688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9" name="Rectangle 8"/>
          <p:cNvSpPr/>
          <p:nvPr userDrawn="1"/>
        </p:nvSpPr>
        <p:spPr>
          <a:xfrm>
            <a:off x="6857206" y="6996486"/>
            <a:ext cx="5804817" cy="93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0" name="Rectangle 9"/>
          <p:cNvSpPr/>
          <p:nvPr userDrawn="1"/>
        </p:nvSpPr>
        <p:spPr>
          <a:xfrm>
            <a:off x="4885761" y="2338691"/>
            <a:ext cx="1971446" cy="936000"/>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1" name="Rectangle 10"/>
          <p:cNvSpPr/>
          <p:nvPr userDrawn="1"/>
        </p:nvSpPr>
        <p:spPr>
          <a:xfrm>
            <a:off x="6857207" y="2338691"/>
            <a:ext cx="5804816" cy="936000"/>
          </a:xfrm>
          <a:prstGeom prst="rect">
            <a:avLst/>
          </a:prstGeom>
          <a:solidFill>
            <a:srgbClr val="8DAAC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2" name="Rectangle 11"/>
          <p:cNvSpPr/>
          <p:nvPr userDrawn="1"/>
        </p:nvSpPr>
        <p:spPr>
          <a:xfrm>
            <a:off x="4885761" y="3270250"/>
            <a:ext cx="1971447" cy="93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3" name="Rectangle 12"/>
          <p:cNvSpPr/>
          <p:nvPr userDrawn="1"/>
        </p:nvSpPr>
        <p:spPr>
          <a:xfrm>
            <a:off x="4885761" y="4201809"/>
            <a:ext cx="1971447" cy="936000"/>
          </a:xfrm>
          <a:prstGeom prst="rect">
            <a:avLst/>
          </a:prstGeom>
          <a:solidFill>
            <a:srgbClr val="44688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4" name="Rectangle 13"/>
          <p:cNvSpPr/>
          <p:nvPr userDrawn="1"/>
        </p:nvSpPr>
        <p:spPr>
          <a:xfrm>
            <a:off x="4885761" y="5133368"/>
            <a:ext cx="1971447" cy="93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5" name="Rectangle 14"/>
          <p:cNvSpPr/>
          <p:nvPr userDrawn="1"/>
        </p:nvSpPr>
        <p:spPr>
          <a:xfrm>
            <a:off x="4885761" y="6064927"/>
            <a:ext cx="1971447" cy="936000"/>
          </a:xfrm>
          <a:prstGeom prst="rect">
            <a:avLst/>
          </a:prstGeom>
          <a:solidFill>
            <a:srgbClr val="44688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6" name="Rectangle 15"/>
          <p:cNvSpPr/>
          <p:nvPr userDrawn="1"/>
        </p:nvSpPr>
        <p:spPr>
          <a:xfrm>
            <a:off x="4885761" y="6996486"/>
            <a:ext cx="1971447" cy="93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8" name="Text Placeholder 5"/>
          <p:cNvSpPr>
            <a:spLocks noGrp="1"/>
          </p:cNvSpPr>
          <p:nvPr>
            <p:ph type="body" sz="quarter" idx="22" hasCustomPrompt="1"/>
          </p:nvPr>
        </p:nvSpPr>
        <p:spPr>
          <a:xfrm>
            <a:off x="4993554" y="2521982"/>
            <a:ext cx="1755861" cy="569418"/>
          </a:xfrm>
        </p:spPr>
        <p:txBody>
          <a:bodyPr anchor="ctr">
            <a:normAutofit/>
          </a:bodyPr>
          <a:lstStyle>
            <a:lvl1pPr marL="0" indent="0" algn="ctr">
              <a:lnSpc>
                <a:spcPct val="100000"/>
              </a:lnSpc>
              <a:spcBef>
                <a:spcPts val="0"/>
              </a:spcBef>
              <a:buFontTx/>
              <a:buNone/>
              <a:defRPr sz="1800" i="0">
                <a:solidFill>
                  <a:schemeClr val="bg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Word</a:t>
            </a:r>
            <a:endParaRPr kumimoji="1" lang="ja-JP" altLang="en-US"/>
          </a:p>
        </p:txBody>
      </p:sp>
      <p:sp>
        <p:nvSpPr>
          <p:cNvPr id="19" name="Text Placeholder 5"/>
          <p:cNvSpPr>
            <a:spLocks noGrp="1"/>
          </p:cNvSpPr>
          <p:nvPr>
            <p:ph type="body" sz="quarter" idx="23" hasCustomPrompt="1"/>
          </p:nvPr>
        </p:nvSpPr>
        <p:spPr>
          <a:xfrm>
            <a:off x="7067164" y="2519762"/>
            <a:ext cx="2631193" cy="569418"/>
          </a:xfrm>
        </p:spPr>
        <p:txBody>
          <a:bodyPr anchor="ctr">
            <a:normAutofit/>
          </a:bodyPr>
          <a:lstStyle>
            <a:lvl1pPr marL="0" indent="0" algn="ctr">
              <a:lnSpc>
                <a:spcPct val="100000"/>
              </a:lnSpc>
              <a:spcBef>
                <a:spcPts val="0"/>
              </a:spcBef>
              <a:buFontTx/>
              <a:buNone/>
              <a:defRPr sz="1800" i="0">
                <a:solidFill>
                  <a:schemeClr val="bg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Word</a:t>
            </a:r>
            <a:endParaRPr kumimoji="1" lang="ja-JP" altLang="en-US"/>
          </a:p>
        </p:txBody>
      </p:sp>
      <p:sp>
        <p:nvSpPr>
          <p:cNvPr id="20" name="Text Placeholder 5"/>
          <p:cNvSpPr>
            <a:spLocks noGrp="1"/>
          </p:cNvSpPr>
          <p:nvPr>
            <p:ph type="body" sz="quarter" idx="24" hasCustomPrompt="1"/>
          </p:nvPr>
        </p:nvSpPr>
        <p:spPr>
          <a:xfrm>
            <a:off x="9820871" y="2519762"/>
            <a:ext cx="2631193" cy="569418"/>
          </a:xfrm>
        </p:spPr>
        <p:txBody>
          <a:bodyPr anchor="ctr">
            <a:normAutofit/>
          </a:bodyPr>
          <a:lstStyle>
            <a:lvl1pPr marL="0" indent="0" algn="ctr">
              <a:lnSpc>
                <a:spcPct val="100000"/>
              </a:lnSpc>
              <a:spcBef>
                <a:spcPts val="0"/>
              </a:spcBef>
              <a:buFontTx/>
              <a:buNone/>
              <a:defRPr sz="1800" i="0">
                <a:solidFill>
                  <a:schemeClr val="bg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Word</a:t>
            </a:r>
            <a:endParaRPr kumimoji="1" lang="ja-JP" altLang="en-US"/>
          </a:p>
        </p:txBody>
      </p:sp>
      <p:sp>
        <p:nvSpPr>
          <p:cNvPr id="21" name="Text Placeholder 5"/>
          <p:cNvSpPr>
            <a:spLocks noGrp="1"/>
          </p:cNvSpPr>
          <p:nvPr>
            <p:ph type="body" sz="quarter" idx="25" hasCustomPrompt="1"/>
          </p:nvPr>
        </p:nvSpPr>
        <p:spPr>
          <a:xfrm>
            <a:off x="4993554" y="3453541"/>
            <a:ext cx="1755861" cy="569418"/>
          </a:xfrm>
        </p:spPr>
        <p:txBody>
          <a:bodyPr anchor="ctr">
            <a:normAutofit/>
          </a:bodyPr>
          <a:lstStyle>
            <a:lvl1pPr marL="0" indent="0" algn="ctr">
              <a:lnSpc>
                <a:spcPct val="100000"/>
              </a:lnSpc>
              <a:spcBef>
                <a:spcPts val="0"/>
              </a:spcBef>
              <a:buFontTx/>
              <a:buNone/>
              <a:defRPr sz="1500" i="0">
                <a:solidFill>
                  <a:schemeClr val="tx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Word</a:t>
            </a:r>
            <a:endParaRPr kumimoji="1" lang="ja-JP" altLang="en-US"/>
          </a:p>
        </p:txBody>
      </p:sp>
      <p:sp>
        <p:nvSpPr>
          <p:cNvPr id="22" name="Text Placeholder 5"/>
          <p:cNvSpPr>
            <a:spLocks noGrp="1"/>
          </p:cNvSpPr>
          <p:nvPr>
            <p:ph type="body" sz="quarter" idx="26" hasCustomPrompt="1"/>
          </p:nvPr>
        </p:nvSpPr>
        <p:spPr>
          <a:xfrm>
            <a:off x="4993554" y="4385100"/>
            <a:ext cx="1755861" cy="569418"/>
          </a:xfrm>
        </p:spPr>
        <p:txBody>
          <a:bodyPr anchor="ctr">
            <a:normAutofit/>
          </a:bodyPr>
          <a:lstStyle>
            <a:lvl1pPr marL="0" indent="0" algn="ctr">
              <a:lnSpc>
                <a:spcPct val="100000"/>
              </a:lnSpc>
              <a:spcBef>
                <a:spcPts val="0"/>
              </a:spcBef>
              <a:buFontTx/>
              <a:buNone/>
              <a:defRPr sz="1500" i="0">
                <a:solidFill>
                  <a:schemeClr val="tx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Word</a:t>
            </a:r>
            <a:endParaRPr kumimoji="1" lang="ja-JP" altLang="en-US"/>
          </a:p>
        </p:txBody>
      </p:sp>
      <p:sp>
        <p:nvSpPr>
          <p:cNvPr id="23" name="Text Placeholder 5"/>
          <p:cNvSpPr>
            <a:spLocks noGrp="1"/>
          </p:cNvSpPr>
          <p:nvPr>
            <p:ph type="body" sz="quarter" idx="27" hasCustomPrompt="1"/>
          </p:nvPr>
        </p:nvSpPr>
        <p:spPr>
          <a:xfrm>
            <a:off x="4993554" y="5316659"/>
            <a:ext cx="1755861" cy="569418"/>
          </a:xfrm>
        </p:spPr>
        <p:txBody>
          <a:bodyPr anchor="ctr">
            <a:normAutofit/>
          </a:bodyPr>
          <a:lstStyle>
            <a:lvl1pPr marL="0" indent="0" algn="ctr">
              <a:lnSpc>
                <a:spcPct val="100000"/>
              </a:lnSpc>
              <a:spcBef>
                <a:spcPts val="0"/>
              </a:spcBef>
              <a:buFontTx/>
              <a:buNone/>
              <a:defRPr sz="1500" i="0">
                <a:solidFill>
                  <a:schemeClr val="tx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Word</a:t>
            </a:r>
            <a:endParaRPr kumimoji="1" lang="ja-JP" altLang="en-US"/>
          </a:p>
        </p:txBody>
      </p:sp>
      <p:sp>
        <p:nvSpPr>
          <p:cNvPr id="24" name="Text Placeholder 5"/>
          <p:cNvSpPr>
            <a:spLocks noGrp="1"/>
          </p:cNvSpPr>
          <p:nvPr>
            <p:ph type="body" sz="quarter" idx="28" hasCustomPrompt="1"/>
          </p:nvPr>
        </p:nvSpPr>
        <p:spPr>
          <a:xfrm>
            <a:off x="4993554" y="6248218"/>
            <a:ext cx="1755861" cy="569418"/>
          </a:xfrm>
        </p:spPr>
        <p:txBody>
          <a:bodyPr anchor="ctr">
            <a:normAutofit/>
          </a:bodyPr>
          <a:lstStyle>
            <a:lvl1pPr marL="0" indent="0" algn="ctr">
              <a:lnSpc>
                <a:spcPct val="100000"/>
              </a:lnSpc>
              <a:spcBef>
                <a:spcPts val="0"/>
              </a:spcBef>
              <a:buFontTx/>
              <a:buNone/>
              <a:defRPr sz="1500" i="0">
                <a:solidFill>
                  <a:schemeClr val="tx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Word</a:t>
            </a:r>
            <a:endParaRPr kumimoji="1" lang="ja-JP" altLang="en-US"/>
          </a:p>
        </p:txBody>
      </p:sp>
      <p:sp>
        <p:nvSpPr>
          <p:cNvPr id="25" name="Text Placeholder 5"/>
          <p:cNvSpPr>
            <a:spLocks noGrp="1"/>
          </p:cNvSpPr>
          <p:nvPr>
            <p:ph type="body" sz="quarter" idx="29" hasCustomPrompt="1"/>
          </p:nvPr>
        </p:nvSpPr>
        <p:spPr>
          <a:xfrm>
            <a:off x="4993554" y="7179777"/>
            <a:ext cx="1755861" cy="569418"/>
          </a:xfrm>
        </p:spPr>
        <p:txBody>
          <a:bodyPr anchor="ctr">
            <a:normAutofit/>
          </a:bodyPr>
          <a:lstStyle>
            <a:lvl1pPr marL="0" indent="0" algn="ctr">
              <a:lnSpc>
                <a:spcPct val="100000"/>
              </a:lnSpc>
              <a:spcBef>
                <a:spcPts val="0"/>
              </a:spcBef>
              <a:buFontTx/>
              <a:buNone/>
              <a:defRPr sz="1500" i="0">
                <a:solidFill>
                  <a:schemeClr val="tx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Word</a:t>
            </a:r>
            <a:endParaRPr kumimoji="1" lang="ja-JP" altLang="en-US"/>
          </a:p>
        </p:txBody>
      </p:sp>
      <p:sp>
        <p:nvSpPr>
          <p:cNvPr id="26" name="Text Placeholder 5"/>
          <p:cNvSpPr>
            <a:spLocks noGrp="1"/>
          </p:cNvSpPr>
          <p:nvPr>
            <p:ph type="body" sz="quarter" idx="30" hasCustomPrompt="1"/>
          </p:nvPr>
        </p:nvSpPr>
        <p:spPr>
          <a:xfrm>
            <a:off x="7073658" y="3449437"/>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Text goes here</a:t>
            </a:r>
            <a:endParaRPr kumimoji="1" lang="ja-JP" altLang="en-US"/>
          </a:p>
        </p:txBody>
      </p:sp>
      <p:sp>
        <p:nvSpPr>
          <p:cNvPr id="27" name="Text Placeholder 5"/>
          <p:cNvSpPr>
            <a:spLocks noGrp="1"/>
          </p:cNvSpPr>
          <p:nvPr>
            <p:ph type="body" sz="quarter" idx="31" hasCustomPrompt="1"/>
          </p:nvPr>
        </p:nvSpPr>
        <p:spPr>
          <a:xfrm>
            <a:off x="7073658" y="4376555"/>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Text goes here</a:t>
            </a:r>
            <a:endParaRPr kumimoji="1" lang="ja-JP" altLang="en-US"/>
          </a:p>
        </p:txBody>
      </p:sp>
      <p:sp>
        <p:nvSpPr>
          <p:cNvPr id="28" name="Text Placeholder 5"/>
          <p:cNvSpPr>
            <a:spLocks noGrp="1"/>
          </p:cNvSpPr>
          <p:nvPr>
            <p:ph type="body" sz="quarter" idx="32" hasCustomPrompt="1"/>
          </p:nvPr>
        </p:nvSpPr>
        <p:spPr>
          <a:xfrm>
            <a:off x="7073658" y="5330682"/>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Text goes here</a:t>
            </a:r>
            <a:endParaRPr kumimoji="1" lang="ja-JP" altLang="en-US"/>
          </a:p>
        </p:txBody>
      </p:sp>
      <p:sp>
        <p:nvSpPr>
          <p:cNvPr id="29" name="Text Placeholder 5"/>
          <p:cNvSpPr>
            <a:spLocks noGrp="1"/>
          </p:cNvSpPr>
          <p:nvPr>
            <p:ph type="body" sz="quarter" idx="33" hasCustomPrompt="1"/>
          </p:nvPr>
        </p:nvSpPr>
        <p:spPr>
          <a:xfrm>
            <a:off x="7073658" y="6259970"/>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Text goes here</a:t>
            </a:r>
            <a:endParaRPr kumimoji="1" lang="ja-JP" altLang="en-US"/>
          </a:p>
        </p:txBody>
      </p:sp>
      <p:sp>
        <p:nvSpPr>
          <p:cNvPr id="30" name="Text Placeholder 5"/>
          <p:cNvSpPr>
            <a:spLocks noGrp="1"/>
          </p:cNvSpPr>
          <p:nvPr>
            <p:ph type="body" sz="quarter" idx="34" hasCustomPrompt="1"/>
          </p:nvPr>
        </p:nvSpPr>
        <p:spPr>
          <a:xfrm>
            <a:off x="7073658" y="7188992"/>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Text goes here</a:t>
            </a:r>
            <a:endParaRPr kumimoji="1" lang="ja-JP" altLang="en-US"/>
          </a:p>
        </p:txBody>
      </p:sp>
      <p:sp>
        <p:nvSpPr>
          <p:cNvPr id="31" name="Text Placeholder 5"/>
          <p:cNvSpPr>
            <a:spLocks noGrp="1"/>
          </p:cNvSpPr>
          <p:nvPr>
            <p:ph type="body" sz="quarter" idx="35" hasCustomPrompt="1"/>
          </p:nvPr>
        </p:nvSpPr>
        <p:spPr>
          <a:xfrm>
            <a:off x="9810481" y="3449437"/>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Text goes here</a:t>
            </a:r>
            <a:endParaRPr kumimoji="1" lang="ja-JP" altLang="en-US"/>
          </a:p>
        </p:txBody>
      </p:sp>
      <p:sp>
        <p:nvSpPr>
          <p:cNvPr id="32" name="Text Placeholder 5"/>
          <p:cNvSpPr>
            <a:spLocks noGrp="1"/>
          </p:cNvSpPr>
          <p:nvPr>
            <p:ph type="body" sz="quarter" idx="36" hasCustomPrompt="1"/>
          </p:nvPr>
        </p:nvSpPr>
        <p:spPr>
          <a:xfrm>
            <a:off x="9810481" y="4376555"/>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Text goes here</a:t>
            </a:r>
            <a:endParaRPr kumimoji="1" lang="ja-JP" altLang="en-US"/>
          </a:p>
        </p:txBody>
      </p:sp>
      <p:sp>
        <p:nvSpPr>
          <p:cNvPr id="33" name="Text Placeholder 5"/>
          <p:cNvSpPr>
            <a:spLocks noGrp="1"/>
          </p:cNvSpPr>
          <p:nvPr>
            <p:ph type="body" sz="quarter" idx="37" hasCustomPrompt="1"/>
          </p:nvPr>
        </p:nvSpPr>
        <p:spPr>
          <a:xfrm>
            <a:off x="9810481" y="5330682"/>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Text goes here</a:t>
            </a:r>
            <a:endParaRPr kumimoji="1" lang="ja-JP" altLang="en-US"/>
          </a:p>
        </p:txBody>
      </p:sp>
      <p:sp>
        <p:nvSpPr>
          <p:cNvPr id="34" name="Text Placeholder 5"/>
          <p:cNvSpPr>
            <a:spLocks noGrp="1"/>
          </p:cNvSpPr>
          <p:nvPr>
            <p:ph type="body" sz="quarter" idx="38" hasCustomPrompt="1"/>
          </p:nvPr>
        </p:nvSpPr>
        <p:spPr>
          <a:xfrm>
            <a:off x="9810481" y="6259970"/>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Text goes here</a:t>
            </a:r>
            <a:endParaRPr kumimoji="1" lang="ja-JP" altLang="en-US"/>
          </a:p>
        </p:txBody>
      </p:sp>
      <p:sp>
        <p:nvSpPr>
          <p:cNvPr id="35" name="Text Placeholder 5"/>
          <p:cNvSpPr>
            <a:spLocks noGrp="1"/>
          </p:cNvSpPr>
          <p:nvPr>
            <p:ph type="body" sz="quarter" idx="39" hasCustomPrompt="1"/>
          </p:nvPr>
        </p:nvSpPr>
        <p:spPr>
          <a:xfrm>
            <a:off x="9810481" y="7188992"/>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Text goes here</a:t>
            </a:r>
            <a:endParaRPr kumimoji="1" lang="ja-JP" altLang="en-US"/>
          </a:p>
        </p:txBody>
      </p:sp>
      <p:cxnSp>
        <p:nvCxnSpPr>
          <p:cNvPr id="40" name="Straight Connector 39"/>
          <p:cNvCxnSpPr/>
          <p:nvPr userDrawn="1"/>
        </p:nvCxnSpPr>
        <p:spPr>
          <a:xfrm>
            <a:off x="1138110" y="5141913"/>
            <a:ext cx="3747653"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1" name="Title 1"/>
          <p:cNvSpPr>
            <a:spLocks noGrp="1"/>
          </p:cNvSpPr>
          <p:nvPr>
            <p:ph type="title" hasCustomPrompt="1"/>
          </p:nvPr>
        </p:nvSpPr>
        <p:spPr>
          <a:xfrm>
            <a:off x="1052392" y="1398589"/>
            <a:ext cx="3288476" cy="3648420"/>
          </a:xfrm>
        </p:spPr>
        <p:txBody>
          <a:bodyPr anchor="b"/>
          <a:lstStyle>
            <a:lvl1pPr algn="l">
              <a:defRPr sz="5400"/>
            </a:lvl1pPr>
          </a:lstStyle>
          <a:p>
            <a:r>
              <a:rPr kumimoji="1" lang="en-US" altLang="ja-JP"/>
              <a:t>Slide title</a:t>
            </a:r>
            <a:br>
              <a:rPr kumimoji="1" lang="en-US" altLang="ja-JP"/>
            </a:br>
            <a:r>
              <a:rPr kumimoji="1" lang="en-US" altLang="ja-JP"/>
              <a:t>goes here</a:t>
            </a:r>
            <a:endParaRPr kumimoji="1" lang="ja-JP" altLang="en-US"/>
          </a:p>
        </p:txBody>
      </p:sp>
      <p:sp>
        <p:nvSpPr>
          <p:cNvPr id="42" name="Text Placeholder 5"/>
          <p:cNvSpPr>
            <a:spLocks noGrp="1"/>
          </p:cNvSpPr>
          <p:nvPr>
            <p:ph type="body" sz="quarter" idx="12" hasCustomPrompt="1"/>
          </p:nvPr>
        </p:nvSpPr>
        <p:spPr>
          <a:xfrm>
            <a:off x="1066677" y="5360988"/>
            <a:ext cx="3276221" cy="3022600"/>
          </a:xfrm>
        </p:spPr>
        <p:txBody>
          <a:bodyPr anchor="t"/>
          <a:lstStyle>
            <a:lvl1pPr marL="342884" indent="-342884" algn="l">
              <a:spcBef>
                <a:spcPts val="0"/>
              </a:spcBef>
              <a:buFont typeface="Wingdings" panose="05000000000000000000" pitchFamily="2" charset="2"/>
              <a:buChar char="§"/>
              <a:defRPr sz="3200" baseline="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Text goes here</a:t>
            </a:r>
          </a:p>
          <a:p>
            <a:pPr lvl="0"/>
            <a:r>
              <a:rPr kumimoji="1" lang="en-US" altLang="ja-JP"/>
              <a:t>Text goes here</a:t>
            </a:r>
            <a:endParaRPr kumimoji="1" lang="ja-JP" altLang="en-US"/>
          </a:p>
        </p:txBody>
      </p:sp>
      <p:sp>
        <p:nvSpPr>
          <p:cNvPr id="36" name="Slide Number Placeholder 2"/>
          <p:cNvSpPr>
            <a:spLocks noGrp="1"/>
          </p:cNvSpPr>
          <p:nvPr>
            <p:ph type="sldNum" sz="quarter" idx="10"/>
          </p:nvPr>
        </p:nvSpPr>
        <p:spPr>
          <a:xfrm>
            <a:off x="10230334" y="9378247"/>
            <a:ext cx="3085743" cy="547603"/>
          </a:xfrm>
        </p:spPr>
        <p:txBody>
          <a:bodyPr/>
          <a:lstStyle/>
          <a:p>
            <a:fld id="{B54AD89C-DF1E-4948-B597-5DD47B34A9CA}" type="slidenum">
              <a:rPr kumimoji="1" lang="ja-JP" altLang="en-US" smtClean="0"/>
              <a:pPr/>
              <a:t>‹#›</a:t>
            </a:fld>
            <a:endParaRPr kumimoji="1" lang="ja-JP" altLang="en-US"/>
          </a:p>
        </p:txBody>
      </p:sp>
      <p:pic>
        <p:nvPicPr>
          <p:cNvPr id="37" name="Picture 3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2203489" y="9446540"/>
            <a:ext cx="635345" cy="467949"/>
          </a:xfrm>
          <a:prstGeom prst="rect">
            <a:avLst/>
          </a:prstGeom>
        </p:spPr>
      </p:pic>
      <p:cxnSp>
        <p:nvCxnSpPr>
          <p:cNvPr id="38" name="Straight Connector 37"/>
          <p:cNvCxnSpPr/>
          <p:nvPr userDrawn="1"/>
        </p:nvCxnSpPr>
        <p:spPr>
          <a:xfrm flipH="1">
            <a:off x="925790" y="9680515"/>
            <a:ext cx="11191931" cy="0"/>
          </a:xfrm>
          <a:prstGeom prst="line">
            <a:avLst/>
          </a:prstGeom>
          <a:ln w="12700">
            <a:solidFill>
              <a:srgbClr val="44688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26184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73201E-BAD4-4887-93F2-D695096208A5}" type="slidenum">
              <a:rPr lang="en-US" smtClean="0"/>
              <a:pPr/>
              <a:t>‹#›</a:t>
            </a:fld>
            <a:endParaRPr lang="en-US"/>
          </a:p>
        </p:txBody>
      </p:sp>
    </p:spTree>
    <p:extLst>
      <p:ext uri="{BB962C8B-B14F-4D97-AF65-F5344CB8AC3E}">
        <p14:creationId xmlns:p14="http://schemas.microsoft.com/office/powerpoint/2010/main" val="3899058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65300D-5599-4468-BF5D-B13C6AAEC98A}" type="slidenum">
              <a:rPr kumimoji="1" lang="ja-JP" altLang="en-US" smtClean="0"/>
              <a:pPr/>
              <a:t>‹#›</a:t>
            </a:fld>
            <a:endParaRPr kumimoji="1" lang="ja-JP" altLang="en-US"/>
          </a:p>
        </p:txBody>
      </p:sp>
    </p:spTree>
    <p:extLst>
      <p:ext uri="{BB962C8B-B14F-4D97-AF65-F5344CB8AC3E}">
        <p14:creationId xmlns:p14="http://schemas.microsoft.com/office/powerpoint/2010/main" val="685131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35724" y="2564214"/>
            <a:ext cx="11828681" cy="4278445"/>
          </a:xfrm>
        </p:spPr>
        <p:txBody>
          <a:bodyPr anchor="b">
            <a:normAutofit/>
          </a:bodyPr>
          <a:lstStyle>
            <a:lvl1pPr>
              <a:defRPr sz="5400"/>
            </a:lvl1pPr>
          </a:lstStyle>
          <a:p>
            <a:r>
              <a:rPr lang="en-US"/>
              <a:t>Click to edit Master title style</a:t>
            </a:r>
          </a:p>
        </p:txBody>
      </p:sp>
      <p:sp>
        <p:nvSpPr>
          <p:cNvPr id="3" name="Text Placeholder 2"/>
          <p:cNvSpPr>
            <a:spLocks noGrp="1"/>
          </p:cNvSpPr>
          <p:nvPr>
            <p:ph type="body" idx="1"/>
          </p:nvPr>
        </p:nvSpPr>
        <p:spPr>
          <a:xfrm>
            <a:off x="935724" y="6883135"/>
            <a:ext cx="11828681" cy="2249933"/>
          </a:xfrm>
        </p:spPr>
        <p:txBody>
          <a:bodyPr/>
          <a:lstStyle>
            <a:lvl1pPr marL="0" indent="0" algn="ctr">
              <a:buNone/>
              <a:defRPr sz="3600">
                <a:solidFill>
                  <a:schemeClr val="tx1"/>
                </a:solidFill>
              </a:defRPr>
            </a:lvl1pPr>
            <a:lvl2pPr marL="685709" indent="0">
              <a:buNone/>
              <a:defRPr sz="3000">
                <a:solidFill>
                  <a:schemeClr val="tx1">
                    <a:tint val="75000"/>
                  </a:schemeClr>
                </a:solidFill>
              </a:defRPr>
            </a:lvl2pPr>
            <a:lvl3pPr marL="1371417" indent="0">
              <a:buNone/>
              <a:defRPr sz="2700">
                <a:solidFill>
                  <a:schemeClr val="tx1">
                    <a:tint val="75000"/>
                  </a:schemeClr>
                </a:solidFill>
              </a:defRPr>
            </a:lvl3pPr>
            <a:lvl4pPr marL="2057126" indent="0">
              <a:buNone/>
              <a:defRPr sz="2400">
                <a:solidFill>
                  <a:schemeClr val="tx1">
                    <a:tint val="75000"/>
                  </a:schemeClr>
                </a:solidFill>
              </a:defRPr>
            </a:lvl4pPr>
            <a:lvl5pPr marL="2742834" indent="0">
              <a:buNone/>
              <a:defRPr sz="2400">
                <a:solidFill>
                  <a:schemeClr val="tx1">
                    <a:tint val="75000"/>
                  </a:schemeClr>
                </a:solidFill>
              </a:defRPr>
            </a:lvl5pPr>
            <a:lvl6pPr marL="3428543" indent="0">
              <a:buNone/>
              <a:defRPr sz="2400">
                <a:solidFill>
                  <a:schemeClr val="tx1">
                    <a:tint val="75000"/>
                  </a:schemeClr>
                </a:solidFill>
              </a:defRPr>
            </a:lvl6pPr>
            <a:lvl7pPr marL="4114251" indent="0">
              <a:buNone/>
              <a:defRPr sz="2400">
                <a:solidFill>
                  <a:schemeClr val="tx1">
                    <a:tint val="75000"/>
                  </a:schemeClr>
                </a:solidFill>
              </a:defRPr>
            </a:lvl7pPr>
            <a:lvl8pPr marL="4799960" indent="0">
              <a:buNone/>
              <a:defRPr sz="2400">
                <a:solidFill>
                  <a:schemeClr val="tx1">
                    <a:tint val="75000"/>
                  </a:schemeClr>
                </a:solidFill>
              </a:defRPr>
            </a:lvl8pPr>
            <a:lvl9pPr marL="5485668"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65300D-5599-4468-BF5D-B13C6AAEC98A}" type="slidenum">
              <a:rPr kumimoji="1" lang="ja-JP" altLang="en-US" smtClean="0"/>
              <a:pPr/>
              <a:t>‹#›</a:t>
            </a:fld>
            <a:endParaRPr kumimoji="1" lang="ja-JP" altLang="en-US"/>
          </a:p>
        </p:txBody>
      </p:sp>
    </p:spTree>
    <p:extLst>
      <p:ext uri="{BB962C8B-B14F-4D97-AF65-F5344CB8AC3E}">
        <p14:creationId xmlns:p14="http://schemas.microsoft.com/office/powerpoint/2010/main" val="1052390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42866" y="2738015"/>
            <a:ext cx="5828626" cy="652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942921" y="2738015"/>
            <a:ext cx="5828626" cy="652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65300D-5599-4468-BF5D-B13C6AAEC98A}" type="slidenum">
              <a:rPr kumimoji="1" lang="ja-JP" altLang="en-US" smtClean="0"/>
              <a:pPr/>
              <a:t>‹#›</a:t>
            </a:fld>
            <a:endParaRPr kumimoji="1" lang="ja-JP" altLang="en-US"/>
          </a:p>
        </p:txBody>
      </p:sp>
    </p:spTree>
    <p:extLst>
      <p:ext uri="{BB962C8B-B14F-4D97-AF65-F5344CB8AC3E}">
        <p14:creationId xmlns:p14="http://schemas.microsoft.com/office/powerpoint/2010/main" val="1014238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44652" y="547605"/>
            <a:ext cx="11828681" cy="1988038"/>
          </a:xfrm>
        </p:spPr>
        <p:txBody>
          <a:bodyPr/>
          <a:lstStyle/>
          <a:p>
            <a:r>
              <a:rPr lang="en-US"/>
              <a:t>Click to edit Master title style</a:t>
            </a:r>
          </a:p>
        </p:txBody>
      </p:sp>
      <p:sp>
        <p:nvSpPr>
          <p:cNvPr id="3" name="Text Placeholder 2"/>
          <p:cNvSpPr>
            <a:spLocks noGrp="1"/>
          </p:cNvSpPr>
          <p:nvPr>
            <p:ph type="body" idx="1"/>
          </p:nvPr>
        </p:nvSpPr>
        <p:spPr>
          <a:xfrm>
            <a:off x="944653" y="2521356"/>
            <a:ext cx="5801839" cy="1235677"/>
          </a:xfrm>
        </p:spPr>
        <p:txBody>
          <a:bodyPr anchor="b"/>
          <a:lstStyle>
            <a:lvl1pPr marL="0" indent="0">
              <a:buNone/>
              <a:defRPr sz="3600" b="1"/>
            </a:lvl1pPr>
            <a:lvl2pPr marL="685709" indent="0">
              <a:buNone/>
              <a:defRPr sz="3000" b="1"/>
            </a:lvl2pPr>
            <a:lvl3pPr marL="1371417" indent="0">
              <a:buNone/>
              <a:defRPr sz="2700" b="1"/>
            </a:lvl3pPr>
            <a:lvl4pPr marL="2057126" indent="0">
              <a:buNone/>
              <a:defRPr sz="2400" b="1"/>
            </a:lvl4pPr>
            <a:lvl5pPr marL="2742834" indent="0">
              <a:buNone/>
              <a:defRPr sz="2400" b="1"/>
            </a:lvl5pPr>
            <a:lvl6pPr marL="3428543" indent="0">
              <a:buNone/>
              <a:defRPr sz="2400" b="1"/>
            </a:lvl6pPr>
            <a:lvl7pPr marL="4114251" indent="0">
              <a:buNone/>
              <a:defRPr sz="2400" b="1"/>
            </a:lvl7pPr>
            <a:lvl8pPr marL="4799960" indent="0">
              <a:buNone/>
              <a:defRPr sz="2400" b="1"/>
            </a:lvl8pPr>
            <a:lvl9pPr marL="5485668" indent="0">
              <a:buNone/>
              <a:defRPr sz="2400" b="1"/>
            </a:lvl9pPr>
          </a:lstStyle>
          <a:p>
            <a:pPr lvl="0"/>
            <a:r>
              <a:rPr lang="en-US"/>
              <a:t>Edit Master text styles</a:t>
            </a:r>
          </a:p>
        </p:txBody>
      </p:sp>
      <p:sp>
        <p:nvSpPr>
          <p:cNvPr id="4" name="Content Placeholder 3"/>
          <p:cNvSpPr>
            <a:spLocks noGrp="1"/>
          </p:cNvSpPr>
          <p:nvPr>
            <p:ph sz="half" idx="2"/>
          </p:nvPr>
        </p:nvSpPr>
        <p:spPr>
          <a:xfrm>
            <a:off x="944653" y="3757033"/>
            <a:ext cx="5801839" cy="55260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942922" y="2521356"/>
            <a:ext cx="5830412" cy="1235677"/>
          </a:xfrm>
        </p:spPr>
        <p:txBody>
          <a:bodyPr anchor="b"/>
          <a:lstStyle>
            <a:lvl1pPr marL="0" indent="0">
              <a:buNone/>
              <a:defRPr sz="3600" b="1"/>
            </a:lvl1pPr>
            <a:lvl2pPr marL="685709" indent="0">
              <a:buNone/>
              <a:defRPr sz="3000" b="1"/>
            </a:lvl2pPr>
            <a:lvl3pPr marL="1371417" indent="0">
              <a:buNone/>
              <a:defRPr sz="2700" b="1"/>
            </a:lvl3pPr>
            <a:lvl4pPr marL="2057126" indent="0">
              <a:buNone/>
              <a:defRPr sz="2400" b="1"/>
            </a:lvl4pPr>
            <a:lvl5pPr marL="2742834" indent="0">
              <a:buNone/>
              <a:defRPr sz="2400" b="1"/>
            </a:lvl5pPr>
            <a:lvl6pPr marL="3428543" indent="0">
              <a:buNone/>
              <a:defRPr sz="2400" b="1"/>
            </a:lvl6pPr>
            <a:lvl7pPr marL="4114251" indent="0">
              <a:buNone/>
              <a:defRPr sz="2400" b="1"/>
            </a:lvl7pPr>
            <a:lvl8pPr marL="4799960" indent="0">
              <a:buNone/>
              <a:defRPr sz="2400" b="1"/>
            </a:lvl8pPr>
            <a:lvl9pPr marL="5485668" indent="0">
              <a:buNone/>
              <a:defRPr sz="2400" b="1"/>
            </a:lvl9pPr>
          </a:lstStyle>
          <a:p>
            <a:pPr lvl="0"/>
            <a:r>
              <a:rPr lang="en-US"/>
              <a:t>Edit Master text styles</a:t>
            </a:r>
          </a:p>
        </p:txBody>
      </p:sp>
      <p:sp>
        <p:nvSpPr>
          <p:cNvPr id="6" name="Content Placeholder 5"/>
          <p:cNvSpPr>
            <a:spLocks noGrp="1"/>
          </p:cNvSpPr>
          <p:nvPr>
            <p:ph sz="quarter" idx="4"/>
          </p:nvPr>
        </p:nvSpPr>
        <p:spPr>
          <a:xfrm>
            <a:off x="6942922" y="3757033"/>
            <a:ext cx="5830412" cy="55260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65300D-5599-4468-BF5D-B13C6AAEC98A}" type="slidenum">
              <a:rPr kumimoji="1" lang="ja-JP" altLang="en-US" smtClean="0"/>
              <a:pPr/>
              <a:t>‹#›</a:t>
            </a:fld>
            <a:endParaRPr kumimoji="1" lang="ja-JP" altLang="en-US"/>
          </a:p>
        </p:txBody>
      </p:sp>
    </p:spTree>
    <p:extLst>
      <p:ext uri="{BB962C8B-B14F-4D97-AF65-F5344CB8AC3E}">
        <p14:creationId xmlns:p14="http://schemas.microsoft.com/office/powerpoint/2010/main" val="2127994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5400">
                <a:solidFill>
                  <a:srgbClr val="44688F"/>
                </a:solidFill>
              </a:defRPr>
            </a:lvl1pPr>
          </a:lstStyle>
          <a:p>
            <a:r>
              <a:rPr lang="en-US"/>
              <a:t>Click to edit Master title style</a:t>
            </a:r>
          </a:p>
        </p:txBody>
      </p:sp>
      <p:sp>
        <p:nvSpPr>
          <p:cNvPr id="11" name="Text Placeholder 10"/>
          <p:cNvSpPr>
            <a:spLocks noGrp="1"/>
          </p:cNvSpPr>
          <p:nvPr>
            <p:ph type="body" sz="quarter" idx="11" hasCustomPrompt="1"/>
          </p:nvPr>
        </p:nvSpPr>
        <p:spPr>
          <a:xfrm>
            <a:off x="942867" y="3091543"/>
            <a:ext cx="11719156" cy="6073103"/>
          </a:xfrm>
        </p:spPr>
        <p:txBody>
          <a:bodyPr>
            <a:normAutofit/>
          </a:bodyPr>
          <a:lstStyle>
            <a:lvl1pPr>
              <a:defRPr sz="3600" baseline="0">
                <a:solidFill>
                  <a:schemeClr val="tx1"/>
                </a:solidFill>
                <a:latin typeface="Roboto" panose="02000000000000000000" pitchFamily="2" charset="0"/>
                <a:ea typeface="Roboto" panose="02000000000000000000" pitchFamily="2" charset="0"/>
              </a:defRPr>
            </a:lvl1pPr>
            <a:lvl2pPr marL="771384" indent="-257129">
              <a:buFont typeface="Calibri" panose="020F0502020204030204" pitchFamily="34" charset="0"/>
              <a:buChar char="̶"/>
              <a:defRPr sz="2800" baseline="0">
                <a:solidFill>
                  <a:schemeClr val="tx1"/>
                </a:solidFill>
                <a:latin typeface="Roboto" panose="02000000000000000000" pitchFamily="2" charset="0"/>
                <a:ea typeface="Roboto" panose="02000000000000000000" pitchFamily="2" charset="0"/>
              </a:defRPr>
            </a:lvl2pPr>
            <a:lvl3pPr marL="1371395" indent="-342884">
              <a:buFontTx/>
              <a:buChar char="̶"/>
              <a:defRPr sz="2000" baseline="0">
                <a:solidFill>
                  <a:schemeClr val="tx1"/>
                </a:solidFill>
                <a:latin typeface="Roboto" panose="02000000000000000000" pitchFamily="2" charset="0"/>
                <a:ea typeface="Roboto" panose="02000000000000000000" pitchFamily="2" charset="0"/>
              </a:defRPr>
            </a:lvl3pPr>
            <a:lvl4pPr>
              <a:defRPr sz="2000">
                <a:solidFill>
                  <a:schemeClr val="tx1"/>
                </a:solidFill>
              </a:defRPr>
            </a:lvl4pPr>
            <a:lvl5pPr>
              <a:defRPr sz="3600">
                <a:solidFill>
                  <a:schemeClr val="tx1"/>
                </a:solidFill>
              </a:defRPr>
            </a:lvl5pPr>
          </a:lstStyle>
          <a:p>
            <a:pPr lvl="0"/>
            <a:r>
              <a:rPr kumimoji="1" lang="en-US" altLang="ja-JP"/>
              <a:t>First level 36 </a:t>
            </a:r>
            <a:r>
              <a:rPr kumimoji="1" lang="en-US" altLang="ja-JP" err="1"/>
              <a:t>pt</a:t>
            </a:r>
            <a:endParaRPr kumimoji="1" lang="en-US" altLang="ja-JP"/>
          </a:p>
          <a:p>
            <a:pPr lvl="1"/>
            <a:r>
              <a:rPr kumimoji="1" lang="en-US" altLang="ja-JP"/>
              <a:t>Second level 28 </a:t>
            </a:r>
            <a:r>
              <a:rPr kumimoji="1" lang="en-US" altLang="ja-JP" err="1"/>
              <a:t>pt</a:t>
            </a:r>
            <a:endParaRPr kumimoji="1" lang="ja-JP" altLang="en-US"/>
          </a:p>
          <a:p>
            <a:pPr lvl="2"/>
            <a:r>
              <a:rPr lang="en-US"/>
              <a:t>Third level 20 </a:t>
            </a:r>
            <a:r>
              <a:rPr lang="en-US" err="1"/>
              <a:t>pt</a:t>
            </a:r>
            <a:endParaRPr lang="en-US"/>
          </a:p>
          <a:p>
            <a:pPr lvl="3"/>
            <a:r>
              <a:rPr lang="en-US"/>
              <a:t>Forth level 20 </a:t>
            </a:r>
            <a:r>
              <a:rPr lang="en-US" err="1"/>
              <a:t>pt</a:t>
            </a:r>
            <a:endParaRPr lang="en-US"/>
          </a:p>
        </p:txBody>
      </p:sp>
      <p:sp>
        <p:nvSpPr>
          <p:cNvPr id="6" name="Slide Number Placeholder 2"/>
          <p:cNvSpPr txBox="1">
            <a:spLocks/>
          </p:cNvSpPr>
          <p:nvPr userDrawn="1"/>
        </p:nvSpPr>
        <p:spPr>
          <a:xfrm>
            <a:off x="10230334" y="9378247"/>
            <a:ext cx="3085743" cy="547603"/>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mtClean="0"/>
              <a:pPr/>
              <a:t>‹#›</a:t>
            </a:fld>
            <a:endParaRPr kumimoji="1" lang="ja-JP" altLang="en-US"/>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2203489" y="9446540"/>
            <a:ext cx="635345" cy="467949"/>
          </a:xfrm>
          <a:prstGeom prst="rect">
            <a:avLst/>
          </a:prstGeom>
        </p:spPr>
      </p:pic>
      <p:cxnSp>
        <p:nvCxnSpPr>
          <p:cNvPr id="8" name="Straight Connector 7"/>
          <p:cNvCxnSpPr/>
          <p:nvPr userDrawn="1"/>
        </p:nvCxnSpPr>
        <p:spPr>
          <a:xfrm flipH="1">
            <a:off x="925790" y="9680515"/>
            <a:ext cx="11191931" cy="0"/>
          </a:xfrm>
          <a:prstGeom prst="line">
            <a:avLst/>
          </a:prstGeom>
          <a:ln w="12700">
            <a:solidFill>
              <a:srgbClr val="44688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5673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Wide image and text 3">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3" y="1"/>
            <a:ext cx="13714413" cy="5811864"/>
          </a:xfrm>
          <a:solidFill>
            <a:srgbClr val="44688F"/>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8" name="Title 1"/>
          <p:cNvSpPr>
            <a:spLocks noGrp="1"/>
          </p:cNvSpPr>
          <p:nvPr>
            <p:ph type="title" hasCustomPrompt="1"/>
          </p:nvPr>
        </p:nvSpPr>
        <p:spPr>
          <a:xfrm>
            <a:off x="1" y="6358412"/>
            <a:ext cx="13714412" cy="1054484"/>
          </a:xfrm>
        </p:spPr>
        <p:txBody>
          <a:bodyPr anchor="ctr">
            <a:normAutofit/>
          </a:bodyPr>
          <a:lstStyle>
            <a:lvl1pPr algn="ctr">
              <a:defRPr sz="6000">
                <a:solidFill>
                  <a:srgbClr val="44688F"/>
                </a:solidFill>
              </a:defRPr>
            </a:lvl1pPr>
          </a:lstStyle>
          <a:p>
            <a:r>
              <a:rPr kumimoji="1" lang="en-US" altLang="ja-JP"/>
              <a:t>Slide title</a:t>
            </a:r>
            <a:endParaRPr kumimoji="1" lang="ja-JP" altLang="en-US"/>
          </a:p>
        </p:txBody>
      </p:sp>
      <p:sp>
        <p:nvSpPr>
          <p:cNvPr id="10" name="Text Placeholder 5"/>
          <p:cNvSpPr>
            <a:spLocks noGrp="1"/>
          </p:cNvSpPr>
          <p:nvPr>
            <p:ph type="body" sz="quarter" idx="12" hasCustomPrompt="1"/>
          </p:nvPr>
        </p:nvSpPr>
        <p:spPr>
          <a:xfrm>
            <a:off x="1" y="7694830"/>
            <a:ext cx="13714411" cy="1663700"/>
          </a:xfrm>
        </p:spPr>
        <p:txBody>
          <a:bodyPr anchor="t" anchorCtr="0">
            <a:norm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Text goes here</a:t>
            </a:r>
          </a:p>
          <a:p>
            <a:pPr lvl="0"/>
            <a:r>
              <a:rPr kumimoji="1" lang="en-US" altLang="ja-JP"/>
              <a:t>Title</a:t>
            </a:r>
          </a:p>
          <a:p>
            <a:pPr lvl="0"/>
            <a:r>
              <a:rPr kumimoji="1" lang="en-US" altLang="ja-JP"/>
              <a:t>date</a:t>
            </a:r>
            <a:endParaRPr kumimoji="1" lang="ja-JP" altLang="en-US"/>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535794" y="9321458"/>
            <a:ext cx="2642823" cy="808535"/>
          </a:xfrm>
          <a:prstGeom prst="rect">
            <a:avLst/>
          </a:prstGeom>
        </p:spPr>
      </p:pic>
    </p:spTree>
    <p:extLst>
      <p:ext uri="{BB962C8B-B14F-4D97-AF65-F5344CB8AC3E}">
        <p14:creationId xmlns:p14="http://schemas.microsoft.com/office/powerpoint/2010/main" val="2710263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Wide image and text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3" y="1380088"/>
            <a:ext cx="13714413" cy="3743325"/>
          </a:xfrm>
          <a:solidFill>
            <a:srgbClr val="44688F">
              <a:alpha val="20000"/>
            </a:srgb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Text Placeholder 5"/>
          <p:cNvSpPr>
            <a:spLocks noGrp="1"/>
          </p:cNvSpPr>
          <p:nvPr>
            <p:ph type="body" sz="quarter" idx="12" hasCustomPrompt="1"/>
          </p:nvPr>
        </p:nvSpPr>
        <p:spPr>
          <a:xfrm>
            <a:off x="3252414" y="6669472"/>
            <a:ext cx="7209591" cy="1931833"/>
          </a:xfrm>
        </p:spPr>
        <p:txBody>
          <a:bodyPr anchor="t">
            <a:normAutofit/>
          </a:bodyPr>
          <a:lstStyle>
            <a:lvl1pPr marL="0" indent="0" algn="ctr">
              <a:buFontTx/>
              <a:buNone/>
              <a:defRPr sz="30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Text goes here</a:t>
            </a:r>
            <a:endParaRPr kumimoji="1" lang="ja-JP" altLang="en-US"/>
          </a:p>
        </p:txBody>
      </p:sp>
      <p:sp>
        <p:nvSpPr>
          <p:cNvPr id="7" name="Title 1"/>
          <p:cNvSpPr>
            <a:spLocks noGrp="1"/>
          </p:cNvSpPr>
          <p:nvPr>
            <p:ph type="title" hasCustomPrompt="1"/>
          </p:nvPr>
        </p:nvSpPr>
        <p:spPr>
          <a:xfrm>
            <a:off x="2266689" y="5382756"/>
            <a:ext cx="9181038" cy="1141568"/>
          </a:xfrm>
        </p:spPr>
        <p:txBody>
          <a:bodyPr anchor="b"/>
          <a:lstStyle>
            <a:lvl1pPr algn="ctr">
              <a:defRPr>
                <a:solidFill>
                  <a:srgbClr val="44688F"/>
                </a:solidFill>
              </a:defRPr>
            </a:lvl1pPr>
          </a:lstStyle>
          <a:p>
            <a:r>
              <a:rPr kumimoji="1" lang="en-US" altLang="ja-JP"/>
              <a:t>Slide title goes here</a:t>
            </a:r>
            <a:endParaRPr kumimoji="1" lang="ja-JP" altLang="en-US"/>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535794" y="9321458"/>
            <a:ext cx="2642823" cy="808535"/>
          </a:xfrm>
          <a:prstGeom prst="rect">
            <a:avLst/>
          </a:prstGeom>
        </p:spPr>
      </p:pic>
    </p:spTree>
    <p:extLst>
      <p:ext uri="{BB962C8B-B14F-4D97-AF65-F5344CB8AC3E}">
        <p14:creationId xmlns:p14="http://schemas.microsoft.com/office/powerpoint/2010/main" val="4204854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Profile 1">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1044422" y="8"/>
            <a:ext cx="4292897" cy="10285413"/>
          </a:xfrm>
          <a:solidFill>
            <a:srgbClr val="97B1CD"/>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Title 1"/>
          <p:cNvSpPr>
            <a:spLocks noGrp="1"/>
          </p:cNvSpPr>
          <p:nvPr>
            <p:ph type="title" hasCustomPrompt="1"/>
          </p:nvPr>
        </p:nvSpPr>
        <p:spPr>
          <a:xfrm>
            <a:off x="6857207" y="1896128"/>
            <a:ext cx="5804816" cy="1141412"/>
          </a:xfrm>
        </p:spPr>
        <p:txBody>
          <a:bodyPr anchor="b">
            <a:noAutofit/>
          </a:bodyPr>
          <a:lstStyle>
            <a:lvl1pPr algn="l">
              <a:defRPr sz="4800">
                <a:solidFill>
                  <a:srgbClr val="44688F"/>
                </a:solidFill>
              </a:defRPr>
            </a:lvl1pPr>
          </a:lstStyle>
          <a:p>
            <a:r>
              <a:rPr kumimoji="1" lang="en-US" altLang="ja-JP"/>
              <a:t>Slide title goes here</a:t>
            </a:r>
            <a:endParaRPr kumimoji="1" lang="ja-JP" altLang="en-US"/>
          </a:p>
        </p:txBody>
      </p:sp>
      <p:sp>
        <p:nvSpPr>
          <p:cNvPr id="8" name="Text Placeholder 5"/>
          <p:cNvSpPr>
            <a:spLocks noGrp="1"/>
          </p:cNvSpPr>
          <p:nvPr>
            <p:ph type="body" sz="quarter" idx="12" hasCustomPrompt="1"/>
          </p:nvPr>
        </p:nvSpPr>
        <p:spPr>
          <a:xfrm>
            <a:off x="6857208" y="4435587"/>
            <a:ext cx="5415801" cy="2496721"/>
          </a:xfrm>
        </p:spPr>
        <p:txBody>
          <a:bodyPr anchor="t">
            <a:normAutofit/>
          </a:bodyPr>
          <a:lstStyle>
            <a:lvl1pPr marL="257162" indent="-257162" algn="l">
              <a:lnSpc>
                <a:spcPct val="100000"/>
              </a:lnSpc>
              <a:spcBef>
                <a:spcPts val="0"/>
              </a:spcBef>
              <a:spcAft>
                <a:spcPts val="450"/>
              </a:spcAft>
              <a:buFont typeface="Wingdings" panose="05000000000000000000" pitchFamily="2" charset="2"/>
              <a:buChar char="§"/>
              <a:defRPr sz="2400" baseline="0">
                <a:solidFill>
                  <a:schemeClr val="tx1"/>
                </a:solidFill>
                <a:latin typeface="Franklin Gothic Book" panose="020B0503020102020204" pitchFamily="34"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Text goes here</a:t>
            </a:r>
          </a:p>
          <a:p>
            <a:pPr lvl="0"/>
            <a:r>
              <a:rPr kumimoji="1" lang="en-US" altLang="ja-JP"/>
              <a:t>Text goes here</a:t>
            </a:r>
            <a:endParaRPr kumimoji="1" lang="ja-JP" altLang="en-US"/>
          </a:p>
        </p:txBody>
      </p:sp>
      <p:sp>
        <p:nvSpPr>
          <p:cNvPr id="9" name="Text Placeholder 5"/>
          <p:cNvSpPr>
            <a:spLocks noGrp="1"/>
          </p:cNvSpPr>
          <p:nvPr>
            <p:ph type="body" sz="quarter" idx="14" hasCustomPrompt="1"/>
          </p:nvPr>
        </p:nvSpPr>
        <p:spPr>
          <a:xfrm>
            <a:off x="6857207" y="3311957"/>
            <a:ext cx="5804816" cy="701273"/>
          </a:xfrm>
        </p:spPr>
        <p:txBody>
          <a:bodyPr anchor="t">
            <a:noAutofit/>
          </a:bodyPr>
          <a:lstStyle>
            <a:lvl1pPr marL="0" indent="0" algn="just">
              <a:lnSpc>
                <a:spcPct val="130000"/>
              </a:lnSpc>
              <a:spcBef>
                <a:spcPts val="0"/>
              </a:spcBef>
              <a:buFontTx/>
              <a:buNone/>
              <a:defRPr sz="2400">
                <a:solidFill>
                  <a:schemeClr val="tx1"/>
                </a:solidFill>
                <a:latin typeface="Franklin Gothic Book" panose="020B0503020102020204" pitchFamily="34" charset="0"/>
                <a:ea typeface="Roboto" panose="02000000000000000000" pitchFamily="2"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Text goes here</a:t>
            </a:r>
            <a:endParaRPr kumimoji="1" lang="ja-JP" altLang="en-US"/>
          </a:p>
        </p:txBody>
      </p:sp>
      <p:cxnSp>
        <p:nvCxnSpPr>
          <p:cNvPr id="10" name="Straight Connector 9"/>
          <p:cNvCxnSpPr/>
          <p:nvPr userDrawn="1"/>
        </p:nvCxnSpPr>
        <p:spPr>
          <a:xfrm flipV="1">
            <a:off x="6918161" y="4163666"/>
            <a:ext cx="6796253" cy="3856"/>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5"/>
          <p:cNvSpPr>
            <a:spLocks noGrp="1"/>
          </p:cNvSpPr>
          <p:nvPr>
            <p:ph type="body" sz="quarter" idx="15" hasCustomPrompt="1"/>
          </p:nvPr>
        </p:nvSpPr>
        <p:spPr>
          <a:xfrm>
            <a:off x="6857208" y="7086608"/>
            <a:ext cx="5415801" cy="1800225"/>
          </a:xfrm>
        </p:spPr>
        <p:txBody>
          <a:bodyPr anchor="t" anchorCtr="0">
            <a:normAutofit/>
          </a:bodyPr>
          <a:lstStyle>
            <a:lvl1pPr marL="214303" indent="-214303" algn="l">
              <a:lnSpc>
                <a:spcPct val="100000"/>
              </a:lnSpc>
              <a:spcBef>
                <a:spcPts val="0"/>
              </a:spcBef>
              <a:spcAft>
                <a:spcPts val="450"/>
              </a:spcAft>
              <a:buFont typeface="Wingdings" panose="05000000000000000000" pitchFamily="2" charset="2"/>
              <a:buChar char="§"/>
              <a:defRPr sz="2400">
                <a:solidFill>
                  <a:schemeClr val="tx1"/>
                </a:solidFill>
                <a:latin typeface="Franklin Gothic Book" panose="020B0503020102020204" pitchFamily="34"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Text goes here</a:t>
            </a:r>
          </a:p>
          <a:p>
            <a:pPr lvl="0"/>
            <a:r>
              <a:rPr kumimoji="1" lang="en-US" altLang="ja-JP"/>
              <a:t>Text goes here</a:t>
            </a:r>
          </a:p>
          <a:p>
            <a:pPr lvl="0"/>
            <a:r>
              <a:rPr kumimoji="1" lang="en-US" altLang="ja-JP"/>
              <a:t>Text goes here</a:t>
            </a:r>
            <a:endParaRPr kumimoji="1" lang="ja-JP" altLang="en-US"/>
          </a:p>
          <a:p>
            <a:pPr lvl="0"/>
            <a:endParaRPr kumimoji="1" lang="ja-JP" altLang="en-US"/>
          </a:p>
        </p:txBody>
      </p:sp>
      <p:sp>
        <p:nvSpPr>
          <p:cNvPr id="11" name="Slide Number Placeholder 2"/>
          <p:cNvSpPr>
            <a:spLocks noGrp="1"/>
          </p:cNvSpPr>
          <p:nvPr>
            <p:ph type="sldNum" sz="quarter" idx="10"/>
          </p:nvPr>
        </p:nvSpPr>
        <p:spPr>
          <a:xfrm>
            <a:off x="10230334" y="9378247"/>
            <a:ext cx="3085743" cy="547603"/>
          </a:xfrm>
        </p:spPr>
        <p:txBody>
          <a:bodyPr/>
          <a:lstStyle/>
          <a:p>
            <a:fld id="{B54AD89C-DF1E-4948-B597-5DD47B34A9CA}" type="slidenum">
              <a:rPr kumimoji="1" lang="ja-JP" altLang="en-US" smtClean="0"/>
              <a:pPr/>
              <a:t>‹#›</a:t>
            </a:fld>
            <a:endParaRPr kumimoji="1" lang="ja-JP" altLang="en-US"/>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2203489" y="9446540"/>
            <a:ext cx="635345" cy="467949"/>
          </a:xfrm>
          <a:prstGeom prst="rect">
            <a:avLst/>
          </a:prstGeom>
        </p:spPr>
      </p:pic>
    </p:spTree>
    <p:extLst>
      <p:ext uri="{BB962C8B-B14F-4D97-AF65-F5344CB8AC3E}">
        <p14:creationId xmlns:p14="http://schemas.microsoft.com/office/powerpoint/2010/main" val="2923928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42866" y="547605"/>
            <a:ext cx="11828681" cy="198803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42866" y="2738015"/>
            <a:ext cx="11828681" cy="65260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42866" y="9533056"/>
            <a:ext cx="3085743" cy="547603"/>
          </a:xfrm>
          <a:prstGeom prst="rect">
            <a:avLst/>
          </a:prstGeom>
        </p:spPr>
        <p:txBody>
          <a:bodyPr vert="horz" lIns="91440" tIns="45720" rIns="91440" bIns="45720" rtlCol="0" anchor="ctr"/>
          <a:lstStyle>
            <a:lvl1pPr algn="l">
              <a:defRPr sz="18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542900" y="9533056"/>
            <a:ext cx="4628614" cy="547603"/>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685804" y="9533056"/>
            <a:ext cx="3085743" cy="547603"/>
          </a:xfrm>
          <a:prstGeom prst="rect">
            <a:avLst/>
          </a:prstGeom>
        </p:spPr>
        <p:txBody>
          <a:bodyPr vert="horz" lIns="91440" tIns="45720" rIns="91440" bIns="45720" rtlCol="0" anchor="ctr"/>
          <a:lstStyle>
            <a:lvl1pPr algn="r">
              <a:defRPr sz="1800">
                <a:solidFill>
                  <a:schemeClr val="tx1">
                    <a:tint val="75000"/>
                  </a:schemeClr>
                </a:solidFill>
              </a:defRPr>
            </a:lvl1pPr>
          </a:lstStyle>
          <a:p>
            <a:fld id="{7E65300D-5599-4468-BF5D-B13C6AAEC98A}" type="slidenum">
              <a:rPr kumimoji="1" lang="ja-JP" altLang="en-US" smtClean="0"/>
              <a:pPr/>
              <a:t>‹#›</a:t>
            </a:fld>
            <a:endParaRPr kumimoji="1" lang="ja-JP" altLang="en-US"/>
          </a:p>
        </p:txBody>
      </p:sp>
    </p:spTree>
    <p:extLst>
      <p:ext uri="{BB962C8B-B14F-4D97-AF65-F5344CB8AC3E}">
        <p14:creationId xmlns:p14="http://schemas.microsoft.com/office/powerpoint/2010/main" val="2394566672"/>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89" r:id="rId6"/>
    <p:sldLayoutId id="2147483860" r:id="rId7"/>
    <p:sldLayoutId id="2147483866" r:id="rId8"/>
    <p:sldLayoutId id="2147483873" r:id="rId9"/>
    <p:sldLayoutId id="2147483877" r:id="rId10"/>
    <p:sldLayoutId id="2147483786" r:id="rId11"/>
    <p:sldLayoutId id="2147483699" r:id="rId12"/>
    <p:sldLayoutId id="2147483806" r:id="rId13"/>
    <p:sldLayoutId id="2147483752" r:id="rId14"/>
    <p:sldLayoutId id="2147483890" r:id="rId15"/>
  </p:sldLayoutIdLst>
  <p:hf hdr="0" ftr="0" dt="0"/>
  <p:txStyles>
    <p:titleStyle>
      <a:lvl1pPr algn="ctr" defTabSz="1371417" rtl="0" eaLnBrk="1" latinLnBrk="0" hangingPunct="1">
        <a:lnSpc>
          <a:spcPct val="90000"/>
        </a:lnSpc>
        <a:spcBef>
          <a:spcPct val="0"/>
        </a:spcBef>
        <a:buNone/>
        <a:defRPr sz="4800" kern="1200">
          <a:solidFill>
            <a:srgbClr val="44688F"/>
          </a:solidFill>
          <a:latin typeface="Franklin Gothic Medium" panose="020B0603020102020204" pitchFamily="34" charset="0"/>
          <a:ea typeface="Roboto Medium" panose="02000000000000000000" pitchFamily="2" charset="0"/>
          <a:cs typeface="+mj-cs"/>
        </a:defRPr>
      </a:lvl1pPr>
    </p:titleStyle>
    <p:bodyStyle>
      <a:lvl1pPr marL="342854" indent="-342854" algn="l" defTabSz="1371417" rtl="0" eaLnBrk="1" latinLnBrk="0" hangingPunct="1">
        <a:lnSpc>
          <a:spcPct val="90000"/>
        </a:lnSpc>
        <a:spcBef>
          <a:spcPts val="1500"/>
        </a:spcBef>
        <a:buFont typeface="Wingdings" panose="05000000000000000000" pitchFamily="2" charset="2"/>
        <a:buChar char="§"/>
        <a:defRPr sz="4199" kern="1200">
          <a:solidFill>
            <a:schemeClr val="tx1"/>
          </a:solidFill>
          <a:latin typeface="Franklin Gothic Book" panose="020B0503020102020204" pitchFamily="34" charset="0"/>
          <a:ea typeface="Roboto" panose="02000000000000000000" pitchFamily="2" charset="0"/>
          <a:cs typeface="+mn-cs"/>
        </a:defRPr>
      </a:lvl1pPr>
      <a:lvl2pPr marL="1028563" indent="-342854" algn="l" defTabSz="1371417" rtl="0" eaLnBrk="1" latinLnBrk="0" hangingPunct="1">
        <a:lnSpc>
          <a:spcPct val="90000"/>
        </a:lnSpc>
        <a:spcBef>
          <a:spcPts val="750"/>
        </a:spcBef>
        <a:buFont typeface="Calibri" panose="020F0502020204030204" pitchFamily="34" charset="0"/>
        <a:buChar char="̶"/>
        <a:defRPr sz="3600" kern="1200">
          <a:solidFill>
            <a:schemeClr val="tx1"/>
          </a:solidFill>
          <a:latin typeface="Franklin Gothic Book" panose="020B0503020102020204" pitchFamily="34" charset="0"/>
          <a:ea typeface="Roboto" panose="02000000000000000000" pitchFamily="2" charset="0"/>
          <a:cs typeface="+mn-cs"/>
        </a:defRPr>
      </a:lvl2pPr>
      <a:lvl3pPr marL="1714271" indent="-342854" algn="l" defTabSz="1371417" rtl="0" eaLnBrk="1" latinLnBrk="0" hangingPunct="1">
        <a:lnSpc>
          <a:spcPct val="90000"/>
        </a:lnSpc>
        <a:spcBef>
          <a:spcPts val="750"/>
        </a:spcBef>
        <a:buFont typeface="Courier New" panose="02070309020205020404" pitchFamily="49" charset="0"/>
        <a:buChar char="o"/>
        <a:defRPr sz="3000" kern="1200">
          <a:solidFill>
            <a:schemeClr val="tx1"/>
          </a:solidFill>
          <a:latin typeface="Franklin Gothic Book" panose="020B0503020102020204" pitchFamily="34" charset="0"/>
          <a:ea typeface="Roboto" panose="02000000000000000000" pitchFamily="2" charset="0"/>
          <a:cs typeface="+mn-cs"/>
        </a:defRPr>
      </a:lvl3pPr>
      <a:lvl4pPr marL="2399980" indent="-342854" algn="l" defTabSz="1371417" rtl="0" eaLnBrk="1" latinLnBrk="0" hangingPunct="1">
        <a:lnSpc>
          <a:spcPct val="90000"/>
        </a:lnSpc>
        <a:spcBef>
          <a:spcPts val="750"/>
        </a:spcBef>
        <a:buFont typeface="Courier New" panose="02070309020205020404" pitchFamily="49" charset="0"/>
        <a:buChar char="o"/>
        <a:defRPr sz="2700" kern="1200">
          <a:solidFill>
            <a:schemeClr val="tx1"/>
          </a:solidFill>
          <a:latin typeface="Franklin Gothic Book" panose="020B0503020102020204" pitchFamily="34" charset="0"/>
          <a:ea typeface="Roboto" panose="02000000000000000000" pitchFamily="2" charset="0"/>
          <a:cs typeface="+mn-cs"/>
        </a:defRPr>
      </a:lvl4pPr>
      <a:lvl5pPr marL="3085689" indent="-342854" algn="l" defTabSz="1371417" rtl="0" eaLnBrk="1" latinLnBrk="0" hangingPunct="1">
        <a:lnSpc>
          <a:spcPct val="90000"/>
        </a:lnSpc>
        <a:spcBef>
          <a:spcPts val="750"/>
        </a:spcBef>
        <a:buFont typeface="Courier New" panose="02070309020205020404" pitchFamily="49" charset="0"/>
        <a:buChar char="o"/>
        <a:defRPr sz="2700" kern="1200">
          <a:solidFill>
            <a:schemeClr val="tx1"/>
          </a:solidFill>
          <a:latin typeface="Franklin Gothic Book" panose="020B0503020102020204" pitchFamily="34" charset="0"/>
          <a:ea typeface="Roboto" panose="02000000000000000000" pitchFamily="2" charset="0"/>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417" rtl="0" eaLnBrk="1" latinLnBrk="0" hangingPunct="1">
        <a:defRPr sz="2700" kern="1200">
          <a:solidFill>
            <a:schemeClr val="tx1"/>
          </a:solidFill>
          <a:latin typeface="+mn-lt"/>
          <a:ea typeface="+mn-ea"/>
          <a:cs typeface="+mn-cs"/>
        </a:defRPr>
      </a:lvl1pPr>
      <a:lvl2pPr marL="685709" algn="l" defTabSz="1371417" rtl="0" eaLnBrk="1" latinLnBrk="0" hangingPunct="1">
        <a:defRPr sz="2700" kern="1200">
          <a:solidFill>
            <a:schemeClr val="tx1"/>
          </a:solidFill>
          <a:latin typeface="+mn-lt"/>
          <a:ea typeface="+mn-ea"/>
          <a:cs typeface="+mn-cs"/>
        </a:defRPr>
      </a:lvl2pPr>
      <a:lvl3pPr marL="1371417" algn="l" defTabSz="1371417" rtl="0" eaLnBrk="1" latinLnBrk="0" hangingPunct="1">
        <a:defRPr sz="2700" kern="1200">
          <a:solidFill>
            <a:schemeClr val="tx1"/>
          </a:solidFill>
          <a:latin typeface="+mn-lt"/>
          <a:ea typeface="+mn-ea"/>
          <a:cs typeface="+mn-cs"/>
        </a:defRPr>
      </a:lvl3pPr>
      <a:lvl4pPr marL="2057126" algn="l" defTabSz="1371417" rtl="0" eaLnBrk="1" latinLnBrk="0" hangingPunct="1">
        <a:defRPr sz="2700" kern="1200">
          <a:solidFill>
            <a:schemeClr val="tx1"/>
          </a:solidFill>
          <a:latin typeface="+mn-lt"/>
          <a:ea typeface="+mn-ea"/>
          <a:cs typeface="+mn-cs"/>
        </a:defRPr>
      </a:lvl4pPr>
      <a:lvl5pPr marL="2742834" algn="l" defTabSz="1371417" rtl="0" eaLnBrk="1" latinLnBrk="0" hangingPunct="1">
        <a:defRPr sz="2700" kern="1200">
          <a:solidFill>
            <a:schemeClr val="tx1"/>
          </a:solidFill>
          <a:latin typeface="+mn-lt"/>
          <a:ea typeface="+mn-ea"/>
          <a:cs typeface="+mn-cs"/>
        </a:defRPr>
      </a:lvl5pPr>
      <a:lvl6pPr marL="3428543" algn="l" defTabSz="1371417" rtl="0" eaLnBrk="1" latinLnBrk="0" hangingPunct="1">
        <a:defRPr sz="2700" kern="1200">
          <a:solidFill>
            <a:schemeClr val="tx1"/>
          </a:solidFill>
          <a:latin typeface="+mn-lt"/>
          <a:ea typeface="+mn-ea"/>
          <a:cs typeface="+mn-cs"/>
        </a:defRPr>
      </a:lvl6pPr>
      <a:lvl7pPr marL="4114251" algn="l" defTabSz="1371417" rtl="0" eaLnBrk="1" latinLnBrk="0" hangingPunct="1">
        <a:defRPr sz="2700" kern="1200">
          <a:solidFill>
            <a:schemeClr val="tx1"/>
          </a:solidFill>
          <a:latin typeface="+mn-lt"/>
          <a:ea typeface="+mn-ea"/>
          <a:cs typeface="+mn-cs"/>
        </a:defRPr>
      </a:lvl7pPr>
      <a:lvl8pPr marL="4799960" algn="l" defTabSz="1371417" rtl="0" eaLnBrk="1" latinLnBrk="0" hangingPunct="1">
        <a:defRPr sz="2700" kern="1200">
          <a:solidFill>
            <a:schemeClr val="tx1"/>
          </a:solidFill>
          <a:latin typeface="+mn-lt"/>
          <a:ea typeface="+mn-ea"/>
          <a:cs typeface="+mn-cs"/>
        </a:defRPr>
      </a:lvl8pPr>
      <a:lvl9pPr marL="5485668" algn="l" defTabSz="1371417"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39">
          <p15:clr>
            <a:srgbClr val="F26B43"/>
          </p15:clr>
        </p15:guide>
        <p15:guide id="2" pos="4320">
          <p15:clr>
            <a:srgbClr val="F26B43"/>
          </p15:clr>
        </p15:guide>
        <p15:guide id="3" orient="horz" pos="881">
          <p15:clr>
            <a:srgbClr val="F26B43"/>
          </p15:clr>
        </p15:guide>
        <p15:guide id="4" orient="horz" pos="5598">
          <p15:clr>
            <a:srgbClr val="F26B43"/>
          </p15:clr>
        </p15:guide>
        <p15:guide id="5" pos="918">
          <p15:clr>
            <a:srgbClr val="F26B43"/>
          </p15:clr>
        </p15:guide>
        <p15:guide id="6" pos="7721">
          <p15:clr>
            <a:srgbClr val="F26B43"/>
          </p15:clr>
        </p15:guide>
        <p15:guide id="7" pos="7211">
          <p15:clr>
            <a:srgbClr val="F26B43"/>
          </p15:clr>
        </p15:guide>
        <p15:guide id="8" pos="1428">
          <p15:clr>
            <a:srgbClr val="F26B43"/>
          </p15:clr>
        </p15:guide>
        <p15:guide id="9" pos="663">
          <p15:clr>
            <a:srgbClr val="F26B43"/>
          </p15:clr>
        </p15:guide>
        <p15:guide id="10" pos="7976">
          <p15:clr>
            <a:srgbClr val="F26B43"/>
          </p15:clr>
        </p15:guide>
        <p15:guide id="11" orient="horz" pos="2060">
          <p15:clr>
            <a:srgbClr val="F26B43"/>
          </p15:clr>
        </p15:guide>
        <p15:guide id="12" orient="horz" pos="4419">
          <p15:clr>
            <a:srgbClr val="F26B43"/>
          </p15:clr>
        </p15:guide>
        <p15:guide id="13" pos="5272">
          <p15:clr>
            <a:srgbClr val="F26B43"/>
          </p15:clr>
        </p15:guide>
        <p15:guide id="14" pos="3367">
          <p15:clr>
            <a:srgbClr val="F26B43"/>
          </p15:clr>
        </p15:guide>
        <p15:guide id="15" pos="307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hyperlink" Target="https://www.epa.gov/epcra/national-lepc-tepc-handbook" TargetMode="Externa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hyperlink" Target="mailto:Kerstyn.dolack@mil.wa.gov" TargetMode="External"/><Relationship Id="rId3" Type="http://schemas.openxmlformats.org/officeDocument/2006/relationships/image" Target="../media/image5.png"/><Relationship Id="rId7" Type="http://schemas.openxmlformats.org/officeDocument/2006/relationships/hyperlink" Target="https://mil.wa.gov/planning-resources"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apps.leg.wa.gov/RCW/default.aspx?cite=38.52" TargetMode="External"/><Relationship Id="rId5" Type="http://schemas.openxmlformats.org/officeDocument/2006/relationships/hyperlink" Target="https://apps.leg.wa.gov/wac/default.aspx?cite=118-30" TargetMode="External"/><Relationship Id="rId4" Type="http://schemas.openxmlformats.org/officeDocument/2006/relationships/hyperlink" Target="mailto:emdcempreview@mil.wa.gov"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s://www.usgs.gov/programs/earthquake-hazards" TargetMode="External"/><Relationship Id="rId4" Type="http://schemas.openxmlformats.org/officeDocument/2006/relationships/hyperlink" Target="https://www.dnr.wa.gov/programs-and-services/geology/geologic-hazards/geologic-hazard-map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2.xml.rels><?xml version="1.0" encoding="UTF-8" standalone="yes"?>
<Relationships xmlns="http://schemas.openxmlformats.org/package/2006/relationships"><Relationship Id="rId8" Type="http://schemas.openxmlformats.org/officeDocument/2006/relationships/hyperlink" Target="https://www.usgs.gov/programs/earthquake-hazards" TargetMode="External"/><Relationship Id="rId13" Type="http://schemas.openxmlformats.org/officeDocument/2006/relationships/hyperlink" Target="https://www.ready.gov/earthquakes" TargetMode="External"/><Relationship Id="rId3" Type="http://schemas.openxmlformats.org/officeDocument/2006/relationships/image" Target="../media/image5.png"/><Relationship Id="rId7" Type="http://schemas.openxmlformats.org/officeDocument/2006/relationships/hyperlink" Target="https://mil.wa.gov/alerts" TargetMode="External"/><Relationship Id="rId12" Type="http://schemas.openxmlformats.org/officeDocument/2006/relationships/hyperlink" Target="https://geologyportal.dnr.wa.gov/2d-view#natural_hazards?-13846340,-13092977,5814329,6233815?Surface_Geology,500k_Surface_Geology,Map_Units"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mil.wa.gov/shakeout" TargetMode="External"/><Relationship Id="rId11" Type="http://schemas.openxmlformats.org/officeDocument/2006/relationships/hyperlink" Target="https://www.dnr.wa.gov/programs-and-services/geology/geologic-hazards/geologic-hazard-maps" TargetMode="External"/><Relationship Id="rId5" Type="http://schemas.openxmlformats.org/officeDocument/2006/relationships/hyperlink" Target="https://www.shakeout.org/washington/" TargetMode="External"/><Relationship Id="rId10" Type="http://schemas.openxmlformats.org/officeDocument/2006/relationships/hyperlink" Target="https://www.dnr.wa.gov/programs-and-services/geology/geologic-hazards/earthquakes-and-faults#how-earthquakes-cause-damage.14" TargetMode="External"/><Relationship Id="rId4" Type="http://schemas.openxmlformats.org/officeDocument/2006/relationships/hyperlink" Target="https://mil.wa.gov/earthquake" TargetMode="External"/><Relationship Id="rId9" Type="http://schemas.openxmlformats.org/officeDocument/2006/relationships/hyperlink" Target="https://www.pnsn.org/" TargetMode="External"/><Relationship Id="rId14" Type="http://schemas.openxmlformats.org/officeDocument/2006/relationships/hyperlink" Target="mailto:brian.terbush@mil.wa.gov"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hyperlink" Target="https://www.insurance.wa.gov/landslide-insurance" TargetMode="External"/><Relationship Id="rId3" Type="http://schemas.openxmlformats.org/officeDocument/2006/relationships/image" Target="../media/image5.png"/><Relationship Id="rId7" Type="http://schemas.openxmlformats.org/officeDocument/2006/relationships/hyperlink" Target="https://www.usgs.gov/programs/landslide-hazards"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www.ready.gov/landslides-debris-flow" TargetMode="External"/><Relationship Id="rId5" Type="http://schemas.openxmlformats.org/officeDocument/2006/relationships/hyperlink" Target="https://www.dnr.wa.gov/programs-and-services/geology/geologic-hazards/landslides#landslide-warning-signs-and-triggers.1" TargetMode="External"/><Relationship Id="rId10" Type="http://schemas.openxmlformats.org/officeDocument/2006/relationships/hyperlink" Target="https://usgs.maps.arcgis.com/apps/webappviewer/index.html?id=ae120962f459434b8c904b456c82669d" TargetMode="External"/><Relationship Id="rId4" Type="http://schemas.openxmlformats.org/officeDocument/2006/relationships/hyperlink" Target="https://mil.wa.gov/landslide" TargetMode="External"/><Relationship Id="rId9" Type="http://schemas.openxmlformats.org/officeDocument/2006/relationships/hyperlink" Target="https://ecology.wa.gov/Water-Shorelines/Shoreline-coastal-management/Hazards/Puget-Sound-landslide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s://mil.wa.gov/tsunami"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mailto:Elyssa.Tappero@mil.wa.gov"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gcc02.safelinks.protection.outlook.com/?url=https%3A%2F%2F3.basecamp.com%2F3363842%2Fprojects%2F3191024&amp;data=05%7C02%7CDavid.Kelley%40mil.wa.gov%7Cd18e2b5349de470673fd08dc4db6bb74%7C11d0e217264e400a8ba057dcc127d72d%7C0%7C0%7C638470694433871318%7CUnknown%7CTWFpbGZsb3d8eyJWIjoiMC4wLjAwMDAiLCJQIjoiV2luMzIiLCJBTiI6Ik1haWwiLCJXVCI6Mn0%3D%7C0%7C%7C%7C&amp;sdata=BZsLgkyF4PxtEizCfbogDBzdrQZEp2Bv5hwdqIp3CpU%3D&amp;reserved=0" TargetMode="External"/><Relationship Id="rId3" Type="http://schemas.openxmlformats.org/officeDocument/2006/relationships/image" Target="../media/image5.png"/><Relationship Id="rId7" Type="http://schemas.openxmlformats.org/officeDocument/2006/relationships/hyperlink" Target="https://gcc02.safelinks.protection.outlook.com/?url=https%3A%2F%2Fmil.wa.gov%2Falerts&amp;data=05%7C02%7CDavid.Kelley%40mil.wa.gov%7Cd18e2b5349de470673fd08dc4db6bb74%7C11d0e217264e400a8ba057dcc127d72d%7C0%7C0%7C638470694433865455%7CUnknown%7CTWFpbGZsb3d8eyJWIjoiMC4wLjAwMDAiLCJQIjoiV2luMzIiLCJBTiI6Ik1haWwiLCJXVCI6Mn0%3D%7C0%7C%7C%7C&amp;sdata=VII1qCRuJEjhk4qpCeD1VStCFP6kpAsT8y7MycaYX2c%3D&amp;reserved=0"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https://gcc02.safelinks.protection.outlook.com/?url=https%3A%2F%2Fwww.dnr.wa.gov%2Fgeologyportal&amp;data=05%7C02%7CDavid.Kelley%40mil.wa.gov%7Cd18e2b5349de470673fd08dc4db6bb74%7C11d0e217264e400a8ba057dcc127d72d%7C0%7C0%7C638470694433859362%7CUnknown%7CTWFpbGZsb3d8eyJWIjoiMC4wLjAwMDAiLCJQIjoiV2luMzIiLCJBTiI6Ik1haWwiLCJXVCI6Mn0%3D%7C0%7C%7C%7C&amp;sdata=JhtL85QT663QsV7tMxCmsoyRW29VrFm1fHtyA4mZZrc%3D&amp;reserved=0" TargetMode="External"/><Relationship Id="rId11" Type="http://schemas.openxmlformats.org/officeDocument/2006/relationships/hyperlink" Target="https://www.ready.gov/tsunamis" TargetMode="External"/><Relationship Id="rId5" Type="http://schemas.openxmlformats.org/officeDocument/2006/relationships/hyperlink" Target="https://gcc02.safelinks.protection.outlook.com/?url=https%3A%2F%2Fmil.wa.gov%2Ftsunami-resources&amp;data=05%7C02%7CDavid.Kelley%40mil.wa.gov%7Cd18e2b5349de470673fd08dc4db6bb74%7C11d0e217264e400a8ba057dcc127d72d%7C0%7C0%7C638470694433851439%7CUnknown%7CTWFpbGZsb3d8eyJWIjoiMC4wLjAwMDAiLCJQIjoiV2luMzIiLCJBTiI6Ik1haWwiLCJXVCI6Mn0%3D%7C0%7C%7C%7C&amp;sdata=hQ2U%2FgBP66vRNAB5dJMxwwH99Pk7FjGEHsyD8UWaq0c%3D&amp;reserved=0" TargetMode="External"/><Relationship Id="rId10" Type="http://schemas.openxmlformats.org/officeDocument/2006/relationships/hyperlink" Target="https://www.dnr.wa.gov/programs-and-services/geology/geologic-hazards/tsunamis/tsuinfo-alert#2024" TargetMode="External"/><Relationship Id="rId4" Type="http://schemas.openxmlformats.org/officeDocument/2006/relationships/hyperlink" Target="https://gcc02.safelinks.protection.outlook.com/?url=https%3A%2F%2Fmil.wa.gov%2Ftsunami&amp;data=05%7C02%7CDavid.Kelley%40mil.wa.gov%7Cd18e2b5349de470673fd08dc4db6bb74%7C11d0e217264e400a8ba057dcc127d72d%7C0%7C0%7C638470694433841102%7CUnknown%7CTWFpbGZsb3d8eyJWIjoiMC4wLjAwMDAiLCJQIjoiV2luMzIiLCJBTiI6Ik1haWwiLCJXVCI6Mn0%3D%7C0%7C%7C%7C&amp;sdata=3dpjsvbvK4voRnYt0Pc2nSQ7jto8GBBOsgFxe9xfTyo%3D&amp;reserved=0" TargetMode="External"/><Relationship Id="rId9" Type="http://schemas.openxmlformats.org/officeDocument/2006/relationships/hyperlink" Target="mailto:public.education@mil.wa.gov"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s://www.dnr.wa.gov/programs-and-services/geology/geologic-hazards/volcanoes-and-lahars#washington-volcanoes.1"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s://mil.wa.gov/asset/5ba42008b95bc" TargetMode="External"/><Relationship Id="rId13" Type="http://schemas.openxmlformats.org/officeDocument/2006/relationships/hyperlink" Target="mailto:brian.terbush@mil.wa.gov" TargetMode="External"/><Relationship Id="rId3" Type="http://schemas.openxmlformats.org/officeDocument/2006/relationships/image" Target="../media/image5.png"/><Relationship Id="rId7" Type="http://schemas.openxmlformats.org/officeDocument/2006/relationships/hyperlink" Target="https://www.dnr.wa.gov/publications/ger_volcano_hazards_brochure.pdf" TargetMode="External"/><Relationship Id="rId12" Type="http://schemas.openxmlformats.org/officeDocument/2006/relationships/hyperlink" Target="https://www.ready.gov/volcanoes"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s://mil.wa.gov/alerts#volcano" TargetMode="External"/><Relationship Id="rId11" Type="http://schemas.openxmlformats.org/officeDocument/2006/relationships/hyperlink" Target="https://volcanoes.usgs.gov/vns2/" TargetMode="External"/><Relationship Id="rId5" Type="http://schemas.openxmlformats.org/officeDocument/2006/relationships/hyperlink" Target="https://www.dnr.wa.gov/programs-and-services/geology/geologic-hazards/volcanoes-and-lahars#washington-volcanoes.1" TargetMode="External"/><Relationship Id="rId10" Type="http://schemas.openxmlformats.org/officeDocument/2006/relationships/hyperlink" Target="https://www.usgs.gov/observatories/cvo" TargetMode="External"/><Relationship Id="rId4" Type="http://schemas.openxmlformats.org/officeDocument/2006/relationships/hyperlink" Target="https://mil.wa.gov/volcano" TargetMode="External"/><Relationship Id="rId9" Type="http://schemas.openxmlformats.org/officeDocument/2006/relationships/hyperlink" Target="https://mil.wa.gov/asset/5ba420081abe8"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hyperlink" Target="http://www.dnr.wa.gov/"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hyperlink" Target="mailto:amy.mampreian@mil.wa.gov" TargetMode="External"/><Relationship Id="rId4" Type="http://schemas.openxmlformats.org/officeDocument/2006/relationships/hyperlink" Target="mailto:Catharina.Whipple@mil.wa.gov"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https://community.fema.gov/ProtectiveActions/s/article/Wildfire" TargetMode="External"/><Relationship Id="rId13" Type="http://schemas.openxmlformats.org/officeDocument/2006/relationships/hyperlink" Target="https://fortress.wa.gov/dnr/protection/firedanger/" TargetMode="External"/><Relationship Id="rId3" Type="http://schemas.openxmlformats.org/officeDocument/2006/relationships/image" Target="../media/image5.png"/><Relationship Id="rId7" Type="http://schemas.openxmlformats.org/officeDocument/2006/relationships/hyperlink" Target="https://www.epa.gov/air-research/smoke-ready-toolbox-wildfires" TargetMode="External"/><Relationship Id="rId12" Type="http://schemas.openxmlformats.org/officeDocument/2006/relationships/hyperlink" Target="https://www.dnr.wa.gov/StrategicFireProtection" TargetMode="External"/><Relationship Id="rId17" Type="http://schemas.openxmlformats.org/officeDocument/2006/relationships/hyperlink" Target="https://inciweb.nwcg.gov/" TargetMode="External"/><Relationship Id="rId2" Type="http://schemas.openxmlformats.org/officeDocument/2006/relationships/notesSlide" Target="../notesSlides/notesSlide42.xml"/><Relationship Id="rId16" Type="http://schemas.openxmlformats.org/officeDocument/2006/relationships/hyperlink" Target="https://gacc.nifc.gov/nwcc/" TargetMode="External"/><Relationship Id="rId1" Type="http://schemas.openxmlformats.org/officeDocument/2006/relationships/slideLayout" Target="../slideLayouts/slideLayout2.xml"/><Relationship Id="rId6" Type="http://schemas.openxmlformats.org/officeDocument/2006/relationships/hyperlink" Target="https://www.ready.gov/wildfires" TargetMode="External"/><Relationship Id="rId11" Type="http://schemas.openxmlformats.org/officeDocument/2006/relationships/hyperlink" Target="https://burnportal.dnr.wa.gov/" TargetMode="External"/><Relationship Id="rId5" Type="http://schemas.openxmlformats.org/officeDocument/2006/relationships/hyperlink" Target="https://mil.wa.gov/fire-management-assistance-grant-program-fmagp-for-public-agencies" TargetMode="External"/><Relationship Id="rId15" Type="http://schemas.openxmlformats.org/officeDocument/2006/relationships/hyperlink" Target="https://www.dnr.wa.gov/WildfireDefense" TargetMode="External"/><Relationship Id="rId10" Type="http://schemas.openxmlformats.org/officeDocument/2006/relationships/hyperlink" Target="https://www.dnr.wa.gov/" TargetMode="External"/><Relationship Id="rId4" Type="http://schemas.openxmlformats.org/officeDocument/2006/relationships/hyperlink" Target="https://mil.wa.gov/wildfire" TargetMode="External"/><Relationship Id="rId9" Type="http://schemas.openxmlformats.org/officeDocument/2006/relationships/hyperlink" Target="https://enviwa.ecology.wa.gov/home/map" TargetMode="External"/><Relationship Id="rId14" Type="http://schemas.openxmlformats.org/officeDocument/2006/relationships/hyperlink" Target="https://www.dnr.wa.gov/programs-and-services/wildfire/wildfire-preparedness"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hyperlink" Target="https://doh.wa.gov/community-and-environment/climate-and-health/drinking-water" TargetMode="External"/><Relationship Id="rId3" Type="http://schemas.openxmlformats.org/officeDocument/2006/relationships/image" Target="../media/image5.png"/><Relationship Id="rId7" Type="http://schemas.openxmlformats.org/officeDocument/2006/relationships/hyperlink" Target="https://doh.wa.gov/community-and-environment/climate-and-health/floods"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hyperlink" Target="https://www.fema.gov/flood-insurance" TargetMode="External"/><Relationship Id="rId5" Type="http://schemas.openxmlformats.org/officeDocument/2006/relationships/hyperlink" Target="https://msc.fema.gov/portal/home" TargetMode="External"/><Relationship Id="rId4" Type="http://schemas.openxmlformats.org/officeDocument/2006/relationships/hyperlink" Target="https://mil.wa.gov/flood" TargetMode="External"/><Relationship Id="rId9" Type="http://schemas.openxmlformats.org/officeDocument/2006/relationships/hyperlink" Target="https://www.ready.gov/floods"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hyperlink" Target="https://ecology.wa.gov/about-us/who-we-are/news/2024-news-stories/april-16-drought-declaration" TargetMode="External"/><Relationship Id="rId5" Type="http://schemas.openxmlformats.org/officeDocument/2006/relationships/hyperlink" Target="https://ecology.wa.gov/Water-Shorelines/Water-supply/Water-availability/Statewide-conditions/Drought-response" TargetMode="External"/><Relationship Id="rId4" Type="http://schemas.openxmlformats.org/officeDocument/2006/relationships/hyperlink" Target="https://ecology.wa.gov/about-us/payments-contracts-grants/grants-loans/find-a-grant-or-loan/drought-emergency-grant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mil.wa.gov/plans" TargetMode="External"/></Relationships>
</file>

<file path=ppt/slides/_rels/slide50.xml.rels><?xml version="1.0" encoding="UTF-8" standalone="yes"?>
<Relationships xmlns="http://schemas.openxmlformats.org/package/2006/relationships"><Relationship Id="rId8" Type="http://schemas.openxmlformats.org/officeDocument/2006/relationships/hyperlink" Target="https://droughtmonitor.unl.edu/" TargetMode="External"/><Relationship Id="rId3" Type="http://schemas.openxmlformats.org/officeDocument/2006/relationships/image" Target="../media/image5.png"/><Relationship Id="rId7" Type="http://schemas.openxmlformats.org/officeDocument/2006/relationships/hyperlink" Target="https://www.drought.gov/" TargetMode="External"/><Relationship Id="rId12" Type="http://schemas.openxmlformats.org/officeDocument/2006/relationships/hyperlink" Target="mailto:cmel461@ecy.wa.gov"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hyperlink" Target="https://www.ready.gov/drought" TargetMode="External"/><Relationship Id="rId11" Type="http://schemas.openxmlformats.org/officeDocument/2006/relationships/hyperlink" Target="https://ecology.wa.gov/about-us/payments-contracts-grants/grants-loans/find-a-grant-or-loan/drought-planning-and-preparedness-grants" TargetMode="External"/><Relationship Id="rId5" Type="http://schemas.openxmlformats.org/officeDocument/2006/relationships/hyperlink" Target="https://ecology.wa.gov/water-shorelines/water-supply/water-availability/statewide-conditions/drought-response" TargetMode="External"/><Relationship Id="rId10" Type="http://schemas.openxmlformats.org/officeDocument/2006/relationships/hyperlink" Target="https://ecology.wa.gov/Water-Shorelines/Water-supply/Water-availability/Statewide-conditions" TargetMode="External"/><Relationship Id="rId4" Type="http://schemas.openxmlformats.org/officeDocument/2006/relationships/hyperlink" Target="https://mil.wa.gov/drought" TargetMode="External"/><Relationship Id="rId9" Type="http://schemas.openxmlformats.org/officeDocument/2006/relationships/hyperlink" Target="https://ecology.wa.gov/about-us/accountability-transparency/partnerships-committees/water-supply-availability-committee"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1.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hyperlink" Target="https://www.wrh.noaa.gov/wrh/heatrisk/"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4.xml.rels><?xml version="1.0" encoding="UTF-8" standalone="yes"?>
<Relationships xmlns="http://schemas.openxmlformats.org/package/2006/relationships"><Relationship Id="rId8" Type="http://schemas.openxmlformats.org/officeDocument/2006/relationships/hyperlink" Target="https://www.weather.gov/" TargetMode="External"/><Relationship Id="rId3" Type="http://schemas.openxmlformats.org/officeDocument/2006/relationships/image" Target="../media/image5.png"/><Relationship Id="rId7" Type="http://schemas.openxmlformats.org/officeDocument/2006/relationships/hyperlink" Target="https://mil.wa.gov/alerts#news"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hyperlink" Target="https://www.wrh.noaa.gov/wrh/heatrisk/" TargetMode="External"/><Relationship Id="rId5" Type="http://schemas.openxmlformats.org/officeDocument/2006/relationships/hyperlink" Target="https://www.ready.gov/severe-weather" TargetMode="External"/><Relationship Id="rId4" Type="http://schemas.openxmlformats.org/officeDocument/2006/relationships/hyperlink" Target="https://mil.wa.gov/severe-storm"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5.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hyperlink" Target="https://nwac.us/" TargetMode="External"/><Relationship Id="rId5" Type="http://schemas.openxmlformats.org/officeDocument/2006/relationships/hyperlink" Target="https://www.ready.gov/avalanche" TargetMode="External"/><Relationship Id="rId4" Type="http://schemas.openxmlformats.org/officeDocument/2006/relationships/hyperlink" Target="https://mil.wa.gov/avalanche"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8.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s://www.phmsa.dot.gov/grants/hazmat/hmep-guidance-resources"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hyperlink" Target="https://www.phmsa.dot.gov/about-phmsa/working-phmsa/grants/hazmat/hazardous-materials-grants-program" TargetMode="External"/><Relationship Id="rId5" Type="http://schemas.openxmlformats.org/officeDocument/2006/relationships/hyperlink" Target="https://mil.wa.gov/hazardous-materials-emergency-preparedness-hmep-grants" TargetMode="External"/><Relationship Id="rId4" Type="http://schemas.openxmlformats.org/officeDocument/2006/relationships/hyperlink" Target="mailto:Preparedness.Grants@mil.wa.gov"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2.xml.rels><?xml version="1.0" encoding="UTF-8" standalone="yes"?>
<Relationships xmlns="http://schemas.openxmlformats.org/package/2006/relationships"><Relationship Id="rId8" Type="http://schemas.openxmlformats.org/officeDocument/2006/relationships/hyperlink" Target="https://ecology.wa.gov/regulations-permits/reporting-requirements/emergency-planning-community-right-to-know-act/state-emergency-response-commission" TargetMode="External"/><Relationship Id="rId13" Type="http://schemas.openxmlformats.org/officeDocument/2006/relationships/hyperlink" Target="https://www.epa.gov/epcra" TargetMode="External"/><Relationship Id="rId3" Type="http://schemas.openxmlformats.org/officeDocument/2006/relationships/image" Target="../media/image5.png"/><Relationship Id="rId7" Type="http://schemas.openxmlformats.org/officeDocument/2006/relationships/hyperlink" Target="https://mil.wa.gov/local-emergency-planning-committees-lepc" TargetMode="External"/><Relationship Id="rId12" Type="http://schemas.openxmlformats.org/officeDocument/2006/relationships/hyperlink" Target="https://ecology.wa.gov/regulations-permits/reporting-requirements/emergency-planning-community-right-to-know-act/tier-two-reporting"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hyperlink" Target="https://mil.wa.gov/state-emergency-response-commission-serc" TargetMode="External"/><Relationship Id="rId11" Type="http://schemas.openxmlformats.org/officeDocument/2006/relationships/hyperlink" Target="https://ecology.wa.gov/spills-cleanup" TargetMode="External"/><Relationship Id="rId5" Type="http://schemas.openxmlformats.org/officeDocument/2006/relationships/hyperlink" Target="https://www.ready.gov/hazmat" TargetMode="External"/><Relationship Id="rId15" Type="http://schemas.openxmlformats.org/officeDocument/2006/relationships/hyperlink" Target="https://mil.wa.gov/10th-civil-support-team" TargetMode="External"/><Relationship Id="rId10" Type="http://schemas.openxmlformats.org/officeDocument/2006/relationships/hyperlink" Target="https://ecology.wa.gov/regulations-permits/reporting-requirements/emergency-planning-community-right-to-know-act/epcra-tribal-guidance" TargetMode="External"/><Relationship Id="rId4" Type="http://schemas.openxmlformats.org/officeDocument/2006/relationships/hyperlink" Target="https://mil.wa.gov/hazardous-material" TargetMode="External"/><Relationship Id="rId9" Type="http://schemas.openxmlformats.org/officeDocument/2006/relationships/hyperlink" Target="https://ecology.wa.gov/Regulations-Permits/Reporting-requirements/Emergency-Planning-Community-Right-to-Know-Act/Local-Emergency-Planning-Committees#JBLM" TargetMode="External"/><Relationship Id="rId14" Type="http://schemas.openxmlformats.org/officeDocument/2006/relationships/hyperlink" Target="https://ecology.wa.gov/Regulations-Permits/Reporting-requirements/Emergency-Planning-Community-Right-to-Know-Act"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3.xml"/><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s://www.cisa.gov/resources-tools/services"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hyperlink" Target="https://www.cisa.gov/resources-tools/all-resources-tools" TargetMode="External"/><Relationship Id="rId5" Type="http://schemas.openxmlformats.org/officeDocument/2006/relationships/hyperlink" Target="https://sao.wa.gov/improving-government/becybersmart" TargetMode="External"/><Relationship Id="rId4" Type="http://schemas.openxmlformats.org/officeDocument/2006/relationships/hyperlink" Target="mailto:CCIP@mil.wa.gov"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mailto:security@watech.wa.gov"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hyperlink" Target="mailto:RiskManagement@watech.wa.gov" TargetMode="External"/><Relationship Id="rId5" Type="http://schemas.openxmlformats.org/officeDocument/2006/relationships/hyperlink" Target="mailto:SOC@watech.wa.gov" TargetMode="External"/><Relationship Id="rId4" Type="http://schemas.openxmlformats.org/officeDocument/2006/relationships/hyperlink" Target="mailto:sdr@watech.wa.gov"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hyperlink" Target="https://gcc02.safelinks.protection.outlook.com/?url=https%3A%2F%2Fwww.cisa.gov%2Freport&amp;data=05%7C02%7CDavid.Kelley%40mil.wa.gov%7Cc32425b442d84361752408dc542dced9%7C11d0e217264e400a8ba057dcc127d72d%7C0%7C0%7C638477802919137123%7CUnknown%7CTWFpbGZsb3d8eyJWIjoiMC4wLjAwMDAiLCJQIjoiV2luMzIiLCJBTiI6Ik1haWwiLCJXVCI6Mn0%3D%7C0%7C%7C%7C&amp;sdata=vw3lHTWxKelN5eKoTR4KtApEK%2Ff5PGvI%2FyZmhySCWUA%3D&amp;reserved=0"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69.xml.rels><?xml version="1.0" encoding="UTF-8" standalone="yes"?>
<Relationships xmlns="http://schemas.openxmlformats.org/package/2006/relationships"><Relationship Id="rId8" Type="http://schemas.openxmlformats.org/officeDocument/2006/relationships/hyperlink" Target="https://www.cisa.gov/about/regions/region-10" TargetMode="External"/><Relationship Id="rId3" Type="http://schemas.openxmlformats.org/officeDocument/2006/relationships/image" Target="../media/image5.png"/><Relationship Id="rId7" Type="http://schemas.openxmlformats.org/officeDocument/2006/relationships/hyperlink" Target="https://www.cisa.gov/how-we-can-help-region-resources" TargetMode="External"/><Relationship Id="rId12" Type="http://schemas.openxmlformats.org/officeDocument/2006/relationships/hyperlink" Target="mailto:Tristan.Allen@mil.wa.gov" TargetMode="External"/><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hyperlink" Target="https://www.cisa.gov/" TargetMode="External"/><Relationship Id="rId11" Type="http://schemas.openxmlformats.org/officeDocument/2006/relationships/hyperlink" Target="https://www.ready.gov/cybersecurity" TargetMode="External"/><Relationship Id="rId5" Type="http://schemas.openxmlformats.org/officeDocument/2006/relationships/hyperlink" Target="https://watech.wa.gov/cybersecurity/state-office-cybersecurity" TargetMode="External"/><Relationship Id="rId10" Type="http://schemas.openxmlformats.org/officeDocument/2006/relationships/hyperlink" Target="https://sao.wa.gov/about-audits/about-it-audits" TargetMode="External"/><Relationship Id="rId4" Type="http://schemas.openxmlformats.org/officeDocument/2006/relationships/hyperlink" Target="https://mil.wa.gov/cyber-security-program" TargetMode="External"/><Relationship Id="rId9" Type="http://schemas.openxmlformats.org/officeDocument/2006/relationships/hyperlink" Target="https://sao.wa.gov/improving-government/becybersmart"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mailto:EMDCEMPREVIEW@mil.wa.gov"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0.xml"/><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hyperlink" Target="https://home.army.mil/lewis-mcchord/index.php" TargetMode="External"/><Relationship Id="rId3" Type="http://schemas.openxmlformats.org/officeDocument/2006/relationships/image" Target="../media/image5.png"/><Relationship Id="rId7" Type="http://schemas.openxmlformats.org/officeDocument/2006/relationships/hyperlink" Target="https://cnrnw.cnic.navy.mil/Installations/NS-Everett/" TargetMode="External"/><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hyperlink" Target="http://www.cnic.navy.mil/regions/cnrnw/installations/navbase_kitsap.html" TargetMode="External"/><Relationship Id="rId5" Type="http://schemas.openxmlformats.org/officeDocument/2006/relationships/hyperlink" Target="https://www.cnic.navy.mil/kitsap/index.htm" TargetMode="External"/><Relationship Id="rId4" Type="http://schemas.openxmlformats.org/officeDocument/2006/relationships/hyperlink" Target="https://www.navsea.navy.mil/Home/Shipyards/PSNS-IMF/" TargetMode="External"/><Relationship Id="rId9" Type="http://schemas.openxmlformats.org/officeDocument/2006/relationships/hyperlink" Target="http://www.fairchild.af.mil/"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hyperlink" Target="https://www.hanford.gov/" TargetMode="External"/><Relationship Id="rId13" Type="http://schemas.openxmlformats.org/officeDocument/2006/relationships/hyperlink" Target="https://doh.wa.gov/community-and-environment/radiation/radiological-emergency-preparedness" TargetMode="External"/><Relationship Id="rId3" Type="http://schemas.openxmlformats.org/officeDocument/2006/relationships/image" Target="../media/image5.png"/><Relationship Id="rId7" Type="http://schemas.openxmlformats.org/officeDocument/2006/relationships/hyperlink" Target="https://doh.wa.gov/community-and-environment/radiation/radioactive-materials" TargetMode="External"/><Relationship Id="rId12" Type="http://schemas.openxmlformats.org/officeDocument/2006/relationships/hyperlink" Target="https://mil.wa.gov/homeland-response-force" TargetMode="External"/><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hyperlink" Target="https://doh.wa.gov/community-and-environment/radiation" TargetMode="External"/><Relationship Id="rId11" Type="http://schemas.openxmlformats.org/officeDocument/2006/relationships/hyperlink" Target="https://mil.wa.gov/10th-civil-support-team" TargetMode="External"/><Relationship Id="rId5" Type="http://schemas.openxmlformats.org/officeDocument/2006/relationships/hyperlink" Target="https://agr.wa.gov/services/emergency-management/radiological-emergencies" TargetMode="External"/><Relationship Id="rId10" Type="http://schemas.openxmlformats.org/officeDocument/2006/relationships/hyperlink" Target="https://www.framatome.com/en/" TargetMode="External"/><Relationship Id="rId4" Type="http://schemas.openxmlformats.org/officeDocument/2006/relationships/hyperlink" Target="https://mil.wa.gov/radiological" TargetMode="External"/><Relationship Id="rId9" Type="http://schemas.openxmlformats.org/officeDocument/2006/relationships/hyperlink" Target="https://www.nrc.gov/" TargetMode="External"/><Relationship Id="rId14" Type="http://schemas.openxmlformats.org/officeDocument/2006/relationships/hyperlink" Target="mailto:Mary.Napoli@mil.wa.gov"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5.xml"/><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hyperlink" Target="https://doh.wa.gov/emergencies/be-prepared-be-safe/diseases" TargetMode="External"/></Relationships>
</file>

<file path=ppt/slides/_rels/slide77.xml.rels><?xml version="1.0" encoding="UTF-8" standalone="yes"?>
<Relationships xmlns="http://schemas.openxmlformats.org/package/2006/relationships"><Relationship Id="rId8" Type="http://schemas.openxmlformats.org/officeDocument/2006/relationships/hyperlink" Target="https://doh.wa.gov/emergencies/be-prepared-be-safe/diseases/pandemic-flu" TargetMode="External"/><Relationship Id="rId3" Type="http://schemas.openxmlformats.org/officeDocument/2006/relationships/image" Target="../media/image5.png"/><Relationship Id="rId7" Type="http://schemas.openxmlformats.org/officeDocument/2006/relationships/hyperlink" Target="https://doh.wa.gov/emergencies/covid-19" TargetMode="External"/><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hyperlink" Target="https://doh.wa.gov/emergencies/be-prepared-be-safe/get-ready/medication-distribution-during-emergency" TargetMode="External"/><Relationship Id="rId11" Type="http://schemas.openxmlformats.org/officeDocument/2006/relationships/hyperlink" Target="https://nwhrn.org/about-us/" TargetMode="External"/><Relationship Id="rId5" Type="http://schemas.openxmlformats.org/officeDocument/2006/relationships/hyperlink" Target="https://doh.wa.gov/emergencies/be-prepared-be-safe/diseases" TargetMode="External"/><Relationship Id="rId10" Type="http://schemas.openxmlformats.org/officeDocument/2006/relationships/hyperlink" Target="https://www.wacommunityhealth.org/association" TargetMode="External"/><Relationship Id="rId4" Type="http://schemas.openxmlformats.org/officeDocument/2006/relationships/hyperlink" Target="https://doh.wa.gov/public-health-provider-resources/emergency-preparedness" TargetMode="External"/><Relationship Id="rId9" Type="http://schemas.openxmlformats.org/officeDocument/2006/relationships/hyperlink" Target="https://doh.wa.gov/public-health-healthcare-providers/public-health-system-resources-and-services/public-health-washington/local-public-health/lhj-and-tribal-directories"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8.xml"/><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hyperlink" Target="mailto:Kerstyn.dolack@mil.wa.gov"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0.xml"/><Relationship Id="rId1" Type="http://schemas.openxmlformats.org/officeDocument/2006/relationships/slideLayout" Target="../slideLayouts/slideLayout15.xml"/><Relationship Id="rId4" Type="http://schemas.openxmlformats.org/officeDocument/2006/relationships/image" Target="../media/image13.jpeg"/></Relationships>
</file>

<file path=ppt/slides/_rels/slide8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5.xml"/><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3" Type="http://schemas.openxmlformats.org/officeDocument/2006/relationships/hyperlink" Target="https://www.phmsa.dot.gov/grants/hazmat/assistance-local-emergency-response-training-alert" TargetMode="External"/><Relationship Id="rId2" Type="http://schemas.openxmlformats.org/officeDocument/2006/relationships/notesSlide" Target="../notesSlides/notesSlide8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hyperlink" Target="https://www.phmsa.dot.gov/grants/hazmat/hazardous-materials-instructor-training-hmit-grant"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7.xml"/><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8.xml"/><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8" Type="http://schemas.openxmlformats.org/officeDocument/2006/relationships/hyperlink" Target="mailto:christopher.caprio@mil.wa.gov" TargetMode="External"/><Relationship Id="rId3" Type="http://schemas.openxmlformats.org/officeDocument/2006/relationships/hyperlink" Target="mailto:Scott.lancaster@wsp.wa.gov" TargetMode="External"/><Relationship Id="rId7" Type="http://schemas.openxmlformats.org/officeDocument/2006/relationships/hyperlink" Target="mailto:david.kelley@mil.wa.gov" TargetMode="External"/><Relationship Id="rId2" Type="http://schemas.openxmlformats.org/officeDocument/2006/relationships/notesSlide" Target="../notesSlides/notesSlide89.xml"/><Relationship Id="rId1" Type="http://schemas.openxmlformats.org/officeDocument/2006/relationships/slideLayout" Target="../slideLayouts/slideLayout1.xml"/><Relationship Id="rId6" Type="http://schemas.openxmlformats.org/officeDocument/2006/relationships/hyperlink" Target="mailto:stephanie.hakala@mil.wa.gov" TargetMode="External"/><Relationship Id="rId5" Type="http://schemas.openxmlformats.org/officeDocument/2006/relationships/hyperlink" Target="mailto:susan.forsythe@mil.wa.gov" TargetMode="External"/><Relationship Id="rId4" Type="http://schemas.openxmlformats.org/officeDocument/2006/relationships/hyperlink" Target="mailto:dfow461@ecy.wa.gov" TargetMode="External"/><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6318468"/>
            <a:ext cx="13716793" cy="980966"/>
          </a:xfrm>
        </p:spPr>
        <p:txBody>
          <a:bodyPr>
            <a:noAutofit/>
          </a:bodyPr>
          <a:lstStyle/>
          <a:p>
            <a:r>
              <a:rPr lang="en-US" sz="4000" b="1" dirty="0"/>
              <a:t>Washington State LEPC/TEPC</a:t>
            </a:r>
            <a:br>
              <a:rPr lang="en-US" sz="4000" b="1" dirty="0"/>
            </a:br>
            <a:r>
              <a:rPr lang="en-US" sz="4000" b="1" dirty="0"/>
              <a:t>Resources for All Hazards and Hazard Specific Planning</a:t>
            </a:r>
            <a:endParaRPr lang="en-US" sz="4000" dirty="0"/>
          </a:p>
        </p:txBody>
      </p:sp>
      <p:sp>
        <p:nvSpPr>
          <p:cNvPr id="8" name="Rectangle 7">
            <a:extLst>
              <a:ext uri="{C183D7F6-B498-43B3-948B-1728B52AA6E4}">
                <adec:decorative xmlns:adec="http://schemas.microsoft.com/office/drawing/2017/decorative" val="1"/>
              </a:ext>
            </a:extLst>
          </p:cNvPr>
          <p:cNvSpPr/>
          <p:nvPr/>
        </p:nvSpPr>
        <p:spPr>
          <a:xfrm>
            <a:off x="-1191" y="570842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sp>
        <p:nvSpPr>
          <p:cNvPr id="9" name="Rectangle 8">
            <a:extLst>
              <a:ext uri="{C183D7F6-B498-43B3-948B-1728B52AA6E4}">
                <adec:decorative xmlns:adec="http://schemas.microsoft.com/office/drawing/2017/decorative" val="1"/>
              </a:ext>
            </a:extLst>
          </p:cNvPr>
          <p:cNvSpPr/>
          <p:nvPr/>
        </p:nvSpPr>
        <p:spPr>
          <a:xfrm>
            <a:off x="-1191" y="5798745"/>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sp>
        <p:nvSpPr>
          <p:cNvPr id="3" name="TextBox 2">
            <a:extLst>
              <a:ext uri="{FF2B5EF4-FFF2-40B4-BE49-F238E27FC236}">
                <a16:creationId xmlns:a16="http://schemas.microsoft.com/office/drawing/2014/main" id="{DEA4B514-D4D2-51C2-C1F4-CCEAB6617133}"/>
              </a:ext>
            </a:extLst>
          </p:cNvPr>
          <p:cNvSpPr txBox="1"/>
          <p:nvPr/>
        </p:nvSpPr>
        <p:spPr>
          <a:xfrm>
            <a:off x="4963886" y="8823366"/>
            <a:ext cx="4120737" cy="1341912"/>
          </a:xfrm>
          <a:prstGeom prst="rect">
            <a:avLst/>
          </a:prstGeom>
          <a:solidFill>
            <a:schemeClr val="bg1"/>
          </a:solidFill>
        </p:spPr>
        <p:txBody>
          <a:bodyPr wrap="square" rtlCol="0">
            <a:spAutoFit/>
          </a:bodyPr>
          <a:lstStyle/>
          <a:p>
            <a:endParaRPr lang="en-US"/>
          </a:p>
        </p:txBody>
      </p:sp>
      <p:pic>
        <p:nvPicPr>
          <p:cNvPr id="6" name="Picture 5" descr="A picture containing shape&#10;&#10;Description automatically generated">
            <a:extLst>
              <a:ext uri="{FF2B5EF4-FFF2-40B4-BE49-F238E27FC236}">
                <a16:creationId xmlns:a16="http://schemas.microsoft.com/office/drawing/2014/main" id="{D5332F6F-132C-F1DA-FD3B-DD10AA67A41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794295" y="7116566"/>
            <a:ext cx="4459918" cy="2437286"/>
          </a:xfrm>
          <a:prstGeom prst="rect">
            <a:avLst/>
          </a:prstGeom>
        </p:spPr>
      </p:pic>
      <p:pic>
        <p:nvPicPr>
          <p:cNvPr id="16" name="Picture Placeholder 15">
            <a:extLst>
              <a:ext uri="{FF2B5EF4-FFF2-40B4-BE49-F238E27FC236}">
                <a16:creationId xmlns:a16="http://schemas.microsoft.com/office/drawing/2014/main" id="{A7675B90-0FE2-4F3B-AB8C-04D75AE85D6B}"/>
              </a:ext>
            </a:extLst>
          </p:cNvPr>
          <p:cNvPicPr>
            <a:picLocks noGrp="1" noChangeAspect="1"/>
          </p:cNvPicPr>
          <p:nvPr>
            <p:ph type="pic" sz="quarter" idx="13"/>
          </p:nvPr>
        </p:nvPicPr>
        <p:blipFill>
          <a:blip r:embed="rId4" cstate="email">
            <a:extLst>
              <a:ext uri="{28A0092B-C50C-407E-A947-70E740481C1C}">
                <a14:useLocalDpi xmlns:a14="http://schemas.microsoft.com/office/drawing/2010/main" val="0"/>
              </a:ext>
            </a:extLst>
          </a:blip>
          <a:srcRect/>
          <a:stretch>
            <a:fillRect/>
          </a:stretch>
        </p:blipFill>
        <p:spPr>
          <a:prstGeom prst="rect">
            <a:avLst/>
          </a:prstGeom>
        </p:spPr>
      </p:pic>
      <p:sp>
        <p:nvSpPr>
          <p:cNvPr id="5" name="TextBox 4">
            <a:extLst>
              <a:ext uri="{FF2B5EF4-FFF2-40B4-BE49-F238E27FC236}">
                <a16:creationId xmlns:a16="http://schemas.microsoft.com/office/drawing/2014/main" id="{348A7EEE-60F4-B2ED-E0BE-136232B9EE70}"/>
              </a:ext>
            </a:extLst>
          </p:cNvPr>
          <p:cNvSpPr txBox="1"/>
          <p:nvPr/>
        </p:nvSpPr>
        <p:spPr>
          <a:xfrm>
            <a:off x="4714400" y="9369186"/>
            <a:ext cx="4285612" cy="369332"/>
          </a:xfrm>
          <a:prstGeom prst="rect">
            <a:avLst/>
          </a:prstGeom>
          <a:noFill/>
        </p:spPr>
        <p:txBody>
          <a:bodyPr wrap="square">
            <a:spAutoFit/>
          </a:bodyPr>
          <a:lstStyle/>
          <a:p>
            <a:r>
              <a:rPr lang="en-US">
                <a:hlinkClick r:id="rId5"/>
              </a:rPr>
              <a:t>National LEPC-TEPC Handbook | US EPA</a:t>
            </a:r>
            <a:endParaRPr lang="en-US"/>
          </a:p>
        </p:txBody>
      </p:sp>
    </p:spTree>
    <p:extLst>
      <p:ext uri="{BB962C8B-B14F-4D97-AF65-F5344CB8AC3E}">
        <p14:creationId xmlns:p14="http://schemas.microsoft.com/office/powerpoint/2010/main" val="14375754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9" descr="SERC logo">
            <a:extLst>
              <a:ext uri="{FF2B5EF4-FFF2-40B4-BE49-F238E27FC236}">
                <a16:creationId xmlns:a16="http://schemas.microsoft.com/office/drawing/2014/main" id="{6BFD69F9-1C50-3595-9BD8-082FD21A328E}"/>
              </a:ext>
            </a:extLst>
          </p:cNvPr>
          <p:cNvPicPr>
            <a:picLocks noChangeAspect="1"/>
          </p:cNvPicPr>
          <p:nvPr/>
        </p:nvPicPr>
        <p:blipFill>
          <a:blip r:embed="rId3" cstate="email">
            <a:alphaModFix amt="10000"/>
            <a:extLst>
              <a:ext uri="{28A0092B-C50C-407E-A947-70E740481C1C}">
                <a14:useLocalDpi xmlns:a14="http://schemas.microsoft.com/office/drawing/2010/main" val="0"/>
              </a:ext>
            </a:extLst>
          </a:blip>
          <a:stretch>
            <a:fillRect/>
          </a:stretch>
        </p:blipFill>
        <p:spPr>
          <a:xfrm>
            <a:off x="2244819" y="3475732"/>
            <a:ext cx="9224774" cy="5050565"/>
          </a:xfrm>
          <a:prstGeom prst="rect">
            <a:avLst/>
          </a:prstGeom>
        </p:spPr>
      </p:pic>
      <p:sp>
        <p:nvSpPr>
          <p:cNvPr id="7" name="Title 6"/>
          <p:cNvSpPr>
            <a:spLocks noGrp="1"/>
          </p:cNvSpPr>
          <p:nvPr>
            <p:ph type="title"/>
          </p:nvPr>
        </p:nvSpPr>
        <p:spPr>
          <a:solidFill>
            <a:schemeClr val="accent1">
              <a:lumMod val="20000"/>
              <a:lumOff val="80000"/>
            </a:schemeClr>
          </a:solidFill>
          <a:ln>
            <a:solidFill>
              <a:schemeClr val="accent1"/>
            </a:solidFill>
          </a:ln>
        </p:spPr>
        <p:txBody>
          <a:bodyPr>
            <a:normAutofit fontScale="90000"/>
          </a:bodyPr>
          <a:lstStyle/>
          <a:p>
            <a:r>
              <a:rPr lang="en-US" sz="6000" u="sng" dirty="0"/>
              <a:t>State Resources</a:t>
            </a:r>
            <a:r>
              <a:rPr lang="en-US" sz="6000" dirty="0"/>
              <a:t>: </a:t>
            </a:r>
            <a:br>
              <a:rPr lang="en-US" sz="6000" dirty="0"/>
            </a:br>
            <a:r>
              <a:rPr lang="en-US" sz="4900" dirty="0"/>
              <a:t>All Hazards Planning – State Perspective </a:t>
            </a:r>
            <a:br>
              <a:rPr lang="en-US" sz="4900" dirty="0"/>
            </a:br>
            <a:r>
              <a:rPr lang="en-US" sz="4900" dirty="0"/>
              <a:t>CEMP Review</a:t>
            </a:r>
            <a:endParaRPr lang="en-US" sz="6000" u="sng" dirty="0"/>
          </a:p>
        </p:txBody>
      </p:sp>
      <p:sp>
        <p:nvSpPr>
          <p:cNvPr id="5" name="Rectangle 4">
            <a:extLst>
              <a:ext uri="{FF2B5EF4-FFF2-40B4-BE49-F238E27FC236}">
                <a16:creationId xmlns:a16="http://schemas.microsoft.com/office/drawing/2014/main" id="{E47E8484-F34D-F5E1-B946-CFD80951F862}"/>
              </a:ext>
              <a:ext uri="{C183D7F6-B498-43B3-948B-1728B52AA6E4}">
                <adec:decorative xmlns:adec="http://schemas.microsoft.com/office/drawing/2017/decorative" val="1"/>
              </a:ext>
            </a:extLst>
          </p:cNvPr>
          <p:cNvSpPr/>
          <p:nvPr/>
        </p:nvSpPr>
        <p:spPr>
          <a:xfrm>
            <a:off x="8034984" y="9425386"/>
            <a:ext cx="4605009" cy="860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B7DE4F5-0733-FE50-6C00-6E746ACB8805}"/>
              </a:ext>
            </a:extLst>
          </p:cNvPr>
          <p:cNvSpPr>
            <a:spLocks noGrp="1"/>
          </p:cNvSpPr>
          <p:nvPr>
            <p:ph type="sldNum" sz="quarter" idx="12"/>
          </p:nvPr>
        </p:nvSpPr>
        <p:spPr/>
        <p:txBody>
          <a:bodyPr/>
          <a:lstStyle/>
          <a:p>
            <a:fld id="{7E65300D-5599-4468-BF5D-B13C6AAEC98A}" type="slidenum">
              <a:rPr kumimoji="1" lang="ja-JP" altLang="en-US" smtClean="0"/>
              <a:pPr/>
              <a:t>10</a:t>
            </a:fld>
            <a:endParaRPr kumimoji="1" lang="ja-JP" altLang="en-US"/>
          </a:p>
        </p:txBody>
      </p:sp>
      <p:sp>
        <p:nvSpPr>
          <p:cNvPr id="8" name="Content Placeholder 7">
            <a:extLst>
              <a:ext uri="{FF2B5EF4-FFF2-40B4-BE49-F238E27FC236}">
                <a16:creationId xmlns:a16="http://schemas.microsoft.com/office/drawing/2014/main" id="{92FFA287-8226-4A8F-AA14-D2BB7C7B59D9}"/>
              </a:ext>
            </a:extLst>
          </p:cNvPr>
          <p:cNvSpPr>
            <a:spLocks noGrp="1"/>
          </p:cNvSpPr>
          <p:nvPr>
            <p:ph idx="1"/>
          </p:nvPr>
        </p:nvSpPr>
        <p:spPr>
          <a:xfrm>
            <a:off x="942866" y="2667001"/>
            <a:ext cx="11828681" cy="7618412"/>
          </a:xfrm>
        </p:spPr>
        <p:txBody>
          <a:bodyPr>
            <a:normAutofit/>
          </a:bodyPr>
          <a:lstStyle/>
          <a:p>
            <a:pPr marL="0" indent="0" algn="l">
              <a:buNone/>
            </a:pP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l"/>
            <a:r>
              <a:rPr lang="en-US" sz="2400" b="1" dirty="0">
                <a:effectLst/>
                <a:latin typeface="+mn-lt"/>
                <a:ea typeface="Times New Roman" panose="02020603050405020304" pitchFamily="18" charset="0"/>
                <a:cs typeface="Times New Roman" panose="02020603050405020304" pitchFamily="18" charset="0"/>
              </a:rPr>
              <a:t>Tier III – Lawful Requirements</a:t>
            </a:r>
            <a:r>
              <a:rPr lang="en-US" sz="2400" i="1" dirty="0">
                <a:effectLst/>
                <a:latin typeface="+mn-lt"/>
                <a:ea typeface="Times New Roman" panose="02020603050405020304" pitchFamily="18" charset="0"/>
                <a:cs typeface="Times New Roman" panose="02020603050405020304" pitchFamily="18" charset="0"/>
              </a:rPr>
              <a:t>; </a:t>
            </a:r>
            <a:r>
              <a:rPr lang="en-US" sz="2400" i="1" u="sng" dirty="0">
                <a:effectLst/>
                <a:latin typeface="+mn-lt"/>
                <a:ea typeface="Times New Roman" panose="02020603050405020304" pitchFamily="18" charset="0"/>
                <a:cs typeface="Times New Roman" panose="02020603050405020304" pitchFamily="18" charset="0"/>
              </a:rPr>
              <a:t>all CEMPs must contain the elements identified in this tier to reach EMD’s consistency review in accordance with federal and state laws as an emergency management organization.</a:t>
            </a:r>
            <a:r>
              <a:rPr lang="en-US" sz="2400" dirty="0">
                <a:effectLst/>
                <a:latin typeface="+mn-lt"/>
                <a:ea typeface="Times New Roman" panose="02020603050405020304" pitchFamily="18" charset="0"/>
                <a:cs typeface="Times New Roman" panose="02020603050405020304" pitchFamily="18" charset="0"/>
              </a:rPr>
              <a:t>  Many will notice a lack of detail in the Tier III elements, meant to accommodate the flexibility of each jurisdiction to truly and realistically address these required elements based on available resources, organizational structure, operational procedure, etc.  The CEMP will meet standards if the jurisdiction addresses a tailored approach to include the required elements.</a:t>
            </a:r>
          </a:p>
          <a:p>
            <a:pPr algn="l"/>
            <a:endParaRPr lang="en-US" sz="2400" dirty="0">
              <a:effectLst/>
              <a:latin typeface="+mn-lt"/>
              <a:ea typeface="Times New Roman" panose="02020603050405020304" pitchFamily="18" charset="0"/>
              <a:cs typeface="Times New Roman" panose="02020603050405020304" pitchFamily="18" charset="0"/>
            </a:endParaRPr>
          </a:p>
          <a:p>
            <a:pPr algn="l"/>
            <a:r>
              <a:rPr lang="en-US" sz="2400" b="1" dirty="0">
                <a:effectLst/>
                <a:latin typeface="+mn-lt"/>
                <a:ea typeface="Times New Roman" panose="02020603050405020304" pitchFamily="18" charset="0"/>
                <a:cs typeface="Times New Roman" panose="02020603050405020304" pitchFamily="18" charset="0"/>
              </a:rPr>
              <a:t>Tier II – State Suggestions</a:t>
            </a:r>
            <a:r>
              <a:rPr lang="en-US" sz="2400" dirty="0">
                <a:effectLst/>
                <a:latin typeface="+mn-lt"/>
                <a:ea typeface="Times New Roman" panose="02020603050405020304" pitchFamily="18" charset="0"/>
                <a:cs typeface="Times New Roman" panose="02020603050405020304" pitchFamily="18" charset="0"/>
              </a:rPr>
              <a:t>, the next logical phase in the CEMP planning process and flexibly based on the guidance provided by the Federal Emergency Management Agency (FEMA) through an analysis of the National Planning Frameworks.  </a:t>
            </a:r>
            <a:r>
              <a:rPr lang="en-US" sz="2400" i="1" dirty="0">
                <a:effectLst/>
                <a:latin typeface="+mn-lt"/>
                <a:ea typeface="Times New Roman" panose="02020603050405020304" pitchFamily="18" charset="0"/>
                <a:cs typeface="Times New Roman" panose="02020603050405020304" pitchFamily="18" charset="0"/>
              </a:rPr>
              <a:t>While not required,</a:t>
            </a:r>
            <a:r>
              <a:rPr lang="en-US" sz="2400" dirty="0">
                <a:effectLst/>
                <a:latin typeface="+mn-lt"/>
                <a:ea typeface="Times New Roman" panose="02020603050405020304" pitchFamily="18" charset="0"/>
                <a:cs typeface="Times New Roman" panose="02020603050405020304" pitchFamily="18" charset="0"/>
              </a:rPr>
              <a:t> </a:t>
            </a:r>
            <a:r>
              <a:rPr lang="en-US" sz="2400" i="1" dirty="0">
                <a:effectLst/>
                <a:latin typeface="+mn-lt"/>
                <a:ea typeface="Times New Roman" panose="02020603050405020304" pitchFamily="18" charset="0"/>
                <a:cs typeface="Times New Roman" panose="02020603050405020304" pitchFamily="18" charset="0"/>
              </a:rPr>
              <a:t>the state suggests implementing these Tier II elements to support a coordinated state-wide emergency management effort.</a:t>
            </a:r>
            <a:r>
              <a:rPr lang="en-US" sz="2400" dirty="0">
                <a:effectLst/>
                <a:latin typeface="+mn-lt"/>
                <a:ea typeface="Times New Roman" panose="02020603050405020304" pitchFamily="18" charset="0"/>
                <a:cs typeface="Times New Roman" panose="02020603050405020304" pitchFamily="18" charset="0"/>
              </a:rPr>
              <a:t>  </a:t>
            </a:r>
            <a:r>
              <a:rPr lang="en-US" sz="2400" u="sng" dirty="0">
                <a:effectLst/>
                <a:latin typeface="+mn-lt"/>
                <a:ea typeface="Times New Roman" panose="02020603050405020304" pitchFamily="18" charset="0"/>
                <a:cs typeface="Times New Roman" panose="02020603050405020304" pitchFamily="18" charset="0"/>
              </a:rPr>
              <a:t>EMD review will not require Tier II elements.</a:t>
            </a:r>
          </a:p>
          <a:p>
            <a:pPr algn="l"/>
            <a:endParaRPr lang="en-US" sz="2400" u="none" dirty="0">
              <a:effectLst/>
              <a:latin typeface="+mn-lt"/>
              <a:ea typeface="Times New Roman" panose="02020603050405020304" pitchFamily="18" charset="0"/>
              <a:cs typeface="Times New Roman" panose="02020603050405020304" pitchFamily="18" charset="0"/>
            </a:endParaRPr>
          </a:p>
          <a:p>
            <a:pPr algn="l"/>
            <a:r>
              <a:rPr lang="en-US" sz="2400" b="1" dirty="0">
                <a:effectLst/>
                <a:latin typeface="+mn-lt"/>
                <a:ea typeface="Times New Roman" panose="02020603050405020304" pitchFamily="18" charset="0"/>
                <a:cs typeface="Times New Roman" panose="02020603050405020304" pitchFamily="18" charset="0"/>
              </a:rPr>
              <a:t>Tier I – Optional Pursuits</a:t>
            </a:r>
            <a:r>
              <a:rPr lang="en-US" sz="2400" i="1" dirty="0">
                <a:effectLst/>
                <a:latin typeface="+mn-lt"/>
                <a:ea typeface="Times New Roman" panose="02020603050405020304" pitchFamily="18" charset="0"/>
                <a:cs typeface="Times New Roman" panose="02020603050405020304" pitchFamily="18" charset="0"/>
              </a:rPr>
              <a:t>, meant to promote state-level engagement in jurisdictions’ organizational goals.</a:t>
            </a:r>
            <a:r>
              <a:rPr lang="en-US" sz="2400" dirty="0">
                <a:effectLst/>
                <a:latin typeface="+mn-lt"/>
                <a:ea typeface="Times New Roman" panose="02020603050405020304" pitchFamily="18" charset="0"/>
                <a:cs typeface="Times New Roman" panose="02020603050405020304" pitchFamily="18" charset="0"/>
              </a:rPr>
              <a:t>  Some jurisdictions pursue national accreditation, certification, etc. while others may desire a more robust evacuation plan.  </a:t>
            </a:r>
            <a:r>
              <a:rPr lang="en-US" sz="2400" u="sng" dirty="0">
                <a:effectLst/>
                <a:latin typeface="+mn-lt"/>
                <a:ea typeface="Times New Roman" panose="02020603050405020304" pitchFamily="18" charset="0"/>
                <a:cs typeface="Times New Roman" panose="02020603050405020304" pitchFamily="18" charset="0"/>
              </a:rPr>
              <a:t>EMD review will not require Tier I elements.</a:t>
            </a:r>
            <a:endParaRPr lang="en-US" sz="2400" dirty="0">
              <a:effectLst/>
              <a:latin typeface="+mn-lt"/>
              <a:ea typeface="Times New Roman" panose="02020603050405020304" pitchFamily="18" charset="0"/>
              <a:cs typeface="Times New Roman" panose="02020603050405020304" pitchFamily="18" charset="0"/>
            </a:endParaRPr>
          </a:p>
          <a:p>
            <a:pPr lvl="1"/>
            <a:endParaRPr lang="en-US" sz="2000" dirty="0">
              <a:latin typeface="+mn-lt"/>
            </a:endParaRPr>
          </a:p>
        </p:txBody>
      </p:sp>
    </p:spTree>
    <p:extLst>
      <p:ext uri="{BB962C8B-B14F-4D97-AF65-F5344CB8AC3E}">
        <p14:creationId xmlns:p14="http://schemas.microsoft.com/office/powerpoint/2010/main" val="65870225"/>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9" descr="SERC logo">
            <a:extLst>
              <a:ext uri="{FF2B5EF4-FFF2-40B4-BE49-F238E27FC236}">
                <a16:creationId xmlns:a16="http://schemas.microsoft.com/office/drawing/2014/main" id="{6BFD69F9-1C50-3595-9BD8-082FD21A328E}"/>
              </a:ext>
            </a:extLst>
          </p:cNvPr>
          <p:cNvPicPr>
            <a:picLocks noChangeAspect="1"/>
          </p:cNvPicPr>
          <p:nvPr/>
        </p:nvPicPr>
        <p:blipFill>
          <a:blip r:embed="rId3" cstate="email">
            <a:alphaModFix amt="10000"/>
            <a:extLst>
              <a:ext uri="{28A0092B-C50C-407E-A947-70E740481C1C}">
                <a14:useLocalDpi xmlns:a14="http://schemas.microsoft.com/office/drawing/2010/main" val="0"/>
              </a:ext>
            </a:extLst>
          </a:blip>
          <a:stretch>
            <a:fillRect/>
          </a:stretch>
        </p:blipFill>
        <p:spPr>
          <a:xfrm>
            <a:off x="2244819" y="3475732"/>
            <a:ext cx="9224774" cy="5050565"/>
          </a:xfrm>
          <a:prstGeom prst="rect">
            <a:avLst/>
          </a:prstGeom>
        </p:spPr>
      </p:pic>
      <p:sp>
        <p:nvSpPr>
          <p:cNvPr id="7" name="Title 6"/>
          <p:cNvSpPr>
            <a:spLocks noGrp="1"/>
          </p:cNvSpPr>
          <p:nvPr>
            <p:ph type="title"/>
          </p:nvPr>
        </p:nvSpPr>
        <p:spPr>
          <a:solidFill>
            <a:schemeClr val="accent1">
              <a:lumMod val="20000"/>
              <a:lumOff val="80000"/>
            </a:schemeClr>
          </a:solidFill>
          <a:ln>
            <a:solidFill>
              <a:schemeClr val="accent1"/>
            </a:solidFill>
          </a:ln>
        </p:spPr>
        <p:txBody>
          <a:bodyPr>
            <a:normAutofit fontScale="90000"/>
          </a:bodyPr>
          <a:lstStyle/>
          <a:p>
            <a:r>
              <a:rPr lang="en-US" sz="6000" u="sng" dirty="0"/>
              <a:t>State Resources</a:t>
            </a:r>
            <a:r>
              <a:rPr lang="en-US" sz="6000" dirty="0"/>
              <a:t>: </a:t>
            </a:r>
            <a:br>
              <a:rPr lang="en-US" sz="6000" dirty="0"/>
            </a:br>
            <a:r>
              <a:rPr lang="en-US" sz="4900" dirty="0"/>
              <a:t>All Hazards Planning – State Perspective </a:t>
            </a:r>
            <a:br>
              <a:rPr lang="en-US" sz="4900" dirty="0"/>
            </a:br>
            <a:r>
              <a:rPr lang="en-US" sz="4900" dirty="0"/>
              <a:t>CEMP Review</a:t>
            </a:r>
            <a:endParaRPr lang="en-US" sz="6000" u="sng" dirty="0"/>
          </a:p>
        </p:txBody>
      </p:sp>
      <p:sp>
        <p:nvSpPr>
          <p:cNvPr id="5" name="Rectangle 4">
            <a:extLst>
              <a:ext uri="{FF2B5EF4-FFF2-40B4-BE49-F238E27FC236}">
                <a16:creationId xmlns:a16="http://schemas.microsoft.com/office/drawing/2014/main" id="{E47E8484-F34D-F5E1-B946-CFD80951F862}"/>
              </a:ext>
              <a:ext uri="{C183D7F6-B498-43B3-948B-1728B52AA6E4}">
                <adec:decorative xmlns:adec="http://schemas.microsoft.com/office/drawing/2017/decorative" val="1"/>
              </a:ext>
            </a:extLst>
          </p:cNvPr>
          <p:cNvSpPr/>
          <p:nvPr/>
        </p:nvSpPr>
        <p:spPr>
          <a:xfrm>
            <a:off x="8034984" y="9425386"/>
            <a:ext cx="4605009" cy="860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B7DE4F5-0733-FE50-6C00-6E746ACB8805}"/>
              </a:ext>
            </a:extLst>
          </p:cNvPr>
          <p:cNvSpPr>
            <a:spLocks noGrp="1"/>
          </p:cNvSpPr>
          <p:nvPr>
            <p:ph type="sldNum" sz="quarter" idx="12"/>
          </p:nvPr>
        </p:nvSpPr>
        <p:spPr/>
        <p:txBody>
          <a:bodyPr/>
          <a:lstStyle/>
          <a:p>
            <a:fld id="{7E65300D-5599-4468-BF5D-B13C6AAEC98A}" type="slidenum">
              <a:rPr kumimoji="1" lang="ja-JP" altLang="en-US" smtClean="0"/>
              <a:pPr/>
              <a:t>11</a:t>
            </a:fld>
            <a:endParaRPr kumimoji="1" lang="ja-JP" altLang="en-US"/>
          </a:p>
        </p:txBody>
      </p:sp>
      <p:sp>
        <p:nvSpPr>
          <p:cNvPr id="8" name="Content Placeholder 7">
            <a:extLst>
              <a:ext uri="{FF2B5EF4-FFF2-40B4-BE49-F238E27FC236}">
                <a16:creationId xmlns:a16="http://schemas.microsoft.com/office/drawing/2014/main" id="{92FFA287-8226-4A8F-AA14-D2BB7C7B59D9}"/>
              </a:ext>
            </a:extLst>
          </p:cNvPr>
          <p:cNvSpPr>
            <a:spLocks noGrp="1"/>
          </p:cNvSpPr>
          <p:nvPr>
            <p:ph idx="1"/>
          </p:nvPr>
        </p:nvSpPr>
        <p:spPr>
          <a:xfrm>
            <a:off x="942866" y="2667001"/>
            <a:ext cx="11828681" cy="7618412"/>
          </a:xfrm>
        </p:spPr>
        <p:txBody>
          <a:bodyPr>
            <a:normAutofit/>
          </a:bodyPr>
          <a:lstStyle/>
          <a:p>
            <a:r>
              <a:rPr lang="en-US" sz="3200" dirty="0">
                <a:effectLst/>
                <a:latin typeface="+mn-lt"/>
                <a:ea typeface="Aptos" panose="020B0004020202020204" pitchFamily="34" charset="0"/>
                <a:cs typeface="Aptos" panose="020B0004020202020204" pitchFamily="34" charset="0"/>
              </a:rPr>
              <a:t>The CEMP Checklist uses a tiered approach to ensure the lawful requirements of emergency management organizations </a:t>
            </a:r>
            <a:r>
              <a:rPr lang="en-US" sz="3200" dirty="0">
                <a:latin typeface="+mn-lt"/>
                <a:ea typeface="Aptos" panose="020B0004020202020204" pitchFamily="34" charset="0"/>
                <a:cs typeface="Aptos" panose="020B0004020202020204" pitchFamily="34" charset="0"/>
              </a:rPr>
              <a:t>are</a:t>
            </a:r>
            <a:r>
              <a:rPr lang="en-US" sz="3200" dirty="0">
                <a:effectLst/>
                <a:latin typeface="+mn-lt"/>
                <a:ea typeface="Aptos" panose="020B0004020202020204" pitchFamily="34" charset="0"/>
                <a:cs typeface="Aptos" panose="020B0004020202020204" pitchFamily="34" charset="0"/>
              </a:rPr>
              <a:t> </a:t>
            </a:r>
            <a:r>
              <a:rPr lang="en-US" sz="3200" dirty="0">
                <a:latin typeface="+mn-lt"/>
                <a:ea typeface="Aptos" panose="020B0004020202020204" pitchFamily="34" charset="0"/>
                <a:cs typeface="Aptos" panose="020B0004020202020204" pitchFamily="34" charset="0"/>
              </a:rPr>
              <a:t>addressed and the needs of</a:t>
            </a:r>
            <a:r>
              <a:rPr lang="en-US" sz="3200" dirty="0">
                <a:effectLst/>
                <a:latin typeface="+mn-lt"/>
                <a:ea typeface="Aptos" panose="020B0004020202020204" pitchFamily="34" charset="0"/>
                <a:cs typeface="Aptos" panose="020B0004020202020204" pitchFamily="34" charset="0"/>
              </a:rPr>
              <a:t> their citizens are thoroughly identified. However, the checklist still has the flexibility </a:t>
            </a:r>
            <a:r>
              <a:rPr lang="en-US" sz="3200" dirty="0">
                <a:latin typeface="+mn-lt"/>
                <a:ea typeface="Aptos" panose="020B0004020202020204" pitchFamily="34" charset="0"/>
                <a:cs typeface="Aptos" panose="020B0004020202020204" pitchFamily="34" charset="0"/>
              </a:rPr>
              <a:t>to</a:t>
            </a:r>
            <a:r>
              <a:rPr lang="en-US" sz="3200" dirty="0">
                <a:effectLst/>
                <a:latin typeface="+mn-lt"/>
                <a:ea typeface="Aptos" panose="020B0004020202020204" pitchFamily="34" charset="0"/>
                <a:cs typeface="Aptos" panose="020B0004020202020204" pitchFamily="34" charset="0"/>
              </a:rPr>
              <a:t> be tailored to each jurisdiction.</a:t>
            </a:r>
          </a:p>
          <a:p>
            <a:endParaRPr lang="en-US" sz="3200" dirty="0">
              <a:latin typeface="+mn-lt"/>
              <a:cs typeface="Times New Roman" panose="02020603050405020304" pitchFamily="18" charset="0"/>
            </a:endParaRPr>
          </a:p>
          <a:p>
            <a:r>
              <a:rPr lang="en-US" sz="3200" dirty="0">
                <a:latin typeface="+mn-lt"/>
                <a:cs typeface="Times New Roman" panose="02020603050405020304" pitchFamily="18" charset="0"/>
              </a:rPr>
              <a:t>Once those requirements are identified, the state wants to be more approachable in providing support to jurisdictions for improving their planning efforts while not increasing any type of mandatory burden on local resources.  </a:t>
            </a:r>
          </a:p>
          <a:p>
            <a:endParaRPr lang="en-US" sz="3200" dirty="0">
              <a:latin typeface="+mn-lt"/>
              <a:cs typeface="Times New Roman" panose="02020603050405020304" pitchFamily="18" charset="0"/>
            </a:endParaRPr>
          </a:p>
          <a:p>
            <a:r>
              <a:rPr lang="en-US" sz="3200" dirty="0">
                <a:latin typeface="+mn-lt"/>
                <a:cs typeface="Times New Roman" panose="02020603050405020304" pitchFamily="18" charset="0"/>
              </a:rPr>
              <a:t>Finally, for those who possess the resources and desire to strive for some degree of accreditation process, the state should be here to provide support and guidance to jurisdictions to reach their individual goals.</a:t>
            </a:r>
          </a:p>
        </p:txBody>
      </p:sp>
    </p:spTree>
    <p:extLst>
      <p:ext uri="{BB962C8B-B14F-4D97-AF65-F5344CB8AC3E}">
        <p14:creationId xmlns:p14="http://schemas.microsoft.com/office/powerpoint/2010/main" val="2473773989"/>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9" descr="SERC logo">
            <a:extLst>
              <a:ext uri="{FF2B5EF4-FFF2-40B4-BE49-F238E27FC236}">
                <a16:creationId xmlns:a16="http://schemas.microsoft.com/office/drawing/2014/main" id="{6BFD69F9-1C50-3595-9BD8-082FD21A328E}"/>
              </a:ext>
            </a:extLst>
          </p:cNvPr>
          <p:cNvPicPr>
            <a:picLocks noChangeAspect="1"/>
          </p:cNvPicPr>
          <p:nvPr/>
        </p:nvPicPr>
        <p:blipFill>
          <a:blip r:embed="rId3" cstate="email">
            <a:alphaModFix amt="10000"/>
            <a:extLst>
              <a:ext uri="{28A0092B-C50C-407E-A947-70E740481C1C}">
                <a14:useLocalDpi xmlns:a14="http://schemas.microsoft.com/office/drawing/2010/main" val="0"/>
              </a:ext>
            </a:extLst>
          </a:blip>
          <a:stretch>
            <a:fillRect/>
          </a:stretch>
        </p:blipFill>
        <p:spPr>
          <a:xfrm>
            <a:off x="2244819" y="3475732"/>
            <a:ext cx="9224774" cy="5050565"/>
          </a:xfrm>
          <a:prstGeom prst="rect">
            <a:avLst/>
          </a:prstGeom>
        </p:spPr>
      </p:pic>
      <p:sp>
        <p:nvSpPr>
          <p:cNvPr id="7" name="Title 6"/>
          <p:cNvSpPr>
            <a:spLocks noGrp="1"/>
          </p:cNvSpPr>
          <p:nvPr>
            <p:ph type="title"/>
          </p:nvPr>
        </p:nvSpPr>
        <p:spPr>
          <a:solidFill>
            <a:schemeClr val="accent1">
              <a:lumMod val="20000"/>
              <a:lumOff val="80000"/>
            </a:schemeClr>
          </a:solidFill>
          <a:ln>
            <a:solidFill>
              <a:schemeClr val="accent1"/>
            </a:solidFill>
          </a:ln>
        </p:spPr>
        <p:txBody>
          <a:bodyPr>
            <a:normAutofit/>
          </a:bodyPr>
          <a:lstStyle/>
          <a:p>
            <a:r>
              <a:rPr lang="en-US" sz="6000" u="sng" dirty="0"/>
              <a:t>State Resources</a:t>
            </a:r>
            <a:r>
              <a:rPr lang="en-US" sz="6000" dirty="0"/>
              <a:t>: All Hazards Planning – State Review Process</a:t>
            </a:r>
            <a:endParaRPr lang="en-US" sz="6000" u="sng" dirty="0"/>
          </a:p>
        </p:txBody>
      </p:sp>
      <p:sp>
        <p:nvSpPr>
          <p:cNvPr id="5" name="Rectangle 4">
            <a:extLst>
              <a:ext uri="{FF2B5EF4-FFF2-40B4-BE49-F238E27FC236}">
                <a16:creationId xmlns:a16="http://schemas.microsoft.com/office/drawing/2014/main" id="{E47E8484-F34D-F5E1-B946-CFD80951F862}"/>
              </a:ext>
              <a:ext uri="{C183D7F6-B498-43B3-948B-1728B52AA6E4}">
                <adec:decorative xmlns:adec="http://schemas.microsoft.com/office/drawing/2017/decorative" val="1"/>
              </a:ext>
            </a:extLst>
          </p:cNvPr>
          <p:cNvSpPr/>
          <p:nvPr/>
        </p:nvSpPr>
        <p:spPr>
          <a:xfrm>
            <a:off x="8034984" y="9425386"/>
            <a:ext cx="4605009" cy="860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B7DE4F5-0733-FE50-6C00-6E746ACB8805}"/>
              </a:ext>
            </a:extLst>
          </p:cNvPr>
          <p:cNvSpPr>
            <a:spLocks noGrp="1"/>
          </p:cNvSpPr>
          <p:nvPr>
            <p:ph type="sldNum" sz="quarter" idx="12"/>
          </p:nvPr>
        </p:nvSpPr>
        <p:spPr/>
        <p:txBody>
          <a:bodyPr/>
          <a:lstStyle/>
          <a:p>
            <a:fld id="{7E65300D-5599-4468-BF5D-B13C6AAEC98A}" type="slidenum">
              <a:rPr kumimoji="1" lang="ja-JP" altLang="en-US" smtClean="0"/>
              <a:pPr/>
              <a:t>12</a:t>
            </a:fld>
            <a:endParaRPr kumimoji="1" lang="ja-JP" altLang="en-US"/>
          </a:p>
        </p:txBody>
      </p:sp>
      <p:sp>
        <p:nvSpPr>
          <p:cNvPr id="8" name="Content Placeholder 7">
            <a:extLst>
              <a:ext uri="{FF2B5EF4-FFF2-40B4-BE49-F238E27FC236}">
                <a16:creationId xmlns:a16="http://schemas.microsoft.com/office/drawing/2014/main" id="{92FFA287-8226-4A8F-AA14-D2BB7C7B59D9}"/>
              </a:ext>
            </a:extLst>
          </p:cNvPr>
          <p:cNvSpPr>
            <a:spLocks noGrp="1"/>
          </p:cNvSpPr>
          <p:nvPr>
            <p:ph idx="1"/>
          </p:nvPr>
        </p:nvSpPr>
        <p:spPr>
          <a:xfrm>
            <a:off x="942866" y="2667001"/>
            <a:ext cx="11828681" cy="7618412"/>
          </a:xfrm>
        </p:spPr>
        <p:txBody>
          <a:bodyPr>
            <a:normAutofit/>
          </a:bodyPr>
          <a:lstStyle/>
          <a:p>
            <a:pPr marL="1371417" lvl="2" indent="0">
              <a:buNone/>
            </a:pPr>
            <a:endParaRPr lang="en-US" sz="1400" dirty="0">
              <a:latin typeface="+mn-lt"/>
            </a:endParaRPr>
          </a:p>
          <a:p>
            <a:pPr lvl="1"/>
            <a:r>
              <a:rPr lang="en-US" sz="2500" dirty="0">
                <a:effectLst/>
                <a:latin typeface="+mn-lt"/>
                <a:ea typeface="Aptos" panose="020B0004020202020204" pitchFamily="34" charset="0"/>
                <a:cs typeface="Aptos" panose="020B0004020202020204" pitchFamily="34" charset="0"/>
              </a:rPr>
              <a:t>The reviewer also conducts a “Five Fundamental Plan Review Criteria” rating (based on the scoring used by FEMA as described in Comprehensive Preparedness Guide 101) to provide the local jurisdiction with a better understanding of the overall adequacy, feasibility, acceptability, completeness, and compliance of their plan. </a:t>
            </a:r>
          </a:p>
          <a:p>
            <a:pPr lvl="1"/>
            <a:endParaRPr lang="en-US" sz="2500" dirty="0">
              <a:latin typeface="+mn-lt"/>
            </a:endParaRPr>
          </a:p>
          <a:p>
            <a:pPr lvl="1"/>
            <a:r>
              <a:rPr lang="en-US" sz="2500" dirty="0">
                <a:effectLst/>
                <a:latin typeface="+mn-lt"/>
                <a:ea typeface="Aptos" panose="020B0004020202020204" pitchFamily="34" charset="0"/>
                <a:cs typeface="Aptos" panose="020B0004020202020204" pitchFamily="34" charset="0"/>
              </a:rPr>
              <a:t>Using the completed checklist, the reviewer provides pre-scripted recommendations to the jurisdiction to close identified gaps in the plan. (The recommendation language is pre-scripted to ensure that no matter the reviewer, the jurisdiction is receiving feedback of equal quality to every other jurisdiction.)</a:t>
            </a:r>
          </a:p>
          <a:p>
            <a:pPr lvl="1"/>
            <a:endParaRPr lang="en-US" sz="2500" dirty="0">
              <a:latin typeface="+mn-lt"/>
            </a:endParaRPr>
          </a:p>
          <a:p>
            <a:pPr lvl="1"/>
            <a:r>
              <a:rPr lang="en-US" sz="2500" dirty="0">
                <a:effectLst/>
                <a:latin typeface="+mn-lt"/>
                <a:ea typeface="Aptos" panose="020B0004020202020204" pitchFamily="34" charset="0"/>
                <a:cs typeface="Aptos" panose="020B0004020202020204" pitchFamily="34" charset="0"/>
              </a:rPr>
              <a:t>Once the reviewer has compiled the recommendations, they email the completed checklist and recommendation list to the local jurisdiction and ask whether the local jurisdiction would like to have a meeting to run through the recommendations and clarify their reasoning/meaning as needed</a:t>
            </a:r>
            <a:r>
              <a:rPr lang="en-US" sz="2500" b="1" dirty="0">
                <a:effectLst/>
                <a:latin typeface="+mn-lt"/>
                <a:ea typeface="Aptos" panose="020B0004020202020204" pitchFamily="34" charset="0"/>
                <a:cs typeface="Aptos" panose="020B0004020202020204" pitchFamily="34" charset="0"/>
              </a:rPr>
              <a:t>. This meeting is completely voluntary and not a required step in the review process. </a:t>
            </a:r>
            <a:r>
              <a:rPr lang="en-US" sz="2500" dirty="0">
                <a:effectLst/>
                <a:latin typeface="+mn-lt"/>
                <a:ea typeface="Aptos" panose="020B0004020202020204" pitchFamily="34" charset="0"/>
                <a:cs typeface="Aptos" panose="020B0004020202020204" pitchFamily="34" charset="0"/>
              </a:rPr>
              <a:t>If the local jurisdiction elects to have the meeting, the reviewer will seek to set it up as soon as possible to ensure the review does not exceed the allotted 45 days. </a:t>
            </a:r>
          </a:p>
          <a:p>
            <a:pPr lvl="1"/>
            <a:endParaRPr lang="en-US" sz="3200" dirty="0">
              <a:latin typeface="+mn-lt"/>
            </a:endParaRPr>
          </a:p>
        </p:txBody>
      </p:sp>
    </p:spTree>
    <p:extLst>
      <p:ext uri="{BB962C8B-B14F-4D97-AF65-F5344CB8AC3E}">
        <p14:creationId xmlns:p14="http://schemas.microsoft.com/office/powerpoint/2010/main" val="123733414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9" descr="SERC logo">
            <a:extLst>
              <a:ext uri="{FF2B5EF4-FFF2-40B4-BE49-F238E27FC236}">
                <a16:creationId xmlns:a16="http://schemas.microsoft.com/office/drawing/2014/main" id="{6BFD69F9-1C50-3595-9BD8-082FD21A328E}"/>
              </a:ext>
            </a:extLst>
          </p:cNvPr>
          <p:cNvPicPr>
            <a:picLocks noChangeAspect="1"/>
          </p:cNvPicPr>
          <p:nvPr/>
        </p:nvPicPr>
        <p:blipFill>
          <a:blip r:embed="rId3" cstate="email">
            <a:alphaModFix amt="10000"/>
            <a:extLst>
              <a:ext uri="{28A0092B-C50C-407E-A947-70E740481C1C}">
                <a14:useLocalDpi xmlns:a14="http://schemas.microsoft.com/office/drawing/2010/main" val="0"/>
              </a:ext>
            </a:extLst>
          </a:blip>
          <a:stretch>
            <a:fillRect/>
          </a:stretch>
        </p:blipFill>
        <p:spPr>
          <a:xfrm>
            <a:off x="2244819" y="3475732"/>
            <a:ext cx="9224774" cy="5050565"/>
          </a:xfrm>
          <a:prstGeom prst="rect">
            <a:avLst/>
          </a:prstGeom>
        </p:spPr>
      </p:pic>
      <p:sp>
        <p:nvSpPr>
          <p:cNvPr id="7" name="Title 6"/>
          <p:cNvSpPr>
            <a:spLocks noGrp="1"/>
          </p:cNvSpPr>
          <p:nvPr>
            <p:ph type="title"/>
          </p:nvPr>
        </p:nvSpPr>
        <p:spPr>
          <a:solidFill>
            <a:schemeClr val="accent1">
              <a:lumMod val="20000"/>
              <a:lumOff val="80000"/>
            </a:schemeClr>
          </a:solidFill>
          <a:ln>
            <a:solidFill>
              <a:schemeClr val="accent1"/>
            </a:solidFill>
          </a:ln>
        </p:spPr>
        <p:txBody>
          <a:bodyPr>
            <a:normAutofit/>
          </a:bodyPr>
          <a:lstStyle/>
          <a:p>
            <a:r>
              <a:rPr lang="en-US" sz="6000" u="sng" dirty="0"/>
              <a:t>State Resources</a:t>
            </a:r>
            <a:r>
              <a:rPr lang="en-US" sz="6000" dirty="0"/>
              <a:t>: All Hazards Planning – State Review Process</a:t>
            </a:r>
            <a:endParaRPr lang="en-US" sz="6000" u="sng" dirty="0"/>
          </a:p>
        </p:txBody>
      </p:sp>
      <p:sp>
        <p:nvSpPr>
          <p:cNvPr id="5" name="Rectangle 4">
            <a:extLst>
              <a:ext uri="{FF2B5EF4-FFF2-40B4-BE49-F238E27FC236}">
                <a16:creationId xmlns:a16="http://schemas.microsoft.com/office/drawing/2014/main" id="{E47E8484-F34D-F5E1-B946-CFD80951F862}"/>
              </a:ext>
              <a:ext uri="{C183D7F6-B498-43B3-948B-1728B52AA6E4}">
                <adec:decorative xmlns:adec="http://schemas.microsoft.com/office/drawing/2017/decorative" val="1"/>
              </a:ext>
            </a:extLst>
          </p:cNvPr>
          <p:cNvSpPr/>
          <p:nvPr/>
        </p:nvSpPr>
        <p:spPr>
          <a:xfrm>
            <a:off x="8034984" y="9425386"/>
            <a:ext cx="4605009" cy="860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B7DE4F5-0733-FE50-6C00-6E746ACB8805}"/>
              </a:ext>
            </a:extLst>
          </p:cNvPr>
          <p:cNvSpPr>
            <a:spLocks noGrp="1"/>
          </p:cNvSpPr>
          <p:nvPr>
            <p:ph type="sldNum" sz="quarter" idx="12"/>
          </p:nvPr>
        </p:nvSpPr>
        <p:spPr/>
        <p:txBody>
          <a:bodyPr/>
          <a:lstStyle/>
          <a:p>
            <a:fld id="{7E65300D-5599-4468-BF5D-B13C6AAEC98A}" type="slidenum">
              <a:rPr kumimoji="1" lang="ja-JP" altLang="en-US" smtClean="0"/>
              <a:pPr/>
              <a:t>13</a:t>
            </a:fld>
            <a:endParaRPr kumimoji="1" lang="ja-JP" altLang="en-US"/>
          </a:p>
        </p:txBody>
      </p:sp>
      <p:sp>
        <p:nvSpPr>
          <p:cNvPr id="8" name="Content Placeholder 7">
            <a:extLst>
              <a:ext uri="{FF2B5EF4-FFF2-40B4-BE49-F238E27FC236}">
                <a16:creationId xmlns:a16="http://schemas.microsoft.com/office/drawing/2014/main" id="{92FFA287-8226-4A8F-AA14-D2BB7C7B59D9}"/>
              </a:ext>
            </a:extLst>
          </p:cNvPr>
          <p:cNvSpPr>
            <a:spLocks noGrp="1"/>
          </p:cNvSpPr>
          <p:nvPr>
            <p:ph idx="1"/>
          </p:nvPr>
        </p:nvSpPr>
        <p:spPr>
          <a:xfrm>
            <a:off x="942866" y="2667001"/>
            <a:ext cx="11828681" cy="7618412"/>
          </a:xfrm>
        </p:spPr>
        <p:txBody>
          <a:bodyPr>
            <a:normAutofit/>
          </a:bodyPr>
          <a:lstStyle/>
          <a:p>
            <a:pPr marL="1371417" lvl="2" indent="0">
              <a:buNone/>
            </a:pPr>
            <a:endParaRPr lang="en-US" sz="1400" dirty="0">
              <a:latin typeface="+mn-lt"/>
            </a:endParaRPr>
          </a:p>
          <a:p>
            <a:pPr lvl="1"/>
            <a:r>
              <a:rPr lang="en-US" sz="2400" dirty="0">
                <a:effectLst/>
                <a:latin typeface="+mn-lt"/>
                <a:ea typeface="Aptos" panose="020B0004020202020204" pitchFamily="34" charset="0"/>
                <a:cs typeface="Aptos" panose="020B0004020202020204" pitchFamily="34" charset="0"/>
              </a:rPr>
              <a:t>Once the local jurisdiction has reviewed the checklist and recommendations, whether on their own or in a meeting with the reviewer, they can choose to make updates, which pauses the 45-day timer, or to push the plan forward in the process as is. </a:t>
            </a:r>
          </a:p>
          <a:p>
            <a:pPr marL="685709" lvl="1" indent="0">
              <a:buNone/>
            </a:pPr>
            <a:endParaRPr lang="en-US" sz="2400" dirty="0">
              <a:effectLst/>
              <a:latin typeface="+mn-lt"/>
              <a:ea typeface="Aptos" panose="020B0004020202020204" pitchFamily="34" charset="0"/>
              <a:cs typeface="Aptos" panose="020B0004020202020204" pitchFamily="34" charset="0"/>
            </a:endParaRPr>
          </a:p>
          <a:p>
            <a:pPr lvl="1"/>
            <a:r>
              <a:rPr lang="en-US" sz="2400" dirty="0">
                <a:effectLst/>
                <a:latin typeface="+mn-lt"/>
                <a:ea typeface="Aptos" panose="020B0004020202020204" pitchFamily="34" charset="0"/>
                <a:cs typeface="Aptos" panose="020B0004020202020204" pitchFamily="34" charset="0"/>
              </a:rPr>
              <a:t>If they choose to make updates, the reviewer will periodically check-in with the local jurisdiction to provide guidance and seek an expected timeline. When the local jurisdiction sends their updated plan, </a:t>
            </a:r>
            <a:r>
              <a:rPr lang="en-US" sz="2400" b="1" dirty="0">
                <a:effectLst/>
                <a:latin typeface="+mn-lt"/>
                <a:ea typeface="Aptos" panose="020B0004020202020204" pitchFamily="34" charset="0"/>
                <a:cs typeface="Aptos" panose="020B0004020202020204" pitchFamily="34" charset="0"/>
              </a:rPr>
              <a:t>the 45-day timer picks up where it was paused, and the reviewer completes a second formal review using the checklist.</a:t>
            </a:r>
          </a:p>
          <a:p>
            <a:pPr marL="685709" lvl="1" indent="0">
              <a:buNone/>
            </a:pPr>
            <a:endParaRPr lang="en-US" sz="2400" dirty="0">
              <a:effectLst/>
              <a:latin typeface="+mn-lt"/>
              <a:ea typeface="Aptos" panose="020B0004020202020204" pitchFamily="34" charset="0"/>
              <a:cs typeface="Aptos" panose="020B0004020202020204" pitchFamily="34" charset="0"/>
            </a:endParaRPr>
          </a:p>
          <a:p>
            <a:pPr lvl="1"/>
            <a:r>
              <a:rPr lang="en-US" sz="2400" b="1" dirty="0">
                <a:effectLst/>
                <a:latin typeface="+mn-lt"/>
                <a:ea typeface="Aptos" panose="020B0004020202020204" pitchFamily="34" charset="0"/>
                <a:cs typeface="Aptos" panose="020B0004020202020204" pitchFamily="34" charset="0"/>
              </a:rPr>
              <a:t>The plan, completed checklist, recommendations, and Completed Review Letter are then sent to EMD leadership for a final review and signature</a:t>
            </a:r>
            <a:r>
              <a:rPr lang="en-US" sz="2400" dirty="0">
                <a:effectLst/>
                <a:latin typeface="+mn-lt"/>
                <a:ea typeface="Aptos" panose="020B0004020202020204" pitchFamily="34" charset="0"/>
                <a:cs typeface="Aptos" panose="020B0004020202020204" pitchFamily="34" charset="0"/>
              </a:rPr>
              <a:t>. If the local jurisdiction chooses to forgo making updates to their plan after receiving their checklist and recommendations and instead elects to work on the updates for the next review cycle, then their plan and other noted documents will be sent to EMD leadership as is. </a:t>
            </a:r>
          </a:p>
          <a:p>
            <a:pPr marL="685709" lvl="1" indent="0">
              <a:buNone/>
            </a:pPr>
            <a:endParaRPr lang="en-US" sz="2400" dirty="0">
              <a:effectLst/>
              <a:latin typeface="+mn-lt"/>
              <a:ea typeface="Aptos" panose="020B0004020202020204" pitchFamily="34" charset="0"/>
              <a:cs typeface="Aptos" panose="020B0004020202020204" pitchFamily="34" charset="0"/>
            </a:endParaRPr>
          </a:p>
          <a:p>
            <a:pPr lvl="1"/>
            <a:r>
              <a:rPr lang="en-US" sz="2400" dirty="0">
                <a:effectLst/>
                <a:latin typeface="+mn-lt"/>
                <a:ea typeface="Aptos" panose="020B0004020202020204" pitchFamily="34" charset="0"/>
                <a:cs typeface="Aptos" panose="020B0004020202020204" pitchFamily="34" charset="0"/>
              </a:rPr>
              <a:t>When the Completed Review Letter is signed by EMD leadership, </a:t>
            </a:r>
            <a:r>
              <a:rPr lang="en-US" sz="2400" b="1" dirty="0">
                <a:effectLst/>
                <a:latin typeface="+mn-lt"/>
                <a:ea typeface="Aptos" panose="020B0004020202020204" pitchFamily="34" charset="0"/>
                <a:cs typeface="Aptos" panose="020B0004020202020204" pitchFamily="34" charset="0"/>
              </a:rPr>
              <a:t>the reviewer sends it, the checklist, recommendations, and plan back to the local jurisdiction, signifying the completion of the CEMP review process</a:t>
            </a:r>
            <a:r>
              <a:rPr lang="en-US" sz="2400" dirty="0">
                <a:effectLst/>
                <a:latin typeface="+mn-lt"/>
                <a:ea typeface="Aptos" panose="020B0004020202020204" pitchFamily="34" charset="0"/>
                <a:cs typeface="Aptos" panose="020B0004020202020204" pitchFamily="34" charset="0"/>
              </a:rPr>
              <a:t>.</a:t>
            </a:r>
            <a:endParaRPr lang="en-US" sz="2400" dirty="0">
              <a:latin typeface="+mn-lt"/>
            </a:endParaRPr>
          </a:p>
        </p:txBody>
      </p:sp>
    </p:spTree>
    <p:extLst>
      <p:ext uri="{BB962C8B-B14F-4D97-AF65-F5344CB8AC3E}">
        <p14:creationId xmlns:p14="http://schemas.microsoft.com/office/powerpoint/2010/main" val="190216921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9" descr="SERC logo">
            <a:extLst>
              <a:ext uri="{FF2B5EF4-FFF2-40B4-BE49-F238E27FC236}">
                <a16:creationId xmlns:a16="http://schemas.microsoft.com/office/drawing/2014/main" id="{6BFD69F9-1C50-3595-9BD8-082FD21A328E}"/>
              </a:ext>
            </a:extLst>
          </p:cNvPr>
          <p:cNvPicPr>
            <a:picLocks noChangeAspect="1"/>
          </p:cNvPicPr>
          <p:nvPr/>
        </p:nvPicPr>
        <p:blipFill>
          <a:blip r:embed="rId3" cstate="email">
            <a:alphaModFix amt="10000"/>
            <a:extLst>
              <a:ext uri="{28A0092B-C50C-407E-A947-70E740481C1C}">
                <a14:useLocalDpi xmlns:a14="http://schemas.microsoft.com/office/drawing/2010/main" val="0"/>
              </a:ext>
            </a:extLst>
          </a:blip>
          <a:stretch>
            <a:fillRect/>
          </a:stretch>
        </p:blipFill>
        <p:spPr>
          <a:xfrm>
            <a:off x="2239211" y="3576215"/>
            <a:ext cx="9224774" cy="5050565"/>
          </a:xfrm>
          <a:prstGeom prst="rect">
            <a:avLst/>
          </a:prstGeom>
        </p:spPr>
      </p:pic>
      <p:sp>
        <p:nvSpPr>
          <p:cNvPr id="7" name="Title 6"/>
          <p:cNvSpPr>
            <a:spLocks noGrp="1"/>
          </p:cNvSpPr>
          <p:nvPr>
            <p:ph type="title"/>
          </p:nvPr>
        </p:nvSpPr>
        <p:spPr>
          <a:solidFill>
            <a:schemeClr val="accent1">
              <a:lumMod val="20000"/>
              <a:lumOff val="80000"/>
            </a:schemeClr>
          </a:solidFill>
          <a:ln>
            <a:solidFill>
              <a:schemeClr val="accent1"/>
            </a:solidFill>
          </a:ln>
        </p:spPr>
        <p:txBody>
          <a:bodyPr>
            <a:normAutofit/>
          </a:bodyPr>
          <a:lstStyle/>
          <a:p>
            <a:r>
              <a:rPr lang="en-US" sz="6000" u="sng" dirty="0"/>
              <a:t>State Resources</a:t>
            </a:r>
            <a:r>
              <a:rPr lang="en-US" sz="6000" dirty="0"/>
              <a:t>: All Hazards Planning – State Review Process</a:t>
            </a:r>
            <a:endParaRPr lang="en-US" sz="6000" u="sng" dirty="0"/>
          </a:p>
        </p:txBody>
      </p:sp>
      <p:sp>
        <p:nvSpPr>
          <p:cNvPr id="2" name="Slide Number Placeholder 1">
            <a:extLst>
              <a:ext uri="{FF2B5EF4-FFF2-40B4-BE49-F238E27FC236}">
                <a16:creationId xmlns:a16="http://schemas.microsoft.com/office/drawing/2014/main" id="{0B7DE4F5-0733-FE50-6C00-6E746ACB8805}"/>
              </a:ext>
            </a:extLst>
          </p:cNvPr>
          <p:cNvSpPr>
            <a:spLocks noGrp="1"/>
          </p:cNvSpPr>
          <p:nvPr>
            <p:ph type="sldNum" sz="quarter" idx="12"/>
          </p:nvPr>
        </p:nvSpPr>
        <p:spPr/>
        <p:txBody>
          <a:bodyPr/>
          <a:lstStyle/>
          <a:p>
            <a:fld id="{7E65300D-5599-4468-BF5D-B13C6AAEC98A}" type="slidenum">
              <a:rPr kumimoji="1" lang="ja-JP" altLang="en-US" smtClean="0"/>
              <a:pPr/>
              <a:t>14</a:t>
            </a:fld>
            <a:endParaRPr kumimoji="1" lang="ja-JP" altLang="en-US"/>
          </a:p>
        </p:txBody>
      </p:sp>
      <p:sp>
        <p:nvSpPr>
          <p:cNvPr id="6" name="TextBox 5">
            <a:extLst>
              <a:ext uri="{FF2B5EF4-FFF2-40B4-BE49-F238E27FC236}">
                <a16:creationId xmlns:a16="http://schemas.microsoft.com/office/drawing/2014/main" id="{39FC541F-FEA5-BFA3-B42A-32EADE22247B}"/>
              </a:ext>
            </a:extLst>
          </p:cNvPr>
          <p:cNvSpPr txBox="1"/>
          <p:nvPr/>
        </p:nvSpPr>
        <p:spPr>
          <a:xfrm>
            <a:off x="998820" y="2740494"/>
            <a:ext cx="2893778" cy="400110"/>
          </a:xfrm>
          <a:prstGeom prst="rect">
            <a:avLst/>
          </a:prstGeom>
          <a:solidFill>
            <a:schemeClr val="bg1"/>
          </a:solidFill>
          <a:ln>
            <a:solidFill>
              <a:schemeClr val="tx1"/>
            </a:solidFill>
          </a:ln>
        </p:spPr>
        <p:txBody>
          <a:bodyPr wrap="square" rtlCol="0">
            <a:spAutoFit/>
          </a:bodyPr>
          <a:lstStyle/>
          <a:p>
            <a:pPr marL="285750" indent="-285750">
              <a:buFont typeface="Wingdings" panose="05000000000000000000" pitchFamily="2" charset="2"/>
              <a:buChar char="§"/>
            </a:pPr>
            <a:r>
              <a:rPr lang="en-US" sz="2000" b="1" dirty="0"/>
              <a:t>Plan is up for review</a:t>
            </a:r>
          </a:p>
        </p:txBody>
      </p:sp>
      <p:sp>
        <p:nvSpPr>
          <p:cNvPr id="10" name="Content Placeholder 9">
            <a:extLst>
              <a:ext uri="{FF2B5EF4-FFF2-40B4-BE49-F238E27FC236}">
                <a16:creationId xmlns:a16="http://schemas.microsoft.com/office/drawing/2014/main" id="{2AA4B4B4-3E90-526F-756B-6BB6EEEE8BBA}"/>
              </a:ext>
            </a:extLst>
          </p:cNvPr>
          <p:cNvSpPr txBox="1">
            <a:spLocks noGrp="1"/>
          </p:cNvSpPr>
          <p:nvPr>
            <p:ph idx="1"/>
          </p:nvPr>
        </p:nvSpPr>
        <p:spPr>
          <a:xfrm>
            <a:off x="875945" y="3953266"/>
            <a:ext cx="3484608" cy="923330"/>
          </a:xfrm>
          <a:prstGeom prst="rect">
            <a:avLst/>
          </a:prstGeom>
          <a:solidFill>
            <a:schemeClr val="bg1"/>
          </a:solidFill>
          <a:ln>
            <a:solidFill>
              <a:schemeClr val="tx1"/>
            </a:solidFill>
          </a:ln>
        </p:spPr>
        <p:txBody>
          <a:bodyPr wrap="square" rtlCol="0">
            <a:spAutoFit/>
          </a:bodyPr>
          <a:lstStyle/>
          <a:p>
            <a:r>
              <a:rPr lang="en-US" sz="2000" b="1" dirty="0">
                <a:latin typeface="+mn-lt"/>
              </a:rPr>
              <a:t>State notifies local jurisdiction of plan update deadline</a:t>
            </a:r>
          </a:p>
        </p:txBody>
      </p:sp>
      <p:sp>
        <p:nvSpPr>
          <p:cNvPr id="11" name="Arrow: Down 10">
            <a:extLst>
              <a:ext uri="{FF2B5EF4-FFF2-40B4-BE49-F238E27FC236}">
                <a16:creationId xmlns:a16="http://schemas.microsoft.com/office/drawing/2014/main" id="{095C39CB-9E2B-BCCE-27BB-16905DEB1692}"/>
              </a:ext>
            </a:extLst>
          </p:cNvPr>
          <p:cNvSpPr/>
          <p:nvPr/>
        </p:nvSpPr>
        <p:spPr>
          <a:xfrm>
            <a:off x="2447776" y="3238913"/>
            <a:ext cx="221672" cy="64633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9">
            <a:extLst>
              <a:ext uri="{FF2B5EF4-FFF2-40B4-BE49-F238E27FC236}">
                <a16:creationId xmlns:a16="http://schemas.microsoft.com/office/drawing/2014/main" id="{A958B7BC-99C4-405E-6E13-EE09FA78A1F2}"/>
              </a:ext>
            </a:extLst>
          </p:cNvPr>
          <p:cNvSpPr txBox="1">
            <a:spLocks/>
          </p:cNvSpPr>
          <p:nvPr/>
        </p:nvSpPr>
        <p:spPr>
          <a:xfrm>
            <a:off x="560685" y="5670092"/>
            <a:ext cx="5125749" cy="923330"/>
          </a:xfrm>
          <a:prstGeom prst="rect">
            <a:avLst/>
          </a:prstGeom>
          <a:solidFill>
            <a:schemeClr val="bg1"/>
          </a:solidFill>
          <a:ln>
            <a:solidFill>
              <a:schemeClr val="tx1"/>
            </a:solidFill>
          </a:ln>
        </p:spPr>
        <p:txBody>
          <a:bodyPr vert="horz" wrap="square" lIns="91440" tIns="45720" rIns="91440" bIns="45720" rtlCol="0">
            <a:spAutoFit/>
          </a:bodyPr>
          <a:lstStyle>
            <a:lvl1pPr marL="342854" indent="-342854" algn="l" defTabSz="1371417" rtl="0" eaLnBrk="1" latinLnBrk="0" hangingPunct="1">
              <a:lnSpc>
                <a:spcPct val="90000"/>
              </a:lnSpc>
              <a:spcBef>
                <a:spcPts val="1500"/>
              </a:spcBef>
              <a:buFont typeface="Wingdings" panose="05000000000000000000" pitchFamily="2" charset="2"/>
              <a:buChar char="§"/>
              <a:defRPr sz="4199" kern="1200">
                <a:solidFill>
                  <a:schemeClr val="tx1"/>
                </a:solidFill>
                <a:latin typeface="Franklin Gothic Book" panose="020B0503020102020204" pitchFamily="34" charset="0"/>
                <a:ea typeface="Roboto" panose="02000000000000000000" pitchFamily="2" charset="0"/>
                <a:cs typeface="+mn-cs"/>
              </a:defRPr>
            </a:lvl1pPr>
            <a:lvl2pPr marL="1028563" indent="-342854" algn="l" defTabSz="1371417" rtl="0" eaLnBrk="1" latinLnBrk="0" hangingPunct="1">
              <a:lnSpc>
                <a:spcPct val="90000"/>
              </a:lnSpc>
              <a:spcBef>
                <a:spcPts val="750"/>
              </a:spcBef>
              <a:buFont typeface="Calibri" panose="020F0502020204030204" pitchFamily="34" charset="0"/>
              <a:buChar char="̶"/>
              <a:defRPr sz="3600" kern="1200">
                <a:solidFill>
                  <a:schemeClr val="tx1"/>
                </a:solidFill>
                <a:latin typeface="Franklin Gothic Book" panose="020B0503020102020204" pitchFamily="34" charset="0"/>
                <a:ea typeface="Roboto" panose="02000000000000000000" pitchFamily="2" charset="0"/>
                <a:cs typeface="+mn-cs"/>
              </a:defRPr>
            </a:lvl2pPr>
            <a:lvl3pPr marL="1714271" indent="-342854" algn="l" defTabSz="1371417" rtl="0" eaLnBrk="1" latinLnBrk="0" hangingPunct="1">
              <a:lnSpc>
                <a:spcPct val="90000"/>
              </a:lnSpc>
              <a:spcBef>
                <a:spcPts val="750"/>
              </a:spcBef>
              <a:buFont typeface="Courier New" panose="02070309020205020404" pitchFamily="49" charset="0"/>
              <a:buChar char="o"/>
              <a:defRPr sz="3000" kern="1200">
                <a:solidFill>
                  <a:schemeClr val="tx1"/>
                </a:solidFill>
                <a:latin typeface="Franklin Gothic Book" panose="020B0503020102020204" pitchFamily="34" charset="0"/>
                <a:ea typeface="Roboto" panose="02000000000000000000" pitchFamily="2" charset="0"/>
                <a:cs typeface="+mn-cs"/>
              </a:defRPr>
            </a:lvl3pPr>
            <a:lvl4pPr marL="2399980" indent="-342854" algn="l" defTabSz="1371417" rtl="0" eaLnBrk="1" latinLnBrk="0" hangingPunct="1">
              <a:lnSpc>
                <a:spcPct val="90000"/>
              </a:lnSpc>
              <a:spcBef>
                <a:spcPts val="750"/>
              </a:spcBef>
              <a:buFont typeface="Courier New" panose="02070309020205020404" pitchFamily="49" charset="0"/>
              <a:buChar char="o"/>
              <a:defRPr sz="2700" kern="1200">
                <a:solidFill>
                  <a:schemeClr val="tx1"/>
                </a:solidFill>
                <a:latin typeface="Franklin Gothic Book" panose="020B0503020102020204" pitchFamily="34" charset="0"/>
                <a:ea typeface="Roboto" panose="02000000000000000000" pitchFamily="2" charset="0"/>
                <a:cs typeface="+mn-cs"/>
              </a:defRPr>
            </a:lvl4pPr>
            <a:lvl5pPr marL="3085689" indent="-342854" algn="l" defTabSz="1371417" rtl="0" eaLnBrk="1" latinLnBrk="0" hangingPunct="1">
              <a:lnSpc>
                <a:spcPct val="90000"/>
              </a:lnSpc>
              <a:spcBef>
                <a:spcPts val="750"/>
              </a:spcBef>
              <a:buFont typeface="Courier New" panose="02070309020205020404" pitchFamily="49" charset="0"/>
              <a:buChar char="o"/>
              <a:defRPr sz="2700" kern="1200">
                <a:solidFill>
                  <a:schemeClr val="tx1"/>
                </a:solidFill>
                <a:latin typeface="Franklin Gothic Book" panose="020B0503020102020204" pitchFamily="34" charset="0"/>
                <a:ea typeface="Roboto" panose="02000000000000000000" pitchFamily="2" charset="0"/>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sz="2000" b="1" dirty="0">
                <a:latin typeface="+mn-lt"/>
              </a:rPr>
              <a:t>Local jurisdiction can ask for planning and technical assistance before their formal review</a:t>
            </a:r>
          </a:p>
        </p:txBody>
      </p:sp>
      <p:sp>
        <p:nvSpPr>
          <p:cNvPr id="13" name="Arrow: Down 12">
            <a:extLst>
              <a:ext uri="{FF2B5EF4-FFF2-40B4-BE49-F238E27FC236}">
                <a16:creationId xmlns:a16="http://schemas.microsoft.com/office/drawing/2014/main" id="{37343A54-6AB2-0540-635F-F5A9C544662E}"/>
              </a:ext>
            </a:extLst>
          </p:cNvPr>
          <p:cNvSpPr/>
          <p:nvPr/>
        </p:nvSpPr>
        <p:spPr>
          <a:xfrm>
            <a:off x="2473794" y="4995849"/>
            <a:ext cx="221672" cy="64633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9">
            <a:extLst>
              <a:ext uri="{FF2B5EF4-FFF2-40B4-BE49-F238E27FC236}">
                <a16:creationId xmlns:a16="http://schemas.microsoft.com/office/drawing/2014/main" id="{77353795-B443-CDC8-C9B6-205EC3F0A022}"/>
              </a:ext>
            </a:extLst>
          </p:cNvPr>
          <p:cNvSpPr txBox="1">
            <a:spLocks/>
          </p:cNvSpPr>
          <p:nvPr/>
        </p:nvSpPr>
        <p:spPr>
          <a:xfrm>
            <a:off x="791064" y="7410635"/>
            <a:ext cx="5125749" cy="923330"/>
          </a:xfrm>
          <a:prstGeom prst="rect">
            <a:avLst/>
          </a:prstGeom>
          <a:solidFill>
            <a:schemeClr val="bg1"/>
          </a:solidFill>
          <a:ln>
            <a:solidFill>
              <a:schemeClr val="tx1"/>
            </a:solidFill>
          </a:ln>
        </p:spPr>
        <p:txBody>
          <a:bodyPr vert="horz" wrap="square" lIns="91440" tIns="45720" rIns="91440" bIns="45720" rtlCol="0">
            <a:spAutoFit/>
          </a:bodyPr>
          <a:lstStyle>
            <a:lvl1pPr marL="342854" indent="-342854" algn="l" defTabSz="1371417" rtl="0" eaLnBrk="1" latinLnBrk="0" hangingPunct="1">
              <a:lnSpc>
                <a:spcPct val="90000"/>
              </a:lnSpc>
              <a:spcBef>
                <a:spcPts val="1500"/>
              </a:spcBef>
              <a:buFont typeface="Wingdings" panose="05000000000000000000" pitchFamily="2" charset="2"/>
              <a:buChar char="§"/>
              <a:defRPr sz="4199" kern="1200">
                <a:solidFill>
                  <a:schemeClr val="tx1"/>
                </a:solidFill>
                <a:latin typeface="Franklin Gothic Book" panose="020B0503020102020204" pitchFamily="34" charset="0"/>
                <a:ea typeface="Roboto" panose="02000000000000000000" pitchFamily="2" charset="0"/>
                <a:cs typeface="+mn-cs"/>
              </a:defRPr>
            </a:lvl1pPr>
            <a:lvl2pPr marL="1028563" indent="-342854" algn="l" defTabSz="1371417" rtl="0" eaLnBrk="1" latinLnBrk="0" hangingPunct="1">
              <a:lnSpc>
                <a:spcPct val="90000"/>
              </a:lnSpc>
              <a:spcBef>
                <a:spcPts val="750"/>
              </a:spcBef>
              <a:buFont typeface="Calibri" panose="020F0502020204030204" pitchFamily="34" charset="0"/>
              <a:buChar char="̶"/>
              <a:defRPr sz="3600" kern="1200">
                <a:solidFill>
                  <a:schemeClr val="tx1"/>
                </a:solidFill>
                <a:latin typeface="Franklin Gothic Book" panose="020B0503020102020204" pitchFamily="34" charset="0"/>
                <a:ea typeface="Roboto" panose="02000000000000000000" pitchFamily="2" charset="0"/>
                <a:cs typeface="+mn-cs"/>
              </a:defRPr>
            </a:lvl2pPr>
            <a:lvl3pPr marL="1714271" indent="-342854" algn="l" defTabSz="1371417" rtl="0" eaLnBrk="1" latinLnBrk="0" hangingPunct="1">
              <a:lnSpc>
                <a:spcPct val="90000"/>
              </a:lnSpc>
              <a:spcBef>
                <a:spcPts val="750"/>
              </a:spcBef>
              <a:buFont typeface="Courier New" panose="02070309020205020404" pitchFamily="49" charset="0"/>
              <a:buChar char="o"/>
              <a:defRPr sz="3000" kern="1200">
                <a:solidFill>
                  <a:schemeClr val="tx1"/>
                </a:solidFill>
                <a:latin typeface="Franklin Gothic Book" panose="020B0503020102020204" pitchFamily="34" charset="0"/>
                <a:ea typeface="Roboto" panose="02000000000000000000" pitchFamily="2" charset="0"/>
                <a:cs typeface="+mn-cs"/>
              </a:defRPr>
            </a:lvl3pPr>
            <a:lvl4pPr marL="2399980" indent="-342854" algn="l" defTabSz="1371417" rtl="0" eaLnBrk="1" latinLnBrk="0" hangingPunct="1">
              <a:lnSpc>
                <a:spcPct val="90000"/>
              </a:lnSpc>
              <a:spcBef>
                <a:spcPts val="750"/>
              </a:spcBef>
              <a:buFont typeface="Courier New" panose="02070309020205020404" pitchFamily="49" charset="0"/>
              <a:buChar char="o"/>
              <a:defRPr sz="2700" kern="1200">
                <a:solidFill>
                  <a:schemeClr val="tx1"/>
                </a:solidFill>
                <a:latin typeface="Franklin Gothic Book" panose="020B0503020102020204" pitchFamily="34" charset="0"/>
                <a:ea typeface="Roboto" panose="02000000000000000000" pitchFamily="2" charset="0"/>
                <a:cs typeface="+mn-cs"/>
              </a:defRPr>
            </a:lvl4pPr>
            <a:lvl5pPr marL="3085689" indent="-342854" algn="l" defTabSz="1371417" rtl="0" eaLnBrk="1" latinLnBrk="0" hangingPunct="1">
              <a:lnSpc>
                <a:spcPct val="90000"/>
              </a:lnSpc>
              <a:spcBef>
                <a:spcPts val="750"/>
              </a:spcBef>
              <a:buFont typeface="Courier New" panose="02070309020205020404" pitchFamily="49" charset="0"/>
              <a:buChar char="o"/>
              <a:defRPr sz="2700" kern="1200">
                <a:solidFill>
                  <a:schemeClr val="tx1"/>
                </a:solidFill>
                <a:latin typeface="Franklin Gothic Book" panose="020B0503020102020204" pitchFamily="34" charset="0"/>
                <a:ea typeface="Roboto" panose="02000000000000000000" pitchFamily="2" charset="0"/>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sz="2000" b="1" dirty="0">
                <a:latin typeface="+mn-lt"/>
              </a:rPr>
              <a:t>Local jurisdiction submits their plan for formal review NLT December 31 of the year the update is due</a:t>
            </a:r>
          </a:p>
        </p:txBody>
      </p:sp>
      <p:sp>
        <p:nvSpPr>
          <p:cNvPr id="15" name="Arrow: Down 14">
            <a:extLst>
              <a:ext uri="{FF2B5EF4-FFF2-40B4-BE49-F238E27FC236}">
                <a16:creationId xmlns:a16="http://schemas.microsoft.com/office/drawing/2014/main" id="{E827C24A-8349-12F0-BFCD-A5A2F1C75EDC}"/>
              </a:ext>
            </a:extLst>
          </p:cNvPr>
          <p:cNvSpPr/>
          <p:nvPr/>
        </p:nvSpPr>
        <p:spPr>
          <a:xfrm>
            <a:off x="2445709" y="6647062"/>
            <a:ext cx="221672" cy="64633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9">
            <a:extLst>
              <a:ext uri="{FF2B5EF4-FFF2-40B4-BE49-F238E27FC236}">
                <a16:creationId xmlns:a16="http://schemas.microsoft.com/office/drawing/2014/main" id="{5FCB8970-583A-E9A7-529E-432B1A647157}"/>
              </a:ext>
            </a:extLst>
          </p:cNvPr>
          <p:cNvSpPr txBox="1">
            <a:spLocks/>
          </p:cNvSpPr>
          <p:nvPr/>
        </p:nvSpPr>
        <p:spPr>
          <a:xfrm>
            <a:off x="942866" y="9106200"/>
            <a:ext cx="5125749" cy="923330"/>
          </a:xfrm>
          <a:prstGeom prst="rect">
            <a:avLst/>
          </a:prstGeom>
          <a:solidFill>
            <a:schemeClr val="bg1"/>
          </a:solidFill>
          <a:ln>
            <a:solidFill>
              <a:schemeClr val="tx1"/>
            </a:solidFill>
          </a:ln>
        </p:spPr>
        <p:txBody>
          <a:bodyPr vert="horz" wrap="square" lIns="91440" tIns="45720" rIns="91440" bIns="45720" rtlCol="0">
            <a:spAutoFit/>
          </a:bodyPr>
          <a:lstStyle>
            <a:lvl1pPr marL="342854" indent="-342854" algn="l" defTabSz="1371417" rtl="0" eaLnBrk="1" latinLnBrk="0" hangingPunct="1">
              <a:lnSpc>
                <a:spcPct val="90000"/>
              </a:lnSpc>
              <a:spcBef>
                <a:spcPts val="1500"/>
              </a:spcBef>
              <a:buFont typeface="Wingdings" panose="05000000000000000000" pitchFamily="2" charset="2"/>
              <a:buChar char="§"/>
              <a:defRPr sz="4199" kern="1200">
                <a:solidFill>
                  <a:schemeClr val="tx1"/>
                </a:solidFill>
                <a:latin typeface="Franklin Gothic Book" panose="020B0503020102020204" pitchFamily="34" charset="0"/>
                <a:ea typeface="Roboto" panose="02000000000000000000" pitchFamily="2" charset="0"/>
                <a:cs typeface="+mn-cs"/>
              </a:defRPr>
            </a:lvl1pPr>
            <a:lvl2pPr marL="1028563" indent="-342854" algn="l" defTabSz="1371417" rtl="0" eaLnBrk="1" latinLnBrk="0" hangingPunct="1">
              <a:lnSpc>
                <a:spcPct val="90000"/>
              </a:lnSpc>
              <a:spcBef>
                <a:spcPts val="750"/>
              </a:spcBef>
              <a:buFont typeface="Calibri" panose="020F0502020204030204" pitchFamily="34" charset="0"/>
              <a:buChar char="̶"/>
              <a:defRPr sz="3600" kern="1200">
                <a:solidFill>
                  <a:schemeClr val="tx1"/>
                </a:solidFill>
                <a:latin typeface="Franklin Gothic Book" panose="020B0503020102020204" pitchFamily="34" charset="0"/>
                <a:ea typeface="Roboto" panose="02000000000000000000" pitchFamily="2" charset="0"/>
                <a:cs typeface="+mn-cs"/>
              </a:defRPr>
            </a:lvl2pPr>
            <a:lvl3pPr marL="1714271" indent="-342854" algn="l" defTabSz="1371417" rtl="0" eaLnBrk="1" latinLnBrk="0" hangingPunct="1">
              <a:lnSpc>
                <a:spcPct val="90000"/>
              </a:lnSpc>
              <a:spcBef>
                <a:spcPts val="750"/>
              </a:spcBef>
              <a:buFont typeface="Courier New" panose="02070309020205020404" pitchFamily="49" charset="0"/>
              <a:buChar char="o"/>
              <a:defRPr sz="3000" kern="1200">
                <a:solidFill>
                  <a:schemeClr val="tx1"/>
                </a:solidFill>
                <a:latin typeface="Franklin Gothic Book" panose="020B0503020102020204" pitchFamily="34" charset="0"/>
                <a:ea typeface="Roboto" panose="02000000000000000000" pitchFamily="2" charset="0"/>
                <a:cs typeface="+mn-cs"/>
              </a:defRPr>
            </a:lvl3pPr>
            <a:lvl4pPr marL="2399980" indent="-342854" algn="l" defTabSz="1371417" rtl="0" eaLnBrk="1" latinLnBrk="0" hangingPunct="1">
              <a:lnSpc>
                <a:spcPct val="90000"/>
              </a:lnSpc>
              <a:spcBef>
                <a:spcPts val="750"/>
              </a:spcBef>
              <a:buFont typeface="Courier New" panose="02070309020205020404" pitchFamily="49" charset="0"/>
              <a:buChar char="o"/>
              <a:defRPr sz="2700" kern="1200">
                <a:solidFill>
                  <a:schemeClr val="tx1"/>
                </a:solidFill>
                <a:latin typeface="Franklin Gothic Book" panose="020B0503020102020204" pitchFamily="34" charset="0"/>
                <a:ea typeface="Roboto" panose="02000000000000000000" pitchFamily="2" charset="0"/>
                <a:cs typeface="+mn-cs"/>
              </a:defRPr>
            </a:lvl4pPr>
            <a:lvl5pPr marL="3085689" indent="-342854" algn="l" defTabSz="1371417" rtl="0" eaLnBrk="1" latinLnBrk="0" hangingPunct="1">
              <a:lnSpc>
                <a:spcPct val="90000"/>
              </a:lnSpc>
              <a:spcBef>
                <a:spcPts val="750"/>
              </a:spcBef>
              <a:buFont typeface="Courier New" panose="02070309020205020404" pitchFamily="49" charset="0"/>
              <a:buChar char="o"/>
              <a:defRPr sz="2700" kern="1200">
                <a:solidFill>
                  <a:schemeClr val="tx1"/>
                </a:solidFill>
                <a:latin typeface="Franklin Gothic Book" panose="020B0503020102020204" pitchFamily="34" charset="0"/>
                <a:ea typeface="Roboto" panose="02000000000000000000" pitchFamily="2" charset="0"/>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sz="2000" b="1" dirty="0">
                <a:latin typeface="+mn-lt"/>
              </a:rPr>
              <a:t>Over the next 45 business days, the state conducts a formal review of the local CEMP using the CEMP Checklist</a:t>
            </a:r>
          </a:p>
        </p:txBody>
      </p:sp>
      <p:sp>
        <p:nvSpPr>
          <p:cNvPr id="17" name="Arrow: Down 16">
            <a:extLst>
              <a:ext uri="{FF2B5EF4-FFF2-40B4-BE49-F238E27FC236}">
                <a16:creationId xmlns:a16="http://schemas.microsoft.com/office/drawing/2014/main" id="{5046E7B0-392A-2459-694B-99AF49870924}"/>
              </a:ext>
            </a:extLst>
          </p:cNvPr>
          <p:cNvSpPr/>
          <p:nvPr/>
        </p:nvSpPr>
        <p:spPr>
          <a:xfrm rot="10800000">
            <a:off x="8546542" y="8370764"/>
            <a:ext cx="221676" cy="51384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9">
            <a:extLst>
              <a:ext uri="{FF2B5EF4-FFF2-40B4-BE49-F238E27FC236}">
                <a16:creationId xmlns:a16="http://schemas.microsoft.com/office/drawing/2014/main" id="{12ADFBBF-0675-103C-3431-2DBA5CBD42AD}"/>
              </a:ext>
            </a:extLst>
          </p:cNvPr>
          <p:cNvSpPr txBox="1">
            <a:spLocks/>
          </p:cNvSpPr>
          <p:nvPr/>
        </p:nvSpPr>
        <p:spPr>
          <a:xfrm>
            <a:off x="6626839" y="5705925"/>
            <a:ext cx="3049835" cy="2585323"/>
          </a:xfrm>
          <a:prstGeom prst="rect">
            <a:avLst/>
          </a:prstGeom>
          <a:solidFill>
            <a:schemeClr val="bg1"/>
          </a:solidFill>
          <a:ln>
            <a:solidFill>
              <a:schemeClr val="tx1"/>
            </a:solidFill>
          </a:ln>
        </p:spPr>
        <p:txBody>
          <a:bodyPr vert="horz" wrap="square" lIns="91440" tIns="45720" rIns="91440" bIns="45720" rtlCol="0">
            <a:spAutoFit/>
          </a:bodyPr>
          <a:lstStyle>
            <a:lvl1pPr marL="342854" indent="-342854" algn="l" defTabSz="1371417" rtl="0" eaLnBrk="1" latinLnBrk="0" hangingPunct="1">
              <a:lnSpc>
                <a:spcPct val="90000"/>
              </a:lnSpc>
              <a:spcBef>
                <a:spcPts val="1500"/>
              </a:spcBef>
              <a:buFont typeface="Wingdings" panose="05000000000000000000" pitchFamily="2" charset="2"/>
              <a:buChar char="§"/>
              <a:defRPr sz="4199" kern="1200">
                <a:solidFill>
                  <a:schemeClr val="tx1"/>
                </a:solidFill>
                <a:latin typeface="Franklin Gothic Book" panose="020B0503020102020204" pitchFamily="34" charset="0"/>
                <a:ea typeface="Roboto" panose="02000000000000000000" pitchFamily="2" charset="0"/>
                <a:cs typeface="+mn-cs"/>
              </a:defRPr>
            </a:lvl1pPr>
            <a:lvl2pPr marL="1028563" indent="-342854" algn="l" defTabSz="1371417" rtl="0" eaLnBrk="1" latinLnBrk="0" hangingPunct="1">
              <a:lnSpc>
                <a:spcPct val="90000"/>
              </a:lnSpc>
              <a:spcBef>
                <a:spcPts val="750"/>
              </a:spcBef>
              <a:buFont typeface="Calibri" panose="020F0502020204030204" pitchFamily="34" charset="0"/>
              <a:buChar char="̶"/>
              <a:defRPr sz="3600" kern="1200">
                <a:solidFill>
                  <a:schemeClr val="tx1"/>
                </a:solidFill>
                <a:latin typeface="Franklin Gothic Book" panose="020B0503020102020204" pitchFamily="34" charset="0"/>
                <a:ea typeface="Roboto" panose="02000000000000000000" pitchFamily="2" charset="0"/>
                <a:cs typeface="+mn-cs"/>
              </a:defRPr>
            </a:lvl2pPr>
            <a:lvl3pPr marL="1714271" indent="-342854" algn="l" defTabSz="1371417" rtl="0" eaLnBrk="1" latinLnBrk="0" hangingPunct="1">
              <a:lnSpc>
                <a:spcPct val="90000"/>
              </a:lnSpc>
              <a:spcBef>
                <a:spcPts val="750"/>
              </a:spcBef>
              <a:buFont typeface="Courier New" panose="02070309020205020404" pitchFamily="49" charset="0"/>
              <a:buChar char="o"/>
              <a:defRPr sz="3000" kern="1200">
                <a:solidFill>
                  <a:schemeClr val="tx1"/>
                </a:solidFill>
                <a:latin typeface="Franklin Gothic Book" panose="020B0503020102020204" pitchFamily="34" charset="0"/>
                <a:ea typeface="Roboto" panose="02000000000000000000" pitchFamily="2" charset="0"/>
                <a:cs typeface="+mn-cs"/>
              </a:defRPr>
            </a:lvl3pPr>
            <a:lvl4pPr marL="2399980" indent="-342854" algn="l" defTabSz="1371417" rtl="0" eaLnBrk="1" latinLnBrk="0" hangingPunct="1">
              <a:lnSpc>
                <a:spcPct val="90000"/>
              </a:lnSpc>
              <a:spcBef>
                <a:spcPts val="750"/>
              </a:spcBef>
              <a:buFont typeface="Courier New" panose="02070309020205020404" pitchFamily="49" charset="0"/>
              <a:buChar char="o"/>
              <a:defRPr sz="2700" kern="1200">
                <a:solidFill>
                  <a:schemeClr val="tx1"/>
                </a:solidFill>
                <a:latin typeface="Franklin Gothic Book" panose="020B0503020102020204" pitchFamily="34" charset="0"/>
                <a:ea typeface="Roboto" panose="02000000000000000000" pitchFamily="2" charset="0"/>
                <a:cs typeface="+mn-cs"/>
              </a:defRPr>
            </a:lvl4pPr>
            <a:lvl5pPr marL="3085689" indent="-342854" algn="l" defTabSz="1371417" rtl="0" eaLnBrk="1" latinLnBrk="0" hangingPunct="1">
              <a:lnSpc>
                <a:spcPct val="90000"/>
              </a:lnSpc>
              <a:spcBef>
                <a:spcPts val="750"/>
              </a:spcBef>
              <a:buFont typeface="Courier New" panose="02070309020205020404" pitchFamily="49" charset="0"/>
              <a:buChar char="o"/>
              <a:defRPr sz="2700" kern="1200">
                <a:solidFill>
                  <a:schemeClr val="tx1"/>
                </a:solidFill>
                <a:latin typeface="Franklin Gothic Book" panose="020B0503020102020204" pitchFamily="34" charset="0"/>
                <a:ea typeface="Roboto" panose="02000000000000000000" pitchFamily="2" charset="0"/>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sz="2000" b="1" dirty="0">
                <a:latin typeface="+mn-lt"/>
              </a:rPr>
              <a:t>Local jurisdiction decides to move the plan forward in the review process (submit for leadership signature) and will work on implementing the recommendations over the next five years</a:t>
            </a:r>
          </a:p>
        </p:txBody>
      </p:sp>
      <p:sp>
        <p:nvSpPr>
          <p:cNvPr id="19" name="Arrow: Down 18">
            <a:extLst>
              <a:ext uri="{FF2B5EF4-FFF2-40B4-BE49-F238E27FC236}">
                <a16:creationId xmlns:a16="http://schemas.microsoft.com/office/drawing/2014/main" id="{0FDF8BAC-EB88-4C73-1764-7E5C30E6140E}"/>
              </a:ext>
            </a:extLst>
          </p:cNvPr>
          <p:cNvSpPr/>
          <p:nvPr/>
        </p:nvSpPr>
        <p:spPr>
          <a:xfrm rot="10800000">
            <a:off x="11660337" y="8352606"/>
            <a:ext cx="221674" cy="54834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9">
            <a:extLst>
              <a:ext uri="{FF2B5EF4-FFF2-40B4-BE49-F238E27FC236}">
                <a16:creationId xmlns:a16="http://schemas.microsoft.com/office/drawing/2014/main" id="{3DEB5651-2856-1CEE-DC60-EEC544405A8A}"/>
              </a:ext>
            </a:extLst>
          </p:cNvPr>
          <p:cNvSpPr txBox="1">
            <a:spLocks/>
          </p:cNvSpPr>
          <p:nvPr/>
        </p:nvSpPr>
        <p:spPr>
          <a:xfrm>
            <a:off x="10487527" y="5435444"/>
            <a:ext cx="2668162" cy="2862322"/>
          </a:xfrm>
          <a:prstGeom prst="rect">
            <a:avLst/>
          </a:prstGeom>
          <a:solidFill>
            <a:schemeClr val="bg1"/>
          </a:solidFill>
          <a:ln>
            <a:solidFill>
              <a:schemeClr val="tx1"/>
            </a:solidFill>
          </a:ln>
        </p:spPr>
        <p:txBody>
          <a:bodyPr vert="horz" wrap="square" lIns="91440" tIns="45720" rIns="91440" bIns="45720" rtlCol="0">
            <a:spAutoFit/>
          </a:bodyPr>
          <a:lstStyle>
            <a:lvl1pPr marL="342854" indent="-342854" algn="l" defTabSz="1371417" rtl="0" eaLnBrk="1" latinLnBrk="0" hangingPunct="1">
              <a:lnSpc>
                <a:spcPct val="90000"/>
              </a:lnSpc>
              <a:spcBef>
                <a:spcPts val="1500"/>
              </a:spcBef>
              <a:buFont typeface="Wingdings" panose="05000000000000000000" pitchFamily="2" charset="2"/>
              <a:buChar char="§"/>
              <a:defRPr sz="4199" kern="1200">
                <a:solidFill>
                  <a:schemeClr val="tx1"/>
                </a:solidFill>
                <a:latin typeface="Franklin Gothic Book" panose="020B0503020102020204" pitchFamily="34" charset="0"/>
                <a:ea typeface="Roboto" panose="02000000000000000000" pitchFamily="2" charset="0"/>
                <a:cs typeface="+mn-cs"/>
              </a:defRPr>
            </a:lvl1pPr>
            <a:lvl2pPr marL="1028563" indent="-342854" algn="l" defTabSz="1371417" rtl="0" eaLnBrk="1" latinLnBrk="0" hangingPunct="1">
              <a:lnSpc>
                <a:spcPct val="90000"/>
              </a:lnSpc>
              <a:spcBef>
                <a:spcPts val="750"/>
              </a:spcBef>
              <a:buFont typeface="Calibri" panose="020F0502020204030204" pitchFamily="34" charset="0"/>
              <a:buChar char="̶"/>
              <a:defRPr sz="3600" kern="1200">
                <a:solidFill>
                  <a:schemeClr val="tx1"/>
                </a:solidFill>
                <a:latin typeface="Franklin Gothic Book" panose="020B0503020102020204" pitchFamily="34" charset="0"/>
                <a:ea typeface="Roboto" panose="02000000000000000000" pitchFamily="2" charset="0"/>
                <a:cs typeface="+mn-cs"/>
              </a:defRPr>
            </a:lvl2pPr>
            <a:lvl3pPr marL="1714271" indent="-342854" algn="l" defTabSz="1371417" rtl="0" eaLnBrk="1" latinLnBrk="0" hangingPunct="1">
              <a:lnSpc>
                <a:spcPct val="90000"/>
              </a:lnSpc>
              <a:spcBef>
                <a:spcPts val="750"/>
              </a:spcBef>
              <a:buFont typeface="Courier New" panose="02070309020205020404" pitchFamily="49" charset="0"/>
              <a:buChar char="o"/>
              <a:defRPr sz="3000" kern="1200">
                <a:solidFill>
                  <a:schemeClr val="tx1"/>
                </a:solidFill>
                <a:latin typeface="Franklin Gothic Book" panose="020B0503020102020204" pitchFamily="34" charset="0"/>
                <a:ea typeface="Roboto" panose="02000000000000000000" pitchFamily="2" charset="0"/>
                <a:cs typeface="+mn-cs"/>
              </a:defRPr>
            </a:lvl3pPr>
            <a:lvl4pPr marL="2399980" indent="-342854" algn="l" defTabSz="1371417" rtl="0" eaLnBrk="1" latinLnBrk="0" hangingPunct="1">
              <a:lnSpc>
                <a:spcPct val="90000"/>
              </a:lnSpc>
              <a:spcBef>
                <a:spcPts val="750"/>
              </a:spcBef>
              <a:buFont typeface="Courier New" panose="02070309020205020404" pitchFamily="49" charset="0"/>
              <a:buChar char="o"/>
              <a:defRPr sz="2700" kern="1200">
                <a:solidFill>
                  <a:schemeClr val="tx1"/>
                </a:solidFill>
                <a:latin typeface="Franklin Gothic Book" panose="020B0503020102020204" pitchFamily="34" charset="0"/>
                <a:ea typeface="Roboto" panose="02000000000000000000" pitchFamily="2" charset="0"/>
                <a:cs typeface="+mn-cs"/>
              </a:defRPr>
            </a:lvl4pPr>
            <a:lvl5pPr marL="3085689" indent="-342854" algn="l" defTabSz="1371417" rtl="0" eaLnBrk="1" latinLnBrk="0" hangingPunct="1">
              <a:lnSpc>
                <a:spcPct val="90000"/>
              </a:lnSpc>
              <a:spcBef>
                <a:spcPts val="750"/>
              </a:spcBef>
              <a:buFont typeface="Courier New" panose="02070309020205020404" pitchFamily="49" charset="0"/>
              <a:buChar char="o"/>
              <a:defRPr sz="2700" kern="1200">
                <a:solidFill>
                  <a:schemeClr val="tx1"/>
                </a:solidFill>
                <a:latin typeface="Franklin Gothic Book" panose="020B0503020102020204" pitchFamily="34" charset="0"/>
                <a:ea typeface="Roboto" panose="02000000000000000000" pitchFamily="2" charset="0"/>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sz="2000" b="1" dirty="0">
                <a:latin typeface="+mn-lt"/>
              </a:rPr>
              <a:t>State identifies major gaps in the plan that the local jurisdiction decides to resolve before moving forward with the rest of the review process, thus pausing the 45-day timer</a:t>
            </a:r>
          </a:p>
        </p:txBody>
      </p:sp>
      <p:sp>
        <p:nvSpPr>
          <p:cNvPr id="21" name="Arrow: Down 20">
            <a:extLst>
              <a:ext uri="{FF2B5EF4-FFF2-40B4-BE49-F238E27FC236}">
                <a16:creationId xmlns:a16="http://schemas.microsoft.com/office/drawing/2014/main" id="{38113492-723C-7B8E-EB74-7A05F717FCB3}"/>
              </a:ext>
            </a:extLst>
          </p:cNvPr>
          <p:cNvSpPr/>
          <p:nvPr/>
        </p:nvSpPr>
        <p:spPr>
          <a:xfrm rot="10800000">
            <a:off x="8548462" y="4850620"/>
            <a:ext cx="217836" cy="78871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Down 21">
            <a:extLst>
              <a:ext uri="{FF2B5EF4-FFF2-40B4-BE49-F238E27FC236}">
                <a16:creationId xmlns:a16="http://schemas.microsoft.com/office/drawing/2014/main" id="{2E031B79-8BE2-69C7-04B5-0567E6ECE376}"/>
              </a:ext>
            </a:extLst>
          </p:cNvPr>
          <p:cNvSpPr/>
          <p:nvPr/>
        </p:nvSpPr>
        <p:spPr>
          <a:xfrm rot="10800000">
            <a:off x="11597490" y="4832325"/>
            <a:ext cx="224118" cy="50956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ontent Placeholder 9">
            <a:extLst>
              <a:ext uri="{FF2B5EF4-FFF2-40B4-BE49-F238E27FC236}">
                <a16:creationId xmlns:a16="http://schemas.microsoft.com/office/drawing/2014/main" id="{D0A5ED34-F69A-3C64-A5DF-3D47804D5940}"/>
              </a:ext>
            </a:extLst>
          </p:cNvPr>
          <p:cNvSpPr txBox="1">
            <a:spLocks/>
          </p:cNvSpPr>
          <p:nvPr/>
        </p:nvSpPr>
        <p:spPr>
          <a:xfrm>
            <a:off x="4869934" y="2697682"/>
            <a:ext cx="4264936" cy="2031325"/>
          </a:xfrm>
          <a:prstGeom prst="rect">
            <a:avLst/>
          </a:prstGeom>
          <a:solidFill>
            <a:schemeClr val="bg1"/>
          </a:solidFill>
          <a:ln>
            <a:solidFill>
              <a:schemeClr val="tx1"/>
            </a:solidFill>
          </a:ln>
        </p:spPr>
        <p:txBody>
          <a:bodyPr vert="horz" wrap="square" lIns="91440" tIns="45720" rIns="91440" bIns="45720" rtlCol="0">
            <a:spAutoFit/>
          </a:bodyPr>
          <a:lstStyle>
            <a:lvl1pPr marL="342854" indent="-342854" algn="l" defTabSz="1371417" rtl="0" eaLnBrk="1" latinLnBrk="0" hangingPunct="1">
              <a:lnSpc>
                <a:spcPct val="90000"/>
              </a:lnSpc>
              <a:spcBef>
                <a:spcPts val="1500"/>
              </a:spcBef>
              <a:buFont typeface="Wingdings" panose="05000000000000000000" pitchFamily="2" charset="2"/>
              <a:buChar char="§"/>
              <a:defRPr sz="4199" kern="1200">
                <a:solidFill>
                  <a:schemeClr val="tx1"/>
                </a:solidFill>
                <a:latin typeface="Franklin Gothic Book" panose="020B0503020102020204" pitchFamily="34" charset="0"/>
                <a:ea typeface="Roboto" panose="02000000000000000000" pitchFamily="2" charset="0"/>
                <a:cs typeface="+mn-cs"/>
              </a:defRPr>
            </a:lvl1pPr>
            <a:lvl2pPr marL="1028563" indent="-342854" algn="l" defTabSz="1371417" rtl="0" eaLnBrk="1" latinLnBrk="0" hangingPunct="1">
              <a:lnSpc>
                <a:spcPct val="90000"/>
              </a:lnSpc>
              <a:spcBef>
                <a:spcPts val="750"/>
              </a:spcBef>
              <a:buFont typeface="Calibri" panose="020F0502020204030204" pitchFamily="34" charset="0"/>
              <a:buChar char="̶"/>
              <a:defRPr sz="3600" kern="1200">
                <a:solidFill>
                  <a:schemeClr val="tx1"/>
                </a:solidFill>
                <a:latin typeface="Franklin Gothic Book" panose="020B0503020102020204" pitchFamily="34" charset="0"/>
                <a:ea typeface="Roboto" panose="02000000000000000000" pitchFamily="2" charset="0"/>
                <a:cs typeface="+mn-cs"/>
              </a:defRPr>
            </a:lvl2pPr>
            <a:lvl3pPr marL="1714271" indent="-342854" algn="l" defTabSz="1371417" rtl="0" eaLnBrk="1" latinLnBrk="0" hangingPunct="1">
              <a:lnSpc>
                <a:spcPct val="90000"/>
              </a:lnSpc>
              <a:spcBef>
                <a:spcPts val="750"/>
              </a:spcBef>
              <a:buFont typeface="Courier New" panose="02070309020205020404" pitchFamily="49" charset="0"/>
              <a:buChar char="o"/>
              <a:defRPr sz="3000" kern="1200">
                <a:solidFill>
                  <a:schemeClr val="tx1"/>
                </a:solidFill>
                <a:latin typeface="Franklin Gothic Book" panose="020B0503020102020204" pitchFamily="34" charset="0"/>
                <a:ea typeface="Roboto" panose="02000000000000000000" pitchFamily="2" charset="0"/>
                <a:cs typeface="+mn-cs"/>
              </a:defRPr>
            </a:lvl3pPr>
            <a:lvl4pPr marL="2399980" indent="-342854" algn="l" defTabSz="1371417" rtl="0" eaLnBrk="1" latinLnBrk="0" hangingPunct="1">
              <a:lnSpc>
                <a:spcPct val="90000"/>
              </a:lnSpc>
              <a:spcBef>
                <a:spcPts val="750"/>
              </a:spcBef>
              <a:buFont typeface="Courier New" panose="02070309020205020404" pitchFamily="49" charset="0"/>
              <a:buChar char="o"/>
              <a:defRPr sz="2700" kern="1200">
                <a:solidFill>
                  <a:schemeClr val="tx1"/>
                </a:solidFill>
                <a:latin typeface="Franklin Gothic Book" panose="020B0503020102020204" pitchFamily="34" charset="0"/>
                <a:ea typeface="Roboto" panose="02000000000000000000" pitchFamily="2" charset="0"/>
                <a:cs typeface="+mn-cs"/>
              </a:defRPr>
            </a:lvl4pPr>
            <a:lvl5pPr marL="3085689" indent="-342854" algn="l" defTabSz="1371417" rtl="0" eaLnBrk="1" latinLnBrk="0" hangingPunct="1">
              <a:lnSpc>
                <a:spcPct val="90000"/>
              </a:lnSpc>
              <a:spcBef>
                <a:spcPts val="750"/>
              </a:spcBef>
              <a:buFont typeface="Courier New" panose="02070309020205020404" pitchFamily="49" charset="0"/>
              <a:buChar char="o"/>
              <a:defRPr sz="2700" kern="1200">
                <a:solidFill>
                  <a:schemeClr val="tx1"/>
                </a:solidFill>
                <a:latin typeface="Franklin Gothic Book" panose="020B0503020102020204" pitchFamily="34" charset="0"/>
                <a:ea typeface="Roboto" panose="02000000000000000000" pitchFamily="2" charset="0"/>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sz="2000" b="1" dirty="0">
                <a:effectLst/>
                <a:latin typeface="+mn-lt"/>
                <a:ea typeface="Aptos" panose="020B0004020202020204" pitchFamily="34" charset="0"/>
                <a:cs typeface="Aptos" panose="020B0004020202020204" pitchFamily="34" charset="0"/>
              </a:rPr>
              <a:t>Completed Review Letter is signed by EMD leadership, and the letter, checklist, recommendations, and plan are sent back to the local jurisdiction, signifying the completion of the CEMP review process</a:t>
            </a:r>
            <a:endParaRPr lang="en-US" sz="2000" b="1" dirty="0"/>
          </a:p>
        </p:txBody>
      </p:sp>
      <p:sp>
        <p:nvSpPr>
          <p:cNvPr id="25" name="Content Placeholder 9">
            <a:extLst>
              <a:ext uri="{FF2B5EF4-FFF2-40B4-BE49-F238E27FC236}">
                <a16:creationId xmlns:a16="http://schemas.microsoft.com/office/drawing/2014/main" id="{25E6DAA9-F269-B771-D5B8-1E82B2893143}"/>
              </a:ext>
            </a:extLst>
          </p:cNvPr>
          <p:cNvSpPr txBox="1">
            <a:spLocks/>
          </p:cNvSpPr>
          <p:nvPr/>
        </p:nvSpPr>
        <p:spPr>
          <a:xfrm>
            <a:off x="9882782" y="2951773"/>
            <a:ext cx="3631568" cy="1754326"/>
          </a:xfrm>
          <a:prstGeom prst="rect">
            <a:avLst/>
          </a:prstGeom>
          <a:solidFill>
            <a:schemeClr val="bg1"/>
          </a:solidFill>
          <a:ln>
            <a:solidFill>
              <a:schemeClr val="tx1"/>
            </a:solidFill>
          </a:ln>
        </p:spPr>
        <p:txBody>
          <a:bodyPr vert="horz" wrap="square" lIns="91440" tIns="45720" rIns="91440" bIns="45720" rtlCol="0">
            <a:spAutoFit/>
          </a:bodyPr>
          <a:lstStyle>
            <a:lvl1pPr marL="342854" indent="-342854" algn="l" defTabSz="1371417" rtl="0" eaLnBrk="1" latinLnBrk="0" hangingPunct="1">
              <a:lnSpc>
                <a:spcPct val="90000"/>
              </a:lnSpc>
              <a:spcBef>
                <a:spcPts val="1500"/>
              </a:spcBef>
              <a:buFont typeface="Wingdings" panose="05000000000000000000" pitchFamily="2" charset="2"/>
              <a:buChar char="§"/>
              <a:defRPr sz="4199" kern="1200">
                <a:solidFill>
                  <a:schemeClr val="tx1"/>
                </a:solidFill>
                <a:latin typeface="Franklin Gothic Book" panose="020B0503020102020204" pitchFamily="34" charset="0"/>
                <a:ea typeface="Roboto" panose="02000000000000000000" pitchFamily="2" charset="0"/>
                <a:cs typeface="+mn-cs"/>
              </a:defRPr>
            </a:lvl1pPr>
            <a:lvl2pPr marL="1028563" indent="-342854" algn="l" defTabSz="1371417" rtl="0" eaLnBrk="1" latinLnBrk="0" hangingPunct="1">
              <a:lnSpc>
                <a:spcPct val="90000"/>
              </a:lnSpc>
              <a:spcBef>
                <a:spcPts val="750"/>
              </a:spcBef>
              <a:buFont typeface="Calibri" panose="020F0502020204030204" pitchFamily="34" charset="0"/>
              <a:buChar char="̶"/>
              <a:defRPr sz="3600" kern="1200">
                <a:solidFill>
                  <a:schemeClr val="tx1"/>
                </a:solidFill>
                <a:latin typeface="Franklin Gothic Book" panose="020B0503020102020204" pitchFamily="34" charset="0"/>
                <a:ea typeface="Roboto" panose="02000000000000000000" pitchFamily="2" charset="0"/>
                <a:cs typeface="+mn-cs"/>
              </a:defRPr>
            </a:lvl2pPr>
            <a:lvl3pPr marL="1714271" indent="-342854" algn="l" defTabSz="1371417" rtl="0" eaLnBrk="1" latinLnBrk="0" hangingPunct="1">
              <a:lnSpc>
                <a:spcPct val="90000"/>
              </a:lnSpc>
              <a:spcBef>
                <a:spcPts val="750"/>
              </a:spcBef>
              <a:buFont typeface="Courier New" panose="02070309020205020404" pitchFamily="49" charset="0"/>
              <a:buChar char="o"/>
              <a:defRPr sz="3000" kern="1200">
                <a:solidFill>
                  <a:schemeClr val="tx1"/>
                </a:solidFill>
                <a:latin typeface="Franklin Gothic Book" panose="020B0503020102020204" pitchFamily="34" charset="0"/>
                <a:ea typeface="Roboto" panose="02000000000000000000" pitchFamily="2" charset="0"/>
                <a:cs typeface="+mn-cs"/>
              </a:defRPr>
            </a:lvl3pPr>
            <a:lvl4pPr marL="2399980" indent="-342854" algn="l" defTabSz="1371417" rtl="0" eaLnBrk="1" latinLnBrk="0" hangingPunct="1">
              <a:lnSpc>
                <a:spcPct val="90000"/>
              </a:lnSpc>
              <a:spcBef>
                <a:spcPts val="750"/>
              </a:spcBef>
              <a:buFont typeface="Courier New" panose="02070309020205020404" pitchFamily="49" charset="0"/>
              <a:buChar char="o"/>
              <a:defRPr sz="2700" kern="1200">
                <a:solidFill>
                  <a:schemeClr val="tx1"/>
                </a:solidFill>
                <a:latin typeface="Franklin Gothic Book" panose="020B0503020102020204" pitchFamily="34" charset="0"/>
                <a:ea typeface="Roboto" panose="02000000000000000000" pitchFamily="2" charset="0"/>
                <a:cs typeface="+mn-cs"/>
              </a:defRPr>
            </a:lvl4pPr>
            <a:lvl5pPr marL="3085689" indent="-342854" algn="l" defTabSz="1371417" rtl="0" eaLnBrk="1" latinLnBrk="0" hangingPunct="1">
              <a:lnSpc>
                <a:spcPct val="90000"/>
              </a:lnSpc>
              <a:spcBef>
                <a:spcPts val="750"/>
              </a:spcBef>
              <a:buFont typeface="Courier New" panose="02070309020205020404" pitchFamily="49" charset="0"/>
              <a:buChar char="o"/>
              <a:defRPr sz="2700" kern="1200">
                <a:solidFill>
                  <a:schemeClr val="tx1"/>
                </a:solidFill>
                <a:latin typeface="Franklin Gothic Book" panose="020B0503020102020204" pitchFamily="34" charset="0"/>
                <a:ea typeface="Roboto" panose="02000000000000000000" pitchFamily="2" charset="0"/>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sz="2000" b="1" dirty="0">
                <a:latin typeface="+mn-lt"/>
              </a:rPr>
              <a:t>The issues are resolved, and the local jurisdiction resubmits their plan to the state for another review before it moves forward in the process </a:t>
            </a:r>
          </a:p>
        </p:txBody>
      </p:sp>
      <p:sp>
        <p:nvSpPr>
          <p:cNvPr id="28" name="Arrow: Down 27">
            <a:extLst>
              <a:ext uri="{FF2B5EF4-FFF2-40B4-BE49-F238E27FC236}">
                <a16:creationId xmlns:a16="http://schemas.microsoft.com/office/drawing/2014/main" id="{BE33F9B3-B9C4-0819-7A0E-D293AF181FC3}"/>
              </a:ext>
            </a:extLst>
          </p:cNvPr>
          <p:cNvSpPr/>
          <p:nvPr/>
        </p:nvSpPr>
        <p:spPr>
          <a:xfrm rot="5400000">
            <a:off x="4251635" y="2491643"/>
            <a:ext cx="217836" cy="78871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Down 28">
            <a:extLst>
              <a:ext uri="{FF2B5EF4-FFF2-40B4-BE49-F238E27FC236}">
                <a16:creationId xmlns:a16="http://schemas.microsoft.com/office/drawing/2014/main" id="{C31848D9-5657-F350-2941-AC2822471F49}"/>
              </a:ext>
            </a:extLst>
          </p:cNvPr>
          <p:cNvSpPr/>
          <p:nvPr/>
        </p:nvSpPr>
        <p:spPr>
          <a:xfrm rot="5400000">
            <a:off x="9385114" y="3656459"/>
            <a:ext cx="217836" cy="38354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ontent Placeholder 9">
            <a:extLst>
              <a:ext uri="{FF2B5EF4-FFF2-40B4-BE49-F238E27FC236}">
                <a16:creationId xmlns:a16="http://schemas.microsoft.com/office/drawing/2014/main" id="{3DCE5F09-EF8D-91C2-D749-D2ADA4F11B87}"/>
              </a:ext>
            </a:extLst>
          </p:cNvPr>
          <p:cNvSpPr txBox="1">
            <a:spLocks/>
          </p:cNvSpPr>
          <p:nvPr/>
        </p:nvSpPr>
        <p:spPr>
          <a:xfrm>
            <a:off x="9381609" y="6101497"/>
            <a:ext cx="1235470" cy="369332"/>
          </a:xfrm>
          <a:prstGeom prst="rect">
            <a:avLst/>
          </a:prstGeom>
          <a:solidFill>
            <a:schemeClr val="bg1"/>
          </a:solidFill>
          <a:ln>
            <a:solidFill>
              <a:schemeClr val="tx1"/>
            </a:solidFill>
          </a:ln>
        </p:spPr>
        <p:txBody>
          <a:bodyPr vert="horz" wrap="square" lIns="91440" tIns="45720" rIns="91440" bIns="45720" rtlCol="0">
            <a:spAutoFit/>
          </a:bodyPr>
          <a:lstStyle>
            <a:lvl1pPr marL="342854" indent="-342854" algn="l" defTabSz="1371417" rtl="0" eaLnBrk="1" latinLnBrk="0" hangingPunct="1">
              <a:lnSpc>
                <a:spcPct val="90000"/>
              </a:lnSpc>
              <a:spcBef>
                <a:spcPts val="1500"/>
              </a:spcBef>
              <a:buFont typeface="Wingdings" panose="05000000000000000000" pitchFamily="2" charset="2"/>
              <a:buChar char="§"/>
              <a:defRPr sz="4199" kern="1200">
                <a:solidFill>
                  <a:schemeClr val="tx1"/>
                </a:solidFill>
                <a:latin typeface="Franklin Gothic Book" panose="020B0503020102020204" pitchFamily="34" charset="0"/>
                <a:ea typeface="Roboto" panose="02000000000000000000" pitchFamily="2" charset="0"/>
                <a:cs typeface="+mn-cs"/>
              </a:defRPr>
            </a:lvl1pPr>
            <a:lvl2pPr marL="1028563" indent="-342854" algn="l" defTabSz="1371417" rtl="0" eaLnBrk="1" latinLnBrk="0" hangingPunct="1">
              <a:lnSpc>
                <a:spcPct val="90000"/>
              </a:lnSpc>
              <a:spcBef>
                <a:spcPts val="750"/>
              </a:spcBef>
              <a:buFont typeface="Calibri" panose="020F0502020204030204" pitchFamily="34" charset="0"/>
              <a:buChar char="̶"/>
              <a:defRPr sz="3600" kern="1200">
                <a:solidFill>
                  <a:schemeClr val="tx1"/>
                </a:solidFill>
                <a:latin typeface="Franklin Gothic Book" panose="020B0503020102020204" pitchFamily="34" charset="0"/>
                <a:ea typeface="Roboto" panose="02000000000000000000" pitchFamily="2" charset="0"/>
                <a:cs typeface="+mn-cs"/>
              </a:defRPr>
            </a:lvl2pPr>
            <a:lvl3pPr marL="1714271" indent="-342854" algn="l" defTabSz="1371417" rtl="0" eaLnBrk="1" latinLnBrk="0" hangingPunct="1">
              <a:lnSpc>
                <a:spcPct val="90000"/>
              </a:lnSpc>
              <a:spcBef>
                <a:spcPts val="750"/>
              </a:spcBef>
              <a:buFont typeface="Courier New" panose="02070309020205020404" pitchFamily="49" charset="0"/>
              <a:buChar char="o"/>
              <a:defRPr sz="3000" kern="1200">
                <a:solidFill>
                  <a:schemeClr val="tx1"/>
                </a:solidFill>
                <a:latin typeface="Franklin Gothic Book" panose="020B0503020102020204" pitchFamily="34" charset="0"/>
                <a:ea typeface="Roboto" panose="02000000000000000000" pitchFamily="2" charset="0"/>
                <a:cs typeface="+mn-cs"/>
              </a:defRPr>
            </a:lvl3pPr>
            <a:lvl4pPr marL="2399980" indent="-342854" algn="l" defTabSz="1371417" rtl="0" eaLnBrk="1" latinLnBrk="0" hangingPunct="1">
              <a:lnSpc>
                <a:spcPct val="90000"/>
              </a:lnSpc>
              <a:spcBef>
                <a:spcPts val="750"/>
              </a:spcBef>
              <a:buFont typeface="Courier New" panose="02070309020205020404" pitchFamily="49" charset="0"/>
              <a:buChar char="o"/>
              <a:defRPr sz="2700" kern="1200">
                <a:solidFill>
                  <a:schemeClr val="tx1"/>
                </a:solidFill>
                <a:latin typeface="Franklin Gothic Book" panose="020B0503020102020204" pitchFamily="34" charset="0"/>
                <a:ea typeface="Roboto" panose="02000000000000000000" pitchFamily="2" charset="0"/>
                <a:cs typeface="+mn-cs"/>
              </a:defRPr>
            </a:lvl4pPr>
            <a:lvl5pPr marL="3085689" indent="-342854" algn="l" defTabSz="1371417" rtl="0" eaLnBrk="1" latinLnBrk="0" hangingPunct="1">
              <a:lnSpc>
                <a:spcPct val="90000"/>
              </a:lnSpc>
              <a:spcBef>
                <a:spcPts val="750"/>
              </a:spcBef>
              <a:buFont typeface="Courier New" panose="02070309020205020404" pitchFamily="49" charset="0"/>
              <a:buChar char="o"/>
              <a:defRPr sz="2700" kern="1200">
                <a:solidFill>
                  <a:schemeClr val="tx1"/>
                </a:solidFill>
                <a:latin typeface="Franklin Gothic Book" panose="020B0503020102020204" pitchFamily="34" charset="0"/>
                <a:ea typeface="Roboto" panose="02000000000000000000" pitchFamily="2" charset="0"/>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ctr">
              <a:buNone/>
            </a:pPr>
            <a:r>
              <a:rPr lang="en-US" sz="2000" b="1" dirty="0">
                <a:latin typeface="+mn-lt"/>
              </a:rPr>
              <a:t>Or</a:t>
            </a:r>
          </a:p>
        </p:txBody>
      </p:sp>
      <p:sp>
        <p:nvSpPr>
          <p:cNvPr id="4" name="Content Placeholder 9">
            <a:extLst>
              <a:ext uri="{FF2B5EF4-FFF2-40B4-BE49-F238E27FC236}">
                <a16:creationId xmlns:a16="http://schemas.microsoft.com/office/drawing/2014/main" id="{181F31EF-40A2-6743-6963-082B2EB4193C}"/>
              </a:ext>
            </a:extLst>
          </p:cNvPr>
          <p:cNvSpPr txBox="1">
            <a:spLocks/>
          </p:cNvSpPr>
          <p:nvPr/>
        </p:nvSpPr>
        <p:spPr>
          <a:xfrm>
            <a:off x="7275903" y="8916817"/>
            <a:ext cx="5125749" cy="1200329"/>
          </a:xfrm>
          <a:prstGeom prst="rect">
            <a:avLst/>
          </a:prstGeom>
          <a:solidFill>
            <a:schemeClr val="bg1"/>
          </a:solidFill>
          <a:ln>
            <a:solidFill>
              <a:schemeClr val="tx1"/>
            </a:solidFill>
          </a:ln>
        </p:spPr>
        <p:txBody>
          <a:bodyPr vert="horz" wrap="square" lIns="91440" tIns="45720" rIns="91440" bIns="45720" rtlCol="0">
            <a:spAutoFit/>
          </a:bodyPr>
          <a:lstStyle>
            <a:lvl1pPr marL="342854" indent="-342854" algn="l" defTabSz="1371417" rtl="0" eaLnBrk="1" latinLnBrk="0" hangingPunct="1">
              <a:lnSpc>
                <a:spcPct val="90000"/>
              </a:lnSpc>
              <a:spcBef>
                <a:spcPts val="1500"/>
              </a:spcBef>
              <a:buFont typeface="Wingdings" panose="05000000000000000000" pitchFamily="2" charset="2"/>
              <a:buChar char="§"/>
              <a:defRPr sz="4199" kern="1200">
                <a:solidFill>
                  <a:schemeClr val="tx1"/>
                </a:solidFill>
                <a:latin typeface="Franklin Gothic Book" panose="020B0503020102020204" pitchFamily="34" charset="0"/>
                <a:ea typeface="Roboto" panose="02000000000000000000" pitchFamily="2" charset="0"/>
                <a:cs typeface="+mn-cs"/>
              </a:defRPr>
            </a:lvl1pPr>
            <a:lvl2pPr marL="1028563" indent="-342854" algn="l" defTabSz="1371417" rtl="0" eaLnBrk="1" latinLnBrk="0" hangingPunct="1">
              <a:lnSpc>
                <a:spcPct val="90000"/>
              </a:lnSpc>
              <a:spcBef>
                <a:spcPts val="750"/>
              </a:spcBef>
              <a:buFont typeface="Calibri" panose="020F0502020204030204" pitchFamily="34" charset="0"/>
              <a:buChar char="̶"/>
              <a:defRPr sz="3600" kern="1200">
                <a:solidFill>
                  <a:schemeClr val="tx1"/>
                </a:solidFill>
                <a:latin typeface="Franklin Gothic Book" panose="020B0503020102020204" pitchFamily="34" charset="0"/>
                <a:ea typeface="Roboto" panose="02000000000000000000" pitchFamily="2" charset="0"/>
                <a:cs typeface="+mn-cs"/>
              </a:defRPr>
            </a:lvl2pPr>
            <a:lvl3pPr marL="1714271" indent="-342854" algn="l" defTabSz="1371417" rtl="0" eaLnBrk="1" latinLnBrk="0" hangingPunct="1">
              <a:lnSpc>
                <a:spcPct val="90000"/>
              </a:lnSpc>
              <a:spcBef>
                <a:spcPts val="750"/>
              </a:spcBef>
              <a:buFont typeface="Courier New" panose="02070309020205020404" pitchFamily="49" charset="0"/>
              <a:buChar char="o"/>
              <a:defRPr sz="3000" kern="1200">
                <a:solidFill>
                  <a:schemeClr val="tx1"/>
                </a:solidFill>
                <a:latin typeface="Franklin Gothic Book" panose="020B0503020102020204" pitchFamily="34" charset="0"/>
                <a:ea typeface="Roboto" panose="02000000000000000000" pitchFamily="2" charset="0"/>
                <a:cs typeface="+mn-cs"/>
              </a:defRPr>
            </a:lvl3pPr>
            <a:lvl4pPr marL="2399980" indent="-342854" algn="l" defTabSz="1371417" rtl="0" eaLnBrk="1" latinLnBrk="0" hangingPunct="1">
              <a:lnSpc>
                <a:spcPct val="90000"/>
              </a:lnSpc>
              <a:spcBef>
                <a:spcPts val="750"/>
              </a:spcBef>
              <a:buFont typeface="Courier New" panose="02070309020205020404" pitchFamily="49" charset="0"/>
              <a:buChar char="o"/>
              <a:defRPr sz="2700" kern="1200">
                <a:solidFill>
                  <a:schemeClr val="tx1"/>
                </a:solidFill>
                <a:latin typeface="Franklin Gothic Book" panose="020B0503020102020204" pitchFamily="34" charset="0"/>
                <a:ea typeface="Roboto" panose="02000000000000000000" pitchFamily="2" charset="0"/>
                <a:cs typeface="+mn-cs"/>
              </a:defRPr>
            </a:lvl4pPr>
            <a:lvl5pPr marL="3085689" indent="-342854" algn="l" defTabSz="1371417" rtl="0" eaLnBrk="1" latinLnBrk="0" hangingPunct="1">
              <a:lnSpc>
                <a:spcPct val="90000"/>
              </a:lnSpc>
              <a:spcBef>
                <a:spcPts val="750"/>
              </a:spcBef>
              <a:buFont typeface="Courier New" panose="02070309020205020404" pitchFamily="49" charset="0"/>
              <a:buChar char="o"/>
              <a:defRPr sz="2700" kern="1200">
                <a:solidFill>
                  <a:schemeClr val="tx1"/>
                </a:solidFill>
                <a:latin typeface="Franklin Gothic Book" panose="020B0503020102020204" pitchFamily="34" charset="0"/>
                <a:ea typeface="Roboto" panose="02000000000000000000" pitchFamily="2" charset="0"/>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sz="2000" b="1" dirty="0">
                <a:latin typeface="+mn-lt"/>
              </a:rPr>
              <a:t>State returns the completed CEMP Checklist and a list of recommendations (to strengthen the plan) to the local jurisdiction</a:t>
            </a:r>
          </a:p>
        </p:txBody>
      </p:sp>
      <p:sp>
        <p:nvSpPr>
          <p:cNvPr id="8" name="Arrow: Down 7">
            <a:extLst>
              <a:ext uri="{FF2B5EF4-FFF2-40B4-BE49-F238E27FC236}">
                <a16:creationId xmlns:a16="http://schemas.microsoft.com/office/drawing/2014/main" id="{FB3B1288-D25C-85EF-0F62-9AC966E6C023}"/>
              </a:ext>
            </a:extLst>
          </p:cNvPr>
          <p:cNvSpPr/>
          <p:nvPr/>
        </p:nvSpPr>
        <p:spPr>
          <a:xfrm>
            <a:off x="2473794" y="8389055"/>
            <a:ext cx="221672" cy="64633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Down 22">
            <a:extLst>
              <a:ext uri="{FF2B5EF4-FFF2-40B4-BE49-F238E27FC236}">
                <a16:creationId xmlns:a16="http://schemas.microsoft.com/office/drawing/2014/main" id="{68DD0D19-9FC6-7408-4C45-C91697D22F2F}"/>
              </a:ext>
            </a:extLst>
          </p:cNvPr>
          <p:cNvSpPr/>
          <p:nvPr/>
        </p:nvSpPr>
        <p:spPr>
          <a:xfrm rot="16200000">
            <a:off x="6503892" y="9148070"/>
            <a:ext cx="221672" cy="64633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070260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9" descr="SERC logo">
            <a:extLst>
              <a:ext uri="{FF2B5EF4-FFF2-40B4-BE49-F238E27FC236}">
                <a16:creationId xmlns:a16="http://schemas.microsoft.com/office/drawing/2014/main" id="{6BFD69F9-1C50-3595-9BD8-082FD21A328E}"/>
              </a:ext>
            </a:extLst>
          </p:cNvPr>
          <p:cNvPicPr>
            <a:picLocks noChangeAspect="1"/>
          </p:cNvPicPr>
          <p:nvPr/>
        </p:nvPicPr>
        <p:blipFill>
          <a:blip r:embed="rId3" cstate="email">
            <a:alphaModFix amt="10000"/>
            <a:extLst>
              <a:ext uri="{28A0092B-C50C-407E-A947-70E740481C1C}">
                <a14:useLocalDpi xmlns:a14="http://schemas.microsoft.com/office/drawing/2010/main" val="0"/>
              </a:ext>
            </a:extLst>
          </a:blip>
          <a:stretch>
            <a:fillRect/>
          </a:stretch>
        </p:blipFill>
        <p:spPr>
          <a:xfrm>
            <a:off x="2244819" y="3475732"/>
            <a:ext cx="9224774" cy="5050565"/>
          </a:xfrm>
          <a:prstGeom prst="rect">
            <a:avLst/>
          </a:prstGeom>
        </p:spPr>
      </p:pic>
      <p:sp>
        <p:nvSpPr>
          <p:cNvPr id="7" name="Title 6"/>
          <p:cNvSpPr>
            <a:spLocks noGrp="1"/>
          </p:cNvSpPr>
          <p:nvPr>
            <p:ph type="title"/>
          </p:nvPr>
        </p:nvSpPr>
        <p:spPr>
          <a:solidFill>
            <a:schemeClr val="accent1">
              <a:lumMod val="20000"/>
              <a:lumOff val="80000"/>
            </a:schemeClr>
          </a:solidFill>
          <a:ln>
            <a:solidFill>
              <a:schemeClr val="accent1"/>
            </a:solidFill>
          </a:ln>
        </p:spPr>
        <p:txBody>
          <a:bodyPr>
            <a:normAutofit fontScale="90000"/>
          </a:bodyPr>
          <a:lstStyle/>
          <a:p>
            <a:r>
              <a:rPr lang="en-US" sz="6000" u="sng" dirty="0"/>
              <a:t>State Resources</a:t>
            </a:r>
            <a:r>
              <a:rPr lang="en-US" sz="6000" dirty="0"/>
              <a:t>: </a:t>
            </a:r>
            <a:br>
              <a:rPr lang="en-US" sz="6000" dirty="0"/>
            </a:br>
            <a:r>
              <a:rPr lang="en-US" sz="4900" dirty="0"/>
              <a:t>All Hazards Planning – State Perspective </a:t>
            </a:r>
            <a:br>
              <a:rPr lang="en-US" sz="4900" dirty="0"/>
            </a:br>
            <a:r>
              <a:rPr lang="en-US" sz="4900" dirty="0"/>
              <a:t>CEMP Review</a:t>
            </a:r>
            <a:endParaRPr lang="en-US" sz="6000" u="sng" dirty="0"/>
          </a:p>
        </p:txBody>
      </p:sp>
      <p:sp>
        <p:nvSpPr>
          <p:cNvPr id="5" name="Rectangle 4">
            <a:extLst>
              <a:ext uri="{FF2B5EF4-FFF2-40B4-BE49-F238E27FC236}">
                <a16:creationId xmlns:a16="http://schemas.microsoft.com/office/drawing/2014/main" id="{E47E8484-F34D-F5E1-B946-CFD80951F862}"/>
              </a:ext>
              <a:ext uri="{C183D7F6-B498-43B3-948B-1728B52AA6E4}">
                <adec:decorative xmlns:adec="http://schemas.microsoft.com/office/drawing/2017/decorative" val="1"/>
              </a:ext>
            </a:extLst>
          </p:cNvPr>
          <p:cNvSpPr/>
          <p:nvPr/>
        </p:nvSpPr>
        <p:spPr>
          <a:xfrm>
            <a:off x="8034984" y="9425386"/>
            <a:ext cx="4605009" cy="860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B7DE4F5-0733-FE50-6C00-6E746ACB8805}"/>
              </a:ext>
            </a:extLst>
          </p:cNvPr>
          <p:cNvSpPr>
            <a:spLocks noGrp="1"/>
          </p:cNvSpPr>
          <p:nvPr>
            <p:ph type="sldNum" sz="quarter" idx="12"/>
          </p:nvPr>
        </p:nvSpPr>
        <p:spPr/>
        <p:txBody>
          <a:bodyPr/>
          <a:lstStyle/>
          <a:p>
            <a:fld id="{7E65300D-5599-4468-BF5D-B13C6AAEC98A}" type="slidenum">
              <a:rPr kumimoji="1" lang="ja-JP" altLang="en-US" smtClean="0"/>
              <a:pPr/>
              <a:t>15</a:t>
            </a:fld>
            <a:endParaRPr kumimoji="1" lang="ja-JP" altLang="en-US"/>
          </a:p>
        </p:txBody>
      </p:sp>
      <p:sp>
        <p:nvSpPr>
          <p:cNvPr id="8" name="Content Placeholder 7">
            <a:extLst>
              <a:ext uri="{FF2B5EF4-FFF2-40B4-BE49-F238E27FC236}">
                <a16:creationId xmlns:a16="http://schemas.microsoft.com/office/drawing/2014/main" id="{92FFA287-8226-4A8F-AA14-D2BB7C7B59D9}"/>
              </a:ext>
            </a:extLst>
          </p:cNvPr>
          <p:cNvSpPr>
            <a:spLocks noGrp="1"/>
          </p:cNvSpPr>
          <p:nvPr>
            <p:ph idx="1"/>
          </p:nvPr>
        </p:nvSpPr>
        <p:spPr>
          <a:xfrm>
            <a:off x="942866" y="2667001"/>
            <a:ext cx="11828681" cy="7618412"/>
          </a:xfrm>
        </p:spPr>
        <p:txBody>
          <a:bodyPr>
            <a:normAutofit/>
          </a:bodyPr>
          <a:lstStyle/>
          <a:p>
            <a:pPr marL="1371417" lvl="2" indent="0">
              <a:buNone/>
            </a:pPr>
            <a:endParaRPr lang="en-US" sz="1400" dirty="0">
              <a:latin typeface="+mn-lt"/>
            </a:endParaRPr>
          </a:p>
          <a:p>
            <a:pPr marL="0" indent="0" algn="ctr">
              <a:buNone/>
            </a:pPr>
            <a:r>
              <a:rPr lang="en-US" sz="2800" b="1" i="0" dirty="0">
                <a:solidFill>
                  <a:srgbClr val="444444"/>
                </a:solidFill>
                <a:effectLst/>
                <a:highlight>
                  <a:srgbClr val="FFFF00"/>
                </a:highlight>
                <a:latin typeface="+mn-lt"/>
              </a:rPr>
              <a:t>FOR LOCAL PLAN REVIEWS</a:t>
            </a:r>
            <a:br>
              <a:rPr lang="en-US" sz="2800" b="1" i="0" dirty="0">
                <a:solidFill>
                  <a:srgbClr val="444444"/>
                </a:solidFill>
                <a:effectLst/>
                <a:highlight>
                  <a:srgbClr val="FFFF00"/>
                </a:highlight>
                <a:latin typeface="+mn-lt"/>
              </a:rPr>
            </a:br>
            <a:endParaRPr lang="en-US" sz="2800" b="0" i="0" dirty="0">
              <a:solidFill>
                <a:srgbClr val="444444"/>
              </a:solidFill>
              <a:effectLst/>
              <a:highlight>
                <a:srgbClr val="FFFFFF"/>
              </a:highlight>
              <a:latin typeface="+mn-lt"/>
            </a:endParaRPr>
          </a:p>
          <a:p>
            <a:pPr algn="ctr"/>
            <a:r>
              <a:rPr lang="en-US" sz="2800" b="1" i="0" dirty="0">
                <a:solidFill>
                  <a:srgbClr val="444444"/>
                </a:solidFill>
                <a:effectLst/>
                <a:highlight>
                  <a:srgbClr val="FFFF00"/>
                </a:highlight>
                <a:latin typeface="+mn-lt"/>
              </a:rPr>
              <a:t>Please use the </a:t>
            </a:r>
            <a:r>
              <a:rPr lang="en-US" sz="2800" b="1" i="0" u="none" strike="noStrike" dirty="0">
                <a:solidFill>
                  <a:srgbClr val="0000EE"/>
                </a:solidFill>
                <a:effectLst/>
                <a:highlight>
                  <a:srgbClr val="FFFF00"/>
                </a:highlight>
                <a:latin typeface="+mn-lt"/>
                <a:hlinkClick r:id="rId4"/>
              </a:rPr>
              <a:t>emdcempreview@mil.wa.gov </a:t>
            </a:r>
            <a:r>
              <a:rPr lang="en-US" sz="2800" b="1" i="0" dirty="0">
                <a:solidFill>
                  <a:srgbClr val="444444"/>
                </a:solidFill>
                <a:effectLst/>
                <a:highlight>
                  <a:srgbClr val="FFFF00"/>
                </a:highlight>
                <a:latin typeface="+mn-lt"/>
              </a:rPr>
              <a:t>mail address to submit your CEMP for review or to request technical assistance</a:t>
            </a:r>
            <a:endParaRPr lang="en-US" sz="2800" b="1" dirty="0">
              <a:solidFill>
                <a:srgbClr val="444444"/>
              </a:solidFill>
              <a:highlight>
                <a:srgbClr val="FFFF00"/>
              </a:highlight>
              <a:latin typeface="+mn-lt"/>
            </a:endParaRPr>
          </a:p>
          <a:p>
            <a:pPr algn="ctr"/>
            <a:r>
              <a:rPr lang="en-US" sz="2800" b="1" i="0" dirty="0">
                <a:solidFill>
                  <a:srgbClr val="444444"/>
                </a:solidFill>
                <a:effectLst/>
                <a:latin typeface="+mn-lt"/>
              </a:rPr>
              <a:t>Additional Resources:</a:t>
            </a:r>
          </a:p>
          <a:p>
            <a:r>
              <a:rPr lang="en-US" sz="2400" dirty="0">
                <a:latin typeface="+mn-lt"/>
                <a:hlinkClick r:id="rId5"/>
              </a:rPr>
              <a:t>Chapter 118-30 WAC:</a:t>
            </a:r>
            <a:endParaRPr lang="en-US" sz="2400" dirty="0">
              <a:latin typeface="+mn-lt"/>
            </a:endParaRPr>
          </a:p>
          <a:p>
            <a:r>
              <a:rPr lang="en-US" sz="2400" dirty="0">
                <a:latin typeface="+mn-lt"/>
                <a:hlinkClick r:id="rId6"/>
              </a:rPr>
              <a:t>Chapter 38.52 RCW: EMERGENCY MANAGEMENT (wa.gov)</a:t>
            </a:r>
            <a:endParaRPr lang="en-US" sz="2400" dirty="0">
              <a:latin typeface="+mn-lt"/>
            </a:endParaRPr>
          </a:p>
          <a:p>
            <a:r>
              <a:rPr lang="en-US" sz="2400" dirty="0">
                <a:latin typeface="+mn-lt"/>
                <a:hlinkClick r:id="rId7"/>
              </a:rPr>
              <a:t>Planning Resources | Washington State Military Department, Citizens Serving Citizens with Pride &amp; Tradition</a:t>
            </a:r>
            <a:r>
              <a:rPr lang="en-US" sz="2400" dirty="0">
                <a:latin typeface="+mn-lt"/>
              </a:rPr>
              <a:t> – This link will take you to the state planning resources page. Here you can find outlines for Basic plans, ESFs, and additional resources for creating an effective all-hazards and hazard specific plan(s). The contact information for the planning team is listed on this page as well. This page is under review and will continue to be updated to best serve local partners.</a:t>
            </a:r>
            <a:endParaRPr lang="en-US" sz="2400" b="0" i="0" dirty="0">
              <a:solidFill>
                <a:srgbClr val="444444"/>
              </a:solidFill>
              <a:effectLst/>
              <a:latin typeface="+mn-lt"/>
            </a:endParaRPr>
          </a:p>
          <a:p>
            <a:pPr lvl="1" algn="ctr"/>
            <a:endParaRPr lang="en-US" sz="2000" dirty="0">
              <a:latin typeface="+mn-lt"/>
            </a:endParaRPr>
          </a:p>
        </p:txBody>
      </p:sp>
      <p:sp>
        <p:nvSpPr>
          <p:cNvPr id="6" name="Content Placeholder 2">
            <a:extLst>
              <a:ext uri="{FF2B5EF4-FFF2-40B4-BE49-F238E27FC236}">
                <a16:creationId xmlns:a16="http://schemas.microsoft.com/office/drawing/2014/main" id="{545A2B64-702D-D147-7448-6EFCFD2B7640}"/>
              </a:ext>
            </a:extLst>
          </p:cNvPr>
          <p:cNvSpPr txBox="1">
            <a:spLocks/>
          </p:cNvSpPr>
          <p:nvPr/>
        </p:nvSpPr>
        <p:spPr>
          <a:xfrm>
            <a:off x="3249985" y="8692975"/>
            <a:ext cx="7214441" cy="1202105"/>
          </a:xfrm>
          <a:prstGeom prst="rect">
            <a:avLst/>
          </a:prstGeom>
          <a:solidFill>
            <a:srgbClr val="FFFF00"/>
          </a:solidFill>
          <a:ln w="38100"/>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indent="0" algn="ctr">
              <a:buNone/>
            </a:pPr>
            <a:r>
              <a:rPr lang="en-US" sz="2400" b="1" dirty="0"/>
              <a:t>Have additional questions? </a:t>
            </a:r>
          </a:p>
          <a:p>
            <a:pPr marL="0" indent="0" algn="ctr">
              <a:buNone/>
            </a:pPr>
            <a:r>
              <a:rPr lang="en-US" sz="2400" b="1" dirty="0">
                <a:highlight>
                  <a:srgbClr val="FFFF00"/>
                </a:highlight>
              </a:rPr>
              <a:t>Email:</a:t>
            </a:r>
            <a:br>
              <a:rPr lang="en-US" sz="2400" b="0" i="0" u="none" strike="noStrike" dirty="0">
                <a:solidFill>
                  <a:srgbClr val="0000EE"/>
                </a:solidFill>
                <a:effectLst/>
                <a:highlight>
                  <a:srgbClr val="FFFF00"/>
                </a:highlight>
                <a:latin typeface="Noto Sans" panose="020B0502040504020204" pitchFamily="34" charset="0"/>
                <a:hlinkClick r:id="rId8"/>
              </a:rPr>
            </a:br>
            <a:r>
              <a:rPr lang="en-US" sz="2400" b="0" i="0" u="none" strike="noStrike" dirty="0">
                <a:solidFill>
                  <a:srgbClr val="0000EE"/>
                </a:solidFill>
                <a:effectLst/>
                <a:highlight>
                  <a:srgbClr val="FFFF00"/>
                </a:highlight>
                <a:latin typeface="Noto Sans" panose="020B0502040504020204" pitchFamily="34" charset="0"/>
                <a:hlinkClick r:id="rId8"/>
              </a:rPr>
              <a:t>Kim.Mask@mil.wa.gov</a:t>
            </a:r>
            <a:endParaRPr lang="en-US" sz="2400" b="1" dirty="0">
              <a:highlight>
                <a:srgbClr val="FFFF00"/>
              </a:highlight>
            </a:endParaRPr>
          </a:p>
        </p:txBody>
      </p:sp>
    </p:spTree>
    <p:extLst>
      <p:ext uri="{BB962C8B-B14F-4D97-AF65-F5344CB8AC3E}">
        <p14:creationId xmlns:p14="http://schemas.microsoft.com/office/powerpoint/2010/main" val="207530032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 name="Rectangle 26">
            <a:extLst>
              <a:ext uri="{FF2B5EF4-FFF2-40B4-BE49-F238E27FC236}">
                <a16:creationId xmlns:a16="http://schemas.microsoft.com/office/drawing/2014/main" id="{5184EE59-3061-456B-9FB5-98A8E0E74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71689" y="2871686"/>
            <a:ext cx="10285413" cy="45420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10">
            <a:extLst>
              <a:ext uri="{FF2B5EF4-FFF2-40B4-BE49-F238E27FC236}">
                <a16:creationId xmlns:a16="http://schemas.microsoft.com/office/drawing/2014/main" id="{5D17F45B-E0E5-DEF4-2CC0-F2BF3FFDA6F0}"/>
              </a:ext>
            </a:extLst>
          </p:cNvPr>
          <p:cNvSpPr>
            <a:spLocks noGrp="1"/>
          </p:cNvSpPr>
          <p:nvPr>
            <p:ph type="title"/>
          </p:nvPr>
        </p:nvSpPr>
        <p:spPr>
          <a:xfrm>
            <a:off x="0" y="700177"/>
            <a:ext cx="4318000" cy="5333323"/>
          </a:xfrm>
        </p:spPr>
        <p:txBody>
          <a:bodyPr vert="horz" lIns="91440" tIns="45720" rIns="91440" bIns="45720" rtlCol="0" anchor="b">
            <a:normAutofit/>
          </a:bodyPr>
          <a:lstStyle/>
          <a:p>
            <a:pPr marL="228600" marR="0">
              <a:lnSpc>
                <a:spcPct val="107000"/>
              </a:lnSpc>
              <a:spcBef>
                <a:spcPts val="0"/>
              </a:spcBef>
              <a:spcAft>
                <a:spcPts val="800"/>
              </a:spcAft>
            </a:pPr>
            <a:r>
              <a:rPr lang="en-US" kern="100" dirty="0">
                <a:solidFill>
                  <a:schemeClr val="bg1"/>
                </a:solidFill>
                <a:effectLst/>
                <a:ea typeface="Calibri" panose="020F0502020204030204" pitchFamily="34" charset="0"/>
                <a:cs typeface="Times New Roman" panose="02020603050405020304" pitchFamily="18" charset="0"/>
              </a:rPr>
              <a:t>HAZARD SPECIFIC PLANNING IN WA STATE</a:t>
            </a:r>
          </a:p>
        </p:txBody>
      </p:sp>
      <p:pic>
        <p:nvPicPr>
          <p:cNvPr id="96" name="Content Placeholder 9" descr="SERC logo">
            <a:extLst>
              <a:ext uri="{FF2B5EF4-FFF2-40B4-BE49-F238E27FC236}">
                <a16:creationId xmlns:a16="http://schemas.microsoft.com/office/drawing/2014/main" id="{DF1A004B-3F9A-163B-0CE8-1FF1E58A69A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697701" y="4482491"/>
            <a:ext cx="9224774" cy="5050565"/>
          </a:xfrm>
          <a:prstGeom prst="rect">
            <a:avLst/>
          </a:prstGeom>
        </p:spPr>
      </p:pic>
      <p:sp>
        <p:nvSpPr>
          <p:cNvPr id="97" name="Rectangle 96">
            <a:extLst>
              <a:ext uri="{FF2B5EF4-FFF2-40B4-BE49-F238E27FC236}">
                <a16:creationId xmlns:a16="http://schemas.microsoft.com/office/drawing/2014/main" id="{B138029C-78EE-BC84-2BAC-64F49D8DCC98}"/>
              </a:ext>
              <a:ext uri="{C183D7F6-B498-43B3-948B-1728B52AA6E4}">
                <adec:decorative xmlns:adec="http://schemas.microsoft.com/office/drawing/2017/decorative" val="1"/>
              </a:ext>
            </a:extLst>
          </p:cNvPr>
          <p:cNvSpPr/>
          <p:nvPr/>
        </p:nvSpPr>
        <p:spPr>
          <a:xfrm>
            <a:off x="5060789" y="8958467"/>
            <a:ext cx="3065571"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9F2F32C8-06DB-FC2F-A679-7AE3F795863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73201E-BAD4-4887-93F2-D695096208A5}"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79256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 name="Rectangle 26">
            <a:extLst>
              <a:ext uri="{FF2B5EF4-FFF2-40B4-BE49-F238E27FC236}">
                <a16:creationId xmlns:a16="http://schemas.microsoft.com/office/drawing/2014/main" id="{5184EE59-3061-456B-9FB5-98A8E0E74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71689" y="2871686"/>
            <a:ext cx="10285413" cy="45420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10">
            <a:extLst>
              <a:ext uri="{FF2B5EF4-FFF2-40B4-BE49-F238E27FC236}">
                <a16:creationId xmlns:a16="http://schemas.microsoft.com/office/drawing/2014/main" id="{5D17F45B-E0E5-DEF4-2CC0-F2BF3FFDA6F0}"/>
              </a:ext>
            </a:extLst>
          </p:cNvPr>
          <p:cNvSpPr>
            <a:spLocks noGrp="1"/>
          </p:cNvSpPr>
          <p:nvPr>
            <p:ph type="title"/>
          </p:nvPr>
        </p:nvSpPr>
        <p:spPr>
          <a:xfrm>
            <a:off x="-228600" y="867817"/>
            <a:ext cx="4663440" cy="5333323"/>
          </a:xfrm>
        </p:spPr>
        <p:txBody>
          <a:bodyPr vert="horz" lIns="91440" tIns="45720" rIns="91440" bIns="45720" rtlCol="0" anchor="b">
            <a:normAutofit/>
          </a:bodyPr>
          <a:lstStyle/>
          <a:p>
            <a:pPr marL="228600" marR="0">
              <a:lnSpc>
                <a:spcPct val="107000"/>
              </a:lnSpc>
              <a:spcBef>
                <a:spcPts val="0"/>
              </a:spcBef>
              <a:spcAft>
                <a:spcPts val="800"/>
              </a:spcAft>
            </a:pPr>
            <a:r>
              <a:rPr lang="en-US" kern="100" dirty="0">
                <a:solidFill>
                  <a:schemeClr val="bg1"/>
                </a:solidFill>
                <a:effectLst/>
                <a:ea typeface="Calibri" panose="020F0502020204030204" pitchFamily="34" charset="0"/>
                <a:cs typeface="Times New Roman" panose="02020603050405020304" pitchFamily="18" charset="0"/>
              </a:rPr>
              <a:t>EARTHQUAKES</a:t>
            </a:r>
          </a:p>
        </p:txBody>
      </p:sp>
      <p:pic>
        <p:nvPicPr>
          <p:cNvPr id="96" name="Content Placeholder 9" descr="SERC logo">
            <a:extLst>
              <a:ext uri="{FF2B5EF4-FFF2-40B4-BE49-F238E27FC236}">
                <a16:creationId xmlns:a16="http://schemas.microsoft.com/office/drawing/2014/main" id="{DF1A004B-3F9A-163B-0CE8-1FF1E58A69A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697701" y="4482491"/>
            <a:ext cx="9224774" cy="5050565"/>
          </a:xfrm>
          <a:prstGeom prst="rect">
            <a:avLst/>
          </a:prstGeom>
        </p:spPr>
      </p:pic>
      <p:sp>
        <p:nvSpPr>
          <p:cNvPr id="97" name="Rectangle 96">
            <a:extLst>
              <a:ext uri="{FF2B5EF4-FFF2-40B4-BE49-F238E27FC236}">
                <a16:creationId xmlns:a16="http://schemas.microsoft.com/office/drawing/2014/main" id="{B138029C-78EE-BC84-2BAC-64F49D8DCC98}"/>
              </a:ext>
              <a:ext uri="{C183D7F6-B498-43B3-948B-1728B52AA6E4}">
                <adec:decorative xmlns:adec="http://schemas.microsoft.com/office/drawing/2017/decorative" val="1"/>
              </a:ext>
            </a:extLst>
          </p:cNvPr>
          <p:cNvSpPr/>
          <p:nvPr/>
        </p:nvSpPr>
        <p:spPr>
          <a:xfrm>
            <a:off x="5060789" y="8958467"/>
            <a:ext cx="3065571"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9F2F32C8-06DB-FC2F-A679-7AE3F795863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73201E-BAD4-4887-93F2-D695096208A5}"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67281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9" descr="SERC logo">
            <a:extLst>
              <a:ext uri="{FF2B5EF4-FFF2-40B4-BE49-F238E27FC236}">
                <a16:creationId xmlns:a16="http://schemas.microsoft.com/office/drawing/2014/main" id="{6BFD69F9-1C50-3595-9BD8-082FD21A328E}"/>
              </a:ext>
            </a:extLst>
          </p:cNvPr>
          <p:cNvPicPr>
            <a:picLocks noChangeAspect="1"/>
          </p:cNvPicPr>
          <p:nvPr/>
        </p:nvPicPr>
        <p:blipFill>
          <a:blip r:embed="rId3" cstate="email">
            <a:alphaModFix amt="10000"/>
            <a:extLst>
              <a:ext uri="{28A0092B-C50C-407E-A947-70E740481C1C}">
                <a14:useLocalDpi xmlns:a14="http://schemas.microsoft.com/office/drawing/2010/main" val="0"/>
              </a:ext>
            </a:extLst>
          </a:blip>
          <a:stretch>
            <a:fillRect/>
          </a:stretch>
        </p:blipFill>
        <p:spPr>
          <a:xfrm>
            <a:off x="2244819" y="3475732"/>
            <a:ext cx="9224774" cy="5050565"/>
          </a:xfrm>
          <a:prstGeom prst="rect">
            <a:avLst/>
          </a:prstGeom>
        </p:spPr>
      </p:pic>
      <p:sp>
        <p:nvSpPr>
          <p:cNvPr id="7" name="Title 6"/>
          <p:cNvSpPr>
            <a:spLocks noGrp="1"/>
          </p:cNvSpPr>
          <p:nvPr>
            <p:ph type="title"/>
          </p:nvPr>
        </p:nvSpPr>
        <p:spPr>
          <a:solidFill>
            <a:schemeClr val="accent1">
              <a:lumMod val="20000"/>
              <a:lumOff val="80000"/>
            </a:schemeClr>
          </a:solidFill>
          <a:ln>
            <a:solidFill>
              <a:schemeClr val="accent1"/>
            </a:solidFill>
          </a:ln>
        </p:spPr>
        <p:txBody>
          <a:bodyPr>
            <a:normAutofit/>
          </a:bodyPr>
          <a:lstStyle/>
          <a:p>
            <a:r>
              <a:rPr lang="en-US" sz="6000" u="sng" dirty="0"/>
              <a:t>State Resources</a:t>
            </a:r>
            <a:r>
              <a:rPr lang="en-US" sz="6000" dirty="0"/>
              <a:t>: Earthquakes</a:t>
            </a:r>
            <a:endParaRPr lang="en-US" sz="6000" u="sng" dirty="0"/>
          </a:p>
        </p:txBody>
      </p:sp>
      <p:sp>
        <p:nvSpPr>
          <p:cNvPr id="5" name="Rectangle 4">
            <a:extLst>
              <a:ext uri="{FF2B5EF4-FFF2-40B4-BE49-F238E27FC236}">
                <a16:creationId xmlns:a16="http://schemas.microsoft.com/office/drawing/2014/main" id="{E47E8484-F34D-F5E1-B946-CFD80951F862}"/>
              </a:ext>
              <a:ext uri="{C183D7F6-B498-43B3-948B-1728B52AA6E4}">
                <adec:decorative xmlns:adec="http://schemas.microsoft.com/office/drawing/2017/decorative" val="1"/>
              </a:ext>
            </a:extLst>
          </p:cNvPr>
          <p:cNvSpPr/>
          <p:nvPr/>
        </p:nvSpPr>
        <p:spPr>
          <a:xfrm>
            <a:off x="8034984" y="9425386"/>
            <a:ext cx="4605009" cy="860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B7DE4F5-0733-FE50-6C00-6E746ACB8805}"/>
              </a:ext>
            </a:extLst>
          </p:cNvPr>
          <p:cNvSpPr>
            <a:spLocks noGrp="1"/>
          </p:cNvSpPr>
          <p:nvPr>
            <p:ph type="sldNum" sz="quarter" idx="12"/>
          </p:nvPr>
        </p:nvSpPr>
        <p:spPr/>
        <p:txBody>
          <a:bodyPr/>
          <a:lstStyle/>
          <a:p>
            <a:fld id="{7E65300D-5599-4468-BF5D-B13C6AAEC98A}" type="slidenum">
              <a:rPr kumimoji="1" lang="ja-JP" altLang="en-US" smtClean="0"/>
              <a:pPr/>
              <a:t>18</a:t>
            </a:fld>
            <a:endParaRPr kumimoji="1" lang="ja-JP" altLang="en-US"/>
          </a:p>
        </p:txBody>
      </p:sp>
      <p:pic>
        <p:nvPicPr>
          <p:cNvPr id="6" name="Content Placeholder 5">
            <a:extLst>
              <a:ext uri="{FF2B5EF4-FFF2-40B4-BE49-F238E27FC236}">
                <a16:creationId xmlns:a16="http://schemas.microsoft.com/office/drawing/2014/main" id="{4A1281F7-BA5F-4C43-FE92-62F326764AC0}"/>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219199" y="2648005"/>
            <a:ext cx="11085095" cy="7530739"/>
          </a:xfrm>
          <a:prstGeom prst="rect">
            <a:avLst/>
          </a:prstGeom>
        </p:spPr>
      </p:pic>
    </p:spTree>
    <p:extLst>
      <p:ext uri="{BB962C8B-B14F-4D97-AF65-F5344CB8AC3E}">
        <p14:creationId xmlns:p14="http://schemas.microsoft.com/office/powerpoint/2010/main" val="38361560"/>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9" descr="SERC logo">
            <a:extLst>
              <a:ext uri="{FF2B5EF4-FFF2-40B4-BE49-F238E27FC236}">
                <a16:creationId xmlns:a16="http://schemas.microsoft.com/office/drawing/2014/main" id="{6BFD69F9-1C50-3595-9BD8-082FD21A328E}"/>
              </a:ext>
            </a:extLst>
          </p:cNvPr>
          <p:cNvPicPr>
            <a:picLocks noChangeAspect="1"/>
          </p:cNvPicPr>
          <p:nvPr/>
        </p:nvPicPr>
        <p:blipFill>
          <a:blip r:embed="rId3" cstate="email">
            <a:alphaModFix amt="10000"/>
            <a:extLst>
              <a:ext uri="{28A0092B-C50C-407E-A947-70E740481C1C}">
                <a14:useLocalDpi xmlns:a14="http://schemas.microsoft.com/office/drawing/2010/main" val="0"/>
              </a:ext>
            </a:extLst>
          </a:blip>
          <a:stretch>
            <a:fillRect/>
          </a:stretch>
        </p:blipFill>
        <p:spPr>
          <a:xfrm>
            <a:off x="2244819" y="3475732"/>
            <a:ext cx="9224774" cy="5050565"/>
          </a:xfrm>
          <a:prstGeom prst="rect">
            <a:avLst/>
          </a:prstGeom>
        </p:spPr>
      </p:pic>
      <p:sp>
        <p:nvSpPr>
          <p:cNvPr id="7" name="Title 6"/>
          <p:cNvSpPr>
            <a:spLocks noGrp="1"/>
          </p:cNvSpPr>
          <p:nvPr>
            <p:ph type="title"/>
          </p:nvPr>
        </p:nvSpPr>
        <p:spPr>
          <a:solidFill>
            <a:schemeClr val="accent1">
              <a:lumMod val="20000"/>
              <a:lumOff val="80000"/>
            </a:schemeClr>
          </a:solidFill>
          <a:ln>
            <a:solidFill>
              <a:schemeClr val="accent1"/>
            </a:solidFill>
          </a:ln>
        </p:spPr>
        <p:txBody>
          <a:bodyPr>
            <a:normAutofit/>
          </a:bodyPr>
          <a:lstStyle/>
          <a:p>
            <a:r>
              <a:rPr lang="en-US" sz="6000" u="sng" dirty="0"/>
              <a:t>State Resources</a:t>
            </a:r>
            <a:r>
              <a:rPr lang="en-US" sz="6000" dirty="0"/>
              <a:t>: Earthquakes</a:t>
            </a:r>
            <a:endParaRPr lang="en-US" sz="6000" u="sng" dirty="0"/>
          </a:p>
        </p:txBody>
      </p:sp>
      <p:sp>
        <p:nvSpPr>
          <p:cNvPr id="8" name="Content Placeholder 7"/>
          <p:cNvSpPr>
            <a:spLocks noGrp="1"/>
          </p:cNvSpPr>
          <p:nvPr>
            <p:ph idx="1"/>
          </p:nvPr>
        </p:nvSpPr>
        <p:spPr>
          <a:xfrm>
            <a:off x="811312" y="2802302"/>
            <a:ext cx="11828681" cy="6526000"/>
          </a:xfrm>
        </p:spPr>
        <p:txBody>
          <a:bodyPr vert="horz" lIns="91440" tIns="45720" rIns="91440" bIns="45720" rtlCol="0" anchor="t">
            <a:noAutofit/>
          </a:bodyPr>
          <a:lstStyle/>
          <a:p>
            <a:pPr marL="800054" indent="-457200" algn="l">
              <a:buFontTx/>
              <a:buChar char="-"/>
            </a:pPr>
            <a:r>
              <a:rPr lang="en-US" sz="2800" dirty="0">
                <a:latin typeface="+mn-lt"/>
                <a:cs typeface="Calibri"/>
              </a:rPr>
              <a:t>As identified in the State CEMP (2019) this hazard is the most catastrophic facing the state of Washington today. </a:t>
            </a:r>
          </a:p>
          <a:p>
            <a:pPr marL="800054" indent="-457200" algn="l">
              <a:buFontTx/>
              <a:buChar char="-"/>
            </a:pPr>
            <a:r>
              <a:rPr lang="en-US" sz="2800" dirty="0">
                <a:latin typeface="+mn-lt"/>
                <a:cs typeface="Calibri"/>
              </a:rPr>
              <a:t>The threat presented by the Cascadia Subduction Zone (CSZ) and additional fault zones, and their cascading effects present a significant concern for Washington as a whole.</a:t>
            </a:r>
          </a:p>
          <a:p>
            <a:pPr marL="800054" indent="-457200" algn="l">
              <a:buFontTx/>
              <a:buChar char="-"/>
            </a:pPr>
            <a:r>
              <a:rPr lang="en-US" sz="2800" dirty="0">
                <a:latin typeface="+mn-lt"/>
                <a:cs typeface="Calibri"/>
              </a:rPr>
              <a:t>Washington has around 1000 earthquake events every year, while only some of them can be felt, serious releases of energy can cause massive damage.</a:t>
            </a:r>
          </a:p>
          <a:p>
            <a:pPr marL="800054" indent="-457200" algn="l">
              <a:buFontTx/>
              <a:buChar char="-"/>
            </a:pPr>
            <a:r>
              <a:rPr lang="en-US" sz="2800" dirty="0">
                <a:latin typeface="+mn-lt"/>
                <a:cs typeface="Calibri"/>
              </a:rPr>
              <a:t>Best actions to take during an earthquake are to </a:t>
            </a:r>
            <a:r>
              <a:rPr lang="en-US" sz="2800" b="1" dirty="0">
                <a:latin typeface="+mn-lt"/>
                <a:cs typeface="Calibri"/>
              </a:rPr>
              <a:t>DROP, COVER, and HOLD ON</a:t>
            </a:r>
          </a:p>
          <a:p>
            <a:pPr marL="800054" indent="-457200" algn="l">
              <a:buFontTx/>
              <a:buChar char="-"/>
            </a:pPr>
            <a:r>
              <a:rPr lang="en-US" sz="2800" dirty="0">
                <a:latin typeface="+mn-lt"/>
                <a:cs typeface="Calibri"/>
              </a:rPr>
              <a:t>Most injuries result from falling objects and debris</a:t>
            </a:r>
          </a:p>
          <a:p>
            <a:pPr marL="800054" indent="-457200" algn="l">
              <a:buFontTx/>
              <a:buChar char="-"/>
            </a:pPr>
            <a:endParaRPr lang="en-US" sz="2800" dirty="0">
              <a:latin typeface="+mn-lt"/>
              <a:cs typeface="Calibri"/>
            </a:endParaRPr>
          </a:p>
          <a:p>
            <a:pPr marL="800054" indent="-457200" algn="l">
              <a:buFontTx/>
              <a:buChar char="-"/>
            </a:pPr>
            <a:endParaRPr lang="en-US" sz="2800" dirty="0">
              <a:solidFill>
                <a:schemeClr val="tx2"/>
              </a:solidFill>
              <a:latin typeface="+mn-lt"/>
              <a:cs typeface="Calibri"/>
            </a:endParaRPr>
          </a:p>
        </p:txBody>
      </p:sp>
      <p:sp>
        <p:nvSpPr>
          <p:cNvPr id="5" name="Rectangle 4">
            <a:extLst>
              <a:ext uri="{FF2B5EF4-FFF2-40B4-BE49-F238E27FC236}">
                <a16:creationId xmlns:a16="http://schemas.microsoft.com/office/drawing/2014/main" id="{E47E8484-F34D-F5E1-B946-CFD80951F862}"/>
              </a:ext>
              <a:ext uri="{C183D7F6-B498-43B3-948B-1728B52AA6E4}">
                <adec:decorative xmlns:adec="http://schemas.microsoft.com/office/drawing/2017/decorative" val="1"/>
              </a:ext>
            </a:extLst>
          </p:cNvPr>
          <p:cNvSpPr/>
          <p:nvPr/>
        </p:nvSpPr>
        <p:spPr>
          <a:xfrm>
            <a:off x="8034984" y="9425386"/>
            <a:ext cx="4605009" cy="860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B7DE4F5-0733-FE50-6C00-6E746ACB8805}"/>
              </a:ext>
            </a:extLst>
          </p:cNvPr>
          <p:cNvSpPr>
            <a:spLocks noGrp="1"/>
          </p:cNvSpPr>
          <p:nvPr>
            <p:ph type="sldNum" sz="quarter" idx="12"/>
          </p:nvPr>
        </p:nvSpPr>
        <p:spPr/>
        <p:txBody>
          <a:bodyPr/>
          <a:lstStyle/>
          <a:p>
            <a:fld id="{7E65300D-5599-4468-BF5D-B13C6AAEC98A}" type="slidenum">
              <a:rPr kumimoji="1" lang="ja-JP" altLang="en-US" smtClean="0"/>
              <a:pPr/>
              <a:t>19</a:t>
            </a:fld>
            <a:endParaRPr kumimoji="1" lang="ja-JP" altLang="en-US"/>
          </a:p>
        </p:txBody>
      </p:sp>
    </p:spTree>
    <p:extLst>
      <p:ext uri="{BB962C8B-B14F-4D97-AF65-F5344CB8AC3E}">
        <p14:creationId xmlns:p14="http://schemas.microsoft.com/office/powerpoint/2010/main" val="416492564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21">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729196" cy="10285412"/>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4">
            <a:extLst>
              <a:ext uri="{FF2B5EF4-FFF2-40B4-BE49-F238E27FC236}">
                <a16:creationId xmlns:a16="http://schemas.microsoft.com/office/drawing/2014/main" id="{F86E98F1-4D42-06C7-1D72-D7CE7A63D13F}"/>
              </a:ext>
            </a:extLst>
          </p:cNvPr>
          <p:cNvSpPr>
            <a:spLocks noGrp="1"/>
          </p:cNvSpPr>
          <p:nvPr>
            <p:ph type="title"/>
          </p:nvPr>
        </p:nvSpPr>
        <p:spPr>
          <a:xfrm>
            <a:off x="576697" y="930444"/>
            <a:ext cx="4419591" cy="8255758"/>
          </a:xfrm>
        </p:spPr>
        <p:txBody>
          <a:bodyPr>
            <a:normAutofit/>
          </a:bodyPr>
          <a:lstStyle/>
          <a:p>
            <a:r>
              <a:rPr lang="en-US" sz="5400" dirty="0">
                <a:solidFill>
                  <a:schemeClr val="bg1"/>
                </a:solidFill>
                <a:latin typeface="Franklin Gothic Medium"/>
                <a:ea typeface="Roboto Medium"/>
              </a:rPr>
              <a:t>Agenda for </a:t>
            </a:r>
            <a:br>
              <a:rPr lang="en-US" sz="5400" dirty="0">
                <a:solidFill>
                  <a:schemeClr val="bg1"/>
                </a:solidFill>
                <a:latin typeface="Franklin Gothic Medium"/>
                <a:ea typeface="Roboto Medium"/>
              </a:rPr>
            </a:br>
            <a:r>
              <a:rPr lang="en-US" sz="5400" dirty="0">
                <a:solidFill>
                  <a:schemeClr val="bg1"/>
                </a:solidFill>
                <a:latin typeface="Franklin Gothic Medium"/>
                <a:ea typeface="Roboto Medium"/>
              </a:rPr>
              <a:t>LEPC/TEPC All Hazards Planning and Resources</a:t>
            </a:r>
            <a:endParaRPr lang="en-US" dirty="0">
              <a:solidFill>
                <a:schemeClr val="bg1"/>
              </a:solidFill>
            </a:endParaRPr>
          </a:p>
        </p:txBody>
      </p:sp>
      <p:graphicFrame>
        <p:nvGraphicFramePr>
          <p:cNvPr id="20" name="Content Placeholder 15" descr="What is EPCRA?&#10;Ecology's role.&#10;Reporting basics.&#10;Data and resources.">
            <a:extLst>
              <a:ext uri="{FF2B5EF4-FFF2-40B4-BE49-F238E27FC236}">
                <a16:creationId xmlns:a16="http://schemas.microsoft.com/office/drawing/2014/main" id="{525481A8-80F0-6047-84FF-41BC26325ACE}"/>
              </a:ext>
            </a:extLst>
          </p:cNvPr>
          <p:cNvGraphicFramePr>
            <a:graphicFrameLocks noGrp="1"/>
          </p:cNvGraphicFramePr>
          <p:nvPr>
            <p:ph idx="1"/>
            <p:extLst>
              <p:ext uri="{D42A27DB-BD31-4B8C-83A1-F6EECF244321}">
                <p14:modId xmlns:p14="http://schemas.microsoft.com/office/powerpoint/2010/main" val="200244842"/>
              </p:ext>
            </p:extLst>
          </p:nvPr>
        </p:nvGraphicFramePr>
        <p:xfrm>
          <a:off x="6162914" y="562310"/>
          <a:ext cx="7045780" cy="92467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a:extLst>
              <a:ext uri="{FF2B5EF4-FFF2-40B4-BE49-F238E27FC236}">
                <a16:creationId xmlns:a16="http://schemas.microsoft.com/office/drawing/2014/main" id="{E1DE0677-AD94-D211-283E-55AAB9311AC6}"/>
              </a:ext>
            </a:extLst>
          </p:cNvPr>
          <p:cNvSpPr>
            <a:spLocks noGrp="1"/>
          </p:cNvSpPr>
          <p:nvPr>
            <p:ph type="sldNum" sz="quarter" idx="12"/>
          </p:nvPr>
        </p:nvSpPr>
        <p:spPr/>
        <p:txBody>
          <a:bodyPr/>
          <a:lstStyle/>
          <a:p>
            <a:fld id="{7E65300D-5599-4468-BF5D-B13C6AAEC98A}" type="slidenum">
              <a:rPr kumimoji="1" lang="ja-JP" altLang="en-US" smtClean="0"/>
              <a:pPr/>
              <a:t>2</a:t>
            </a:fld>
            <a:endParaRPr kumimoji="1" lang="ja-JP" altLang="en-US"/>
          </a:p>
        </p:txBody>
      </p:sp>
    </p:spTree>
    <p:extLst>
      <p:ext uri="{BB962C8B-B14F-4D97-AF65-F5344CB8AC3E}">
        <p14:creationId xmlns:p14="http://schemas.microsoft.com/office/powerpoint/2010/main" val="24185524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9" descr="SERC logo">
            <a:extLst>
              <a:ext uri="{FF2B5EF4-FFF2-40B4-BE49-F238E27FC236}">
                <a16:creationId xmlns:a16="http://schemas.microsoft.com/office/drawing/2014/main" id="{6BFD69F9-1C50-3595-9BD8-082FD21A328E}"/>
              </a:ext>
            </a:extLst>
          </p:cNvPr>
          <p:cNvPicPr>
            <a:picLocks noChangeAspect="1"/>
          </p:cNvPicPr>
          <p:nvPr/>
        </p:nvPicPr>
        <p:blipFill>
          <a:blip r:embed="rId3" cstate="email">
            <a:alphaModFix amt="10000"/>
            <a:extLst>
              <a:ext uri="{28A0092B-C50C-407E-A947-70E740481C1C}">
                <a14:useLocalDpi xmlns:a14="http://schemas.microsoft.com/office/drawing/2010/main" val="0"/>
              </a:ext>
            </a:extLst>
          </a:blip>
          <a:stretch>
            <a:fillRect/>
          </a:stretch>
        </p:blipFill>
        <p:spPr>
          <a:xfrm>
            <a:off x="2244819" y="3475732"/>
            <a:ext cx="9224774" cy="5050565"/>
          </a:xfrm>
          <a:prstGeom prst="rect">
            <a:avLst/>
          </a:prstGeom>
        </p:spPr>
      </p:pic>
      <p:sp>
        <p:nvSpPr>
          <p:cNvPr id="7" name="Title 6"/>
          <p:cNvSpPr>
            <a:spLocks noGrp="1"/>
          </p:cNvSpPr>
          <p:nvPr>
            <p:ph type="title"/>
          </p:nvPr>
        </p:nvSpPr>
        <p:spPr>
          <a:solidFill>
            <a:schemeClr val="accent1">
              <a:lumMod val="20000"/>
              <a:lumOff val="80000"/>
            </a:schemeClr>
          </a:solidFill>
          <a:ln>
            <a:solidFill>
              <a:schemeClr val="accent1"/>
            </a:solidFill>
          </a:ln>
        </p:spPr>
        <p:txBody>
          <a:bodyPr>
            <a:normAutofit/>
          </a:bodyPr>
          <a:lstStyle/>
          <a:p>
            <a:r>
              <a:rPr lang="en-US" sz="6000" u="sng" dirty="0"/>
              <a:t>State Resources</a:t>
            </a:r>
            <a:r>
              <a:rPr lang="en-US" sz="6000" dirty="0"/>
              <a:t>: Earthquakes and</a:t>
            </a:r>
            <a:br>
              <a:rPr lang="en-US" sz="6000" dirty="0"/>
            </a:br>
            <a:r>
              <a:rPr lang="en-US" sz="6000" dirty="0"/>
              <a:t>Liquefaction</a:t>
            </a:r>
            <a:endParaRPr lang="en-US" sz="6000" u="sng" dirty="0"/>
          </a:p>
        </p:txBody>
      </p:sp>
      <p:sp>
        <p:nvSpPr>
          <p:cNvPr id="8" name="Content Placeholder 7"/>
          <p:cNvSpPr>
            <a:spLocks noGrp="1"/>
          </p:cNvSpPr>
          <p:nvPr>
            <p:ph idx="1"/>
          </p:nvPr>
        </p:nvSpPr>
        <p:spPr>
          <a:xfrm>
            <a:off x="811312" y="2802302"/>
            <a:ext cx="11828681" cy="6526000"/>
          </a:xfrm>
        </p:spPr>
        <p:txBody>
          <a:bodyPr vert="horz" lIns="91440" tIns="45720" rIns="91440" bIns="45720" rtlCol="0" anchor="t">
            <a:noAutofit/>
          </a:bodyPr>
          <a:lstStyle/>
          <a:p>
            <a:pPr marL="800054" indent="-457200" algn="l">
              <a:buFontTx/>
              <a:buChar char="-"/>
            </a:pPr>
            <a:r>
              <a:rPr lang="en-US" sz="2800" dirty="0">
                <a:latin typeface="+mn-lt"/>
                <a:cs typeface="Calibri"/>
              </a:rPr>
              <a:t>Another hazard from earthquakes is the potential for ground </a:t>
            </a:r>
            <a:r>
              <a:rPr lang="en-US" sz="2800" b="1" dirty="0">
                <a:latin typeface="+mn-lt"/>
                <a:cs typeface="Calibri"/>
              </a:rPr>
              <a:t>liquefaction</a:t>
            </a:r>
            <a:r>
              <a:rPr lang="en-US" sz="2800" dirty="0">
                <a:latin typeface="+mn-lt"/>
                <a:cs typeface="Calibri"/>
              </a:rPr>
              <a:t>, liquefaction occurs </a:t>
            </a:r>
            <a:r>
              <a:rPr lang="en-US" sz="2800" b="0" i="0" dirty="0">
                <a:effectLst/>
                <a:latin typeface="+mn-lt"/>
              </a:rPr>
              <a:t>when wet soil or sediment loses strength because it is being shaken during an earthquake. The material becomes so weak that it behaves more like a liquid than a solid.</a:t>
            </a:r>
            <a:endParaRPr lang="en-US" sz="2800" dirty="0">
              <a:latin typeface="+mn-lt"/>
              <a:cs typeface="Calibri"/>
            </a:endParaRPr>
          </a:p>
          <a:p>
            <a:pPr marL="800054" indent="-457200" algn="l">
              <a:buFontTx/>
              <a:buChar char="-"/>
            </a:pPr>
            <a:r>
              <a:rPr lang="en-US" sz="2800" dirty="0">
                <a:latin typeface="+mn-lt"/>
                <a:cs typeface="Calibri"/>
              </a:rPr>
              <a:t>Serious damage can result from liquefaction and maps of liquefaction areas can be found on the Department of Natural Resources, Geology Division, Geological Hazards Maps website: </a:t>
            </a:r>
            <a:r>
              <a:rPr lang="en-US" sz="2800" dirty="0">
                <a:hlinkClick r:id="rId4"/>
              </a:rPr>
              <a:t>Geologic Hazard Maps | WA – DNR</a:t>
            </a:r>
            <a:endParaRPr lang="en-US" sz="2800" dirty="0"/>
          </a:p>
          <a:p>
            <a:pPr marL="800054" indent="-457200" algn="l">
              <a:buFontTx/>
              <a:buChar char="-"/>
            </a:pPr>
            <a:r>
              <a:rPr lang="en-US" sz="2800" dirty="0">
                <a:latin typeface="+mn-lt"/>
                <a:cs typeface="Calibri"/>
              </a:rPr>
              <a:t>The US Geological Survey, part of the Department of the Interior, also has significant information on earthquakes and monitors continuously for earthquake activity. Additional information can be found on their website: </a:t>
            </a:r>
            <a:r>
              <a:rPr lang="en-US" sz="2800" dirty="0">
                <a:hlinkClick r:id="rId5"/>
              </a:rPr>
              <a:t>Earthquake Hazards Program | U.S. Geological Survey (usgs.gov)</a:t>
            </a:r>
            <a:endParaRPr lang="en-US" sz="2800" dirty="0">
              <a:latin typeface="+mn-lt"/>
              <a:cs typeface="Calibri"/>
            </a:endParaRPr>
          </a:p>
        </p:txBody>
      </p:sp>
      <p:sp>
        <p:nvSpPr>
          <p:cNvPr id="5" name="Rectangle 4">
            <a:extLst>
              <a:ext uri="{FF2B5EF4-FFF2-40B4-BE49-F238E27FC236}">
                <a16:creationId xmlns:a16="http://schemas.microsoft.com/office/drawing/2014/main" id="{E47E8484-F34D-F5E1-B946-CFD80951F862}"/>
              </a:ext>
              <a:ext uri="{C183D7F6-B498-43B3-948B-1728B52AA6E4}">
                <adec:decorative xmlns:adec="http://schemas.microsoft.com/office/drawing/2017/decorative" val="1"/>
              </a:ext>
            </a:extLst>
          </p:cNvPr>
          <p:cNvSpPr/>
          <p:nvPr/>
        </p:nvSpPr>
        <p:spPr>
          <a:xfrm>
            <a:off x="8034984" y="9425386"/>
            <a:ext cx="4605009" cy="860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B7DE4F5-0733-FE50-6C00-6E746ACB8805}"/>
              </a:ext>
            </a:extLst>
          </p:cNvPr>
          <p:cNvSpPr>
            <a:spLocks noGrp="1"/>
          </p:cNvSpPr>
          <p:nvPr>
            <p:ph type="sldNum" sz="quarter" idx="12"/>
          </p:nvPr>
        </p:nvSpPr>
        <p:spPr/>
        <p:txBody>
          <a:bodyPr/>
          <a:lstStyle/>
          <a:p>
            <a:fld id="{7E65300D-5599-4468-BF5D-B13C6AAEC98A}" type="slidenum">
              <a:rPr kumimoji="1" lang="ja-JP" altLang="en-US" smtClean="0"/>
              <a:pPr/>
              <a:t>20</a:t>
            </a:fld>
            <a:endParaRPr kumimoji="1" lang="ja-JP" altLang="en-US"/>
          </a:p>
        </p:txBody>
      </p:sp>
    </p:spTree>
    <p:extLst>
      <p:ext uri="{BB962C8B-B14F-4D97-AF65-F5344CB8AC3E}">
        <p14:creationId xmlns:p14="http://schemas.microsoft.com/office/powerpoint/2010/main" val="279659091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9" descr="SERC logo">
            <a:extLst>
              <a:ext uri="{FF2B5EF4-FFF2-40B4-BE49-F238E27FC236}">
                <a16:creationId xmlns:a16="http://schemas.microsoft.com/office/drawing/2014/main" id="{6BFD69F9-1C50-3595-9BD8-082FD21A328E}"/>
              </a:ext>
            </a:extLst>
          </p:cNvPr>
          <p:cNvPicPr>
            <a:picLocks noChangeAspect="1"/>
          </p:cNvPicPr>
          <p:nvPr/>
        </p:nvPicPr>
        <p:blipFill>
          <a:blip r:embed="rId3" cstate="email">
            <a:alphaModFix amt="10000"/>
            <a:extLst>
              <a:ext uri="{28A0092B-C50C-407E-A947-70E740481C1C}">
                <a14:useLocalDpi xmlns:a14="http://schemas.microsoft.com/office/drawing/2010/main" val="0"/>
              </a:ext>
            </a:extLst>
          </a:blip>
          <a:stretch>
            <a:fillRect/>
          </a:stretch>
        </p:blipFill>
        <p:spPr>
          <a:xfrm>
            <a:off x="2244819" y="3475732"/>
            <a:ext cx="9224774" cy="5050565"/>
          </a:xfrm>
          <a:prstGeom prst="rect">
            <a:avLst/>
          </a:prstGeom>
        </p:spPr>
      </p:pic>
      <p:sp>
        <p:nvSpPr>
          <p:cNvPr id="7" name="Title 6"/>
          <p:cNvSpPr>
            <a:spLocks noGrp="1"/>
          </p:cNvSpPr>
          <p:nvPr>
            <p:ph type="title"/>
          </p:nvPr>
        </p:nvSpPr>
        <p:spPr>
          <a:solidFill>
            <a:schemeClr val="accent1">
              <a:lumMod val="20000"/>
              <a:lumOff val="80000"/>
            </a:schemeClr>
          </a:solidFill>
          <a:ln>
            <a:solidFill>
              <a:schemeClr val="accent1"/>
            </a:solidFill>
          </a:ln>
        </p:spPr>
        <p:txBody>
          <a:bodyPr>
            <a:normAutofit/>
          </a:bodyPr>
          <a:lstStyle/>
          <a:p>
            <a:r>
              <a:rPr lang="en-US" sz="6000" u="sng" dirty="0"/>
              <a:t>State Resources</a:t>
            </a:r>
            <a:r>
              <a:rPr lang="en-US" sz="6000" dirty="0"/>
              <a:t>: Earthquakes</a:t>
            </a:r>
            <a:br>
              <a:rPr lang="en-US" sz="6000" dirty="0"/>
            </a:br>
            <a:r>
              <a:rPr lang="en-US" sz="6000" dirty="0"/>
              <a:t>Alerts</a:t>
            </a:r>
            <a:endParaRPr lang="en-US" sz="6000" u="sng" dirty="0"/>
          </a:p>
        </p:txBody>
      </p:sp>
      <p:sp>
        <p:nvSpPr>
          <p:cNvPr id="5" name="Rectangle 4">
            <a:extLst>
              <a:ext uri="{FF2B5EF4-FFF2-40B4-BE49-F238E27FC236}">
                <a16:creationId xmlns:a16="http://schemas.microsoft.com/office/drawing/2014/main" id="{E47E8484-F34D-F5E1-B946-CFD80951F862}"/>
              </a:ext>
              <a:ext uri="{C183D7F6-B498-43B3-948B-1728B52AA6E4}">
                <adec:decorative xmlns:adec="http://schemas.microsoft.com/office/drawing/2017/decorative" val="1"/>
              </a:ext>
            </a:extLst>
          </p:cNvPr>
          <p:cNvSpPr/>
          <p:nvPr/>
        </p:nvSpPr>
        <p:spPr>
          <a:xfrm>
            <a:off x="8034984" y="9425386"/>
            <a:ext cx="4605009" cy="860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B7DE4F5-0733-FE50-6C00-6E746ACB8805}"/>
              </a:ext>
            </a:extLst>
          </p:cNvPr>
          <p:cNvSpPr>
            <a:spLocks noGrp="1"/>
          </p:cNvSpPr>
          <p:nvPr>
            <p:ph type="sldNum" sz="quarter" idx="12"/>
          </p:nvPr>
        </p:nvSpPr>
        <p:spPr/>
        <p:txBody>
          <a:bodyPr/>
          <a:lstStyle/>
          <a:p>
            <a:fld id="{7E65300D-5599-4468-BF5D-B13C6AAEC98A}" type="slidenum">
              <a:rPr kumimoji="1" lang="ja-JP" altLang="en-US" smtClean="0"/>
              <a:pPr/>
              <a:t>21</a:t>
            </a:fld>
            <a:endParaRPr kumimoji="1" lang="ja-JP" altLang="en-US"/>
          </a:p>
        </p:txBody>
      </p:sp>
      <p:pic>
        <p:nvPicPr>
          <p:cNvPr id="1026" name="Picture 2" descr="Graphic showing the earthquake magnitude and intensity thresholds at which different types of alerting systems will send an alert to users.  The details are described here: For the Wireless Emergency Alert System, or WEA, all smartphones with WEA enabled will be alerted when an earthquake of Magnitude 5 or greater will cause Light shaking or greater in their area.  For the Cell phone apps, specifically the MyShake App, all smartphones with the app installed will be alerted when an earthquake of Magnitude 4.5 or greater will cause Light shaking (MMI 4 or greater) or greater in their area. The Android Operating system shares two different alert levels: all android smartphones will be alerted when an earthquake of Magnitude 4.5 or greater will cause Weak, or light shaking in their area; Android Phones will experience a full-screen takeover for earthquakes of magnitude 4.5 or greater which will cause Moderate Shaking (MMI 5) or greater in their area.">
            <a:extLst>
              <a:ext uri="{FF2B5EF4-FFF2-40B4-BE49-F238E27FC236}">
                <a16:creationId xmlns:a16="http://schemas.microsoft.com/office/drawing/2014/main" id="{ECAC5979-121D-02B9-E7C2-F9BDA5DC19B3}"/>
              </a:ext>
            </a:extLst>
          </p:cNvPr>
          <p:cNvPicPr>
            <a:picLocks noGrp="1" noChangeAspect="1" noChangeArrowheads="1"/>
          </p:cNvPicPr>
          <p:nvPr>
            <p:ph idx="1"/>
          </p:nvPr>
        </p:nvPicPr>
        <p:blipFill>
          <a:blip r:embed="rId4" cstate="email">
            <a:extLst>
              <a:ext uri="{28A0092B-C50C-407E-A947-70E740481C1C}">
                <a14:useLocalDpi xmlns:a14="http://schemas.microsoft.com/office/drawing/2010/main" val="0"/>
              </a:ext>
            </a:extLst>
          </a:blip>
          <a:srcRect/>
          <a:stretch>
            <a:fillRect/>
          </a:stretch>
        </p:blipFill>
        <p:spPr bwMode="auto">
          <a:xfrm>
            <a:off x="515246" y="3040542"/>
            <a:ext cx="12683919" cy="5890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5289503"/>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9" descr="SERC logo">
            <a:extLst>
              <a:ext uri="{FF2B5EF4-FFF2-40B4-BE49-F238E27FC236}">
                <a16:creationId xmlns:a16="http://schemas.microsoft.com/office/drawing/2014/main" id="{6BFD69F9-1C50-3595-9BD8-082FD21A328E}"/>
              </a:ext>
            </a:extLst>
          </p:cNvPr>
          <p:cNvPicPr>
            <a:picLocks noChangeAspect="1"/>
          </p:cNvPicPr>
          <p:nvPr/>
        </p:nvPicPr>
        <p:blipFill>
          <a:blip r:embed="rId3" cstate="email">
            <a:alphaModFix amt="10000"/>
            <a:extLst>
              <a:ext uri="{28A0092B-C50C-407E-A947-70E740481C1C}">
                <a14:useLocalDpi xmlns:a14="http://schemas.microsoft.com/office/drawing/2010/main" val="0"/>
              </a:ext>
            </a:extLst>
          </a:blip>
          <a:stretch>
            <a:fillRect/>
          </a:stretch>
        </p:blipFill>
        <p:spPr>
          <a:xfrm>
            <a:off x="2244819" y="3475732"/>
            <a:ext cx="9224774" cy="5050565"/>
          </a:xfrm>
          <a:prstGeom prst="rect">
            <a:avLst/>
          </a:prstGeom>
        </p:spPr>
      </p:pic>
      <p:sp>
        <p:nvSpPr>
          <p:cNvPr id="7" name="Title 6"/>
          <p:cNvSpPr>
            <a:spLocks noGrp="1"/>
          </p:cNvSpPr>
          <p:nvPr>
            <p:ph type="title"/>
          </p:nvPr>
        </p:nvSpPr>
        <p:spPr>
          <a:solidFill>
            <a:schemeClr val="accent1">
              <a:lumMod val="20000"/>
              <a:lumOff val="80000"/>
            </a:schemeClr>
          </a:solidFill>
          <a:ln>
            <a:solidFill>
              <a:schemeClr val="accent1"/>
            </a:solidFill>
          </a:ln>
        </p:spPr>
        <p:txBody>
          <a:bodyPr>
            <a:normAutofit/>
          </a:bodyPr>
          <a:lstStyle/>
          <a:p>
            <a:r>
              <a:rPr lang="en-US" sz="6000" u="sng" dirty="0"/>
              <a:t>State Resources</a:t>
            </a:r>
            <a:r>
              <a:rPr lang="en-US" sz="6000" dirty="0"/>
              <a:t>: Earthquakes Resources</a:t>
            </a:r>
            <a:endParaRPr lang="en-US" sz="6000" u="sng" dirty="0"/>
          </a:p>
        </p:txBody>
      </p:sp>
      <p:sp>
        <p:nvSpPr>
          <p:cNvPr id="8" name="Content Placeholder 7"/>
          <p:cNvSpPr>
            <a:spLocks noGrp="1"/>
          </p:cNvSpPr>
          <p:nvPr>
            <p:ph idx="1"/>
          </p:nvPr>
        </p:nvSpPr>
        <p:spPr>
          <a:xfrm>
            <a:off x="811312" y="2802302"/>
            <a:ext cx="11828681" cy="6526000"/>
          </a:xfrm>
        </p:spPr>
        <p:txBody>
          <a:bodyPr vert="horz" lIns="91440" tIns="45720" rIns="91440" bIns="45720" rtlCol="0" anchor="t">
            <a:noAutofit/>
          </a:bodyPr>
          <a:lstStyle/>
          <a:p>
            <a:pPr marL="800054" indent="-457200" algn="l">
              <a:buFontTx/>
              <a:buChar char="-"/>
            </a:pPr>
            <a:endParaRPr lang="en-US" sz="2800" dirty="0">
              <a:latin typeface="+mn-lt"/>
              <a:cs typeface="Calibri"/>
            </a:endParaRPr>
          </a:p>
          <a:p>
            <a:pPr marL="800054" indent="-457200" algn="l">
              <a:buFontTx/>
              <a:buChar char="-"/>
            </a:pPr>
            <a:endParaRPr lang="en-US" sz="2800" dirty="0">
              <a:latin typeface="+mn-lt"/>
              <a:cs typeface="Calibri"/>
            </a:endParaRPr>
          </a:p>
          <a:p>
            <a:pPr marL="800054" indent="-457200" algn="ctr"/>
            <a:r>
              <a:rPr lang="en-US" sz="2800" dirty="0">
                <a:latin typeface="+mn-lt"/>
                <a:cs typeface="Calibri"/>
              </a:rPr>
              <a:t>Resource Links</a:t>
            </a:r>
          </a:p>
          <a:p>
            <a:pPr marL="800054" indent="-457200"/>
            <a:r>
              <a:rPr lang="en-US" sz="2000" dirty="0">
                <a:latin typeface="+mn-lt"/>
                <a:hlinkClick r:id="rId4"/>
              </a:rPr>
              <a:t>Earthquake | Washington State Military Department, Citizens Serving Citizens with Pride &amp; Tradition</a:t>
            </a:r>
            <a:endParaRPr lang="en-US" sz="2000" dirty="0">
              <a:latin typeface="+mn-lt"/>
            </a:endParaRPr>
          </a:p>
          <a:p>
            <a:pPr marL="800054" indent="-457200"/>
            <a:r>
              <a:rPr lang="en-US" sz="2000" dirty="0">
                <a:latin typeface="+mn-lt"/>
                <a:hlinkClick r:id="rId5"/>
              </a:rPr>
              <a:t>The Great Washington </a:t>
            </a:r>
            <a:r>
              <a:rPr lang="en-US" sz="2000" dirty="0" err="1">
                <a:latin typeface="+mn-lt"/>
                <a:hlinkClick r:id="rId5"/>
              </a:rPr>
              <a:t>ShakeOut</a:t>
            </a:r>
            <a:r>
              <a:rPr lang="en-US" sz="2000" dirty="0">
                <a:latin typeface="+mn-lt"/>
                <a:hlinkClick r:id="rId5"/>
              </a:rPr>
              <a:t> - Get Ready!</a:t>
            </a:r>
            <a:endParaRPr lang="en-US" sz="2000" dirty="0">
              <a:latin typeface="+mn-lt"/>
            </a:endParaRPr>
          </a:p>
          <a:p>
            <a:pPr marL="800054" indent="-457200"/>
            <a:r>
              <a:rPr lang="en-US" sz="2000" dirty="0" err="1">
                <a:latin typeface="+mn-lt"/>
                <a:hlinkClick r:id="rId6"/>
              </a:rPr>
              <a:t>ShakeOut</a:t>
            </a:r>
            <a:r>
              <a:rPr lang="en-US" sz="2000" dirty="0">
                <a:latin typeface="+mn-lt"/>
                <a:hlinkClick r:id="rId6"/>
              </a:rPr>
              <a:t> | Washington State Military Department, Citizens Serving Citizens with Pride &amp; Tradition</a:t>
            </a:r>
            <a:endParaRPr lang="en-US" sz="2000" dirty="0">
              <a:latin typeface="+mn-lt"/>
            </a:endParaRPr>
          </a:p>
          <a:p>
            <a:pPr marL="800054" indent="-457200"/>
            <a:r>
              <a:rPr lang="en-US" sz="2000" dirty="0">
                <a:latin typeface="+mn-lt"/>
                <a:hlinkClick r:id="rId7"/>
              </a:rPr>
              <a:t>Alerts | Washington State Military Department, Citizens Serving Citizens with Pride &amp; Tradition</a:t>
            </a:r>
            <a:endParaRPr lang="en-US" sz="2000" dirty="0">
              <a:latin typeface="+mn-lt"/>
            </a:endParaRPr>
          </a:p>
          <a:p>
            <a:pPr marL="800054" indent="-457200"/>
            <a:r>
              <a:rPr lang="en-US" sz="2000" dirty="0">
                <a:latin typeface="+mn-lt"/>
                <a:hlinkClick r:id="rId8"/>
              </a:rPr>
              <a:t>Earthquake Hazards Program | U.S. Geological Survey (usgs.gov)</a:t>
            </a:r>
            <a:endParaRPr lang="en-US" sz="2000" dirty="0">
              <a:latin typeface="+mn-lt"/>
            </a:endParaRPr>
          </a:p>
          <a:p>
            <a:pPr marL="800054" indent="-457200"/>
            <a:r>
              <a:rPr lang="en-US" sz="2000" dirty="0">
                <a:latin typeface="+mn-lt"/>
                <a:hlinkClick r:id="rId9"/>
              </a:rPr>
              <a:t>PNSN | Pacific Northwest Seismic Network</a:t>
            </a:r>
            <a:endParaRPr lang="en-US" sz="2000" dirty="0">
              <a:latin typeface="+mn-lt"/>
            </a:endParaRPr>
          </a:p>
          <a:p>
            <a:pPr marL="800054" indent="-457200"/>
            <a:r>
              <a:rPr lang="en-US" sz="2000" dirty="0">
                <a:latin typeface="+mn-lt"/>
                <a:hlinkClick r:id="rId10"/>
              </a:rPr>
              <a:t>Earthquakes and Faults | WA – DNR</a:t>
            </a:r>
            <a:endParaRPr lang="en-US" sz="2000" dirty="0">
              <a:latin typeface="+mn-lt"/>
            </a:endParaRPr>
          </a:p>
          <a:p>
            <a:pPr marL="800054" indent="-457200"/>
            <a:r>
              <a:rPr lang="en-US" sz="2000" dirty="0">
                <a:latin typeface="+mn-lt"/>
                <a:hlinkClick r:id="rId11"/>
              </a:rPr>
              <a:t>Geologic Hazard Maps | WA – DNR</a:t>
            </a:r>
            <a:endParaRPr lang="en-US" sz="2000" dirty="0">
              <a:latin typeface="+mn-lt"/>
            </a:endParaRPr>
          </a:p>
          <a:p>
            <a:pPr marL="800054" indent="-457200"/>
            <a:r>
              <a:rPr lang="en-US" sz="2000" dirty="0">
                <a:latin typeface="+mn-lt"/>
                <a:hlinkClick r:id="rId12"/>
              </a:rPr>
              <a:t>Washington Geologic Information Portal</a:t>
            </a:r>
            <a:endParaRPr lang="en-US" sz="2000" dirty="0">
              <a:latin typeface="+mn-lt"/>
            </a:endParaRPr>
          </a:p>
          <a:p>
            <a:pPr marL="800054" indent="-457200"/>
            <a:r>
              <a:rPr lang="en-US" sz="2000" dirty="0">
                <a:latin typeface="+mn-lt"/>
                <a:hlinkClick r:id="rId13"/>
              </a:rPr>
              <a:t>Earthquakes | Ready.gov</a:t>
            </a:r>
            <a:endParaRPr lang="en-US" sz="4800" dirty="0">
              <a:latin typeface="+mn-lt"/>
              <a:cs typeface="Calibri"/>
            </a:endParaRPr>
          </a:p>
        </p:txBody>
      </p:sp>
      <p:sp>
        <p:nvSpPr>
          <p:cNvPr id="5" name="Rectangle 4">
            <a:extLst>
              <a:ext uri="{FF2B5EF4-FFF2-40B4-BE49-F238E27FC236}">
                <a16:creationId xmlns:a16="http://schemas.microsoft.com/office/drawing/2014/main" id="{E47E8484-F34D-F5E1-B946-CFD80951F862}"/>
              </a:ext>
              <a:ext uri="{C183D7F6-B498-43B3-948B-1728B52AA6E4}">
                <adec:decorative xmlns:adec="http://schemas.microsoft.com/office/drawing/2017/decorative" val="1"/>
              </a:ext>
            </a:extLst>
          </p:cNvPr>
          <p:cNvSpPr/>
          <p:nvPr/>
        </p:nvSpPr>
        <p:spPr>
          <a:xfrm>
            <a:off x="8034984" y="9425386"/>
            <a:ext cx="4605009" cy="860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B7DE4F5-0733-FE50-6C00-6E746ACB8805}"/>
              </a:ext>
            </a:extLst>
          </p:cNvPr>
          <p:cNvSpPr>
            <a:spLocks noGrp="1"/>
          </p:cNvSpPr>
          <p:nvPr>
            <p:ph type="sldNum" sz="quarter" idx="12"/>
          </p:nvPr>
        </p:nvSpPr>
        <p:spPr/>
        <p:txBody>
          <a:bodyPr/>
          <a:lstStyle/>
          <a:p>
            <a:fld id="{7E65300D-5599-4468-BF5D-B13C6AAEC98A}" type="slidenum">
              <a:rPr kumimoji="1" lang="ja-JP" altLang="en-US" smtClean="0"/>
              <a:pPr/>
              <a:t>22</a:t>
            </a:fld>
            <a:endParaRPr kumimoji="1" lang="ja-JP" altLang="en-US"/>
          </a:p>
        </p:txBody>
      </p:sp>
      <p:sp>
        <p:nvSpPr>
          <p:cNvPr id="6" name="Content Placeholder 2">
            <a:extLst>
              <a:ext uri="{FF2B5EF4-FFF2-40B4-BE49-F238E27FC236}">
                <a16:creationId xmlns:a16="http://schemas.microsoft.com/office/drawing/2014/main" id="{775790D3-56C9-C38C-594C-651EA3B1AA56}"/>
              </a:ext>
            </a:extLst>
          </p:cNvPr>
          <p:cNvSpPr txBox="1">
            <a:spLocks/>
          </p:cNvSpPr>
          <p:nvPr/>
        </p:nvSpPr>
        <p:spPr>
          <a:xfrm>
            <a:off x="2885613" y="2802302"/>
            <a:ext cx="7943186" cy="985031"/>
          </a:xfrm>
          <a:prstGeom prst="rect">
            <a:avLst/>
          </a:prstGeom>
          <a:solidFill>
            <a:srgbClr val="FFFF00"/>
          </a:solidFill>
          <a:ln w="38100"/>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indent="0" algn="ctr">
              <a:buNone/>
            </a:pPr>
            <a:r>
              <a:rPr lang="en-US" sz="2400" b="1" dirty="0"/>
              <a:t>Have additional questions? </a:t>
            </a:r>
          </a:p>
          <a:p>
            <a:pPr marL="0" indent="0" algn="ctr">
              <a:buNone/>
            </a:pPr>
            <a:r>
              <a:rPr lang="en-US" sz="2400" b="1" dirty="0"/>
              <a:t>Email: </a:t>
            </a:r>
            <a:r>
              <a:rPr lang="en-US" sz="2400" b="1" dirty="0">
                <a:hlinkClick r:id="rId14"/>
              </a:rPr>
              <a:t>brian.terbush@mil.wa.gov</a:t>
            </a:r>
            <a:endParaRPr lang="en-US" sz="2400" b="1" dirty="0"/>
          </a:p>
        </p:txBody>
      </p:sp>
    </p:spTree>
    <p:extLst>
      <p:ext uri="{BB962C8B-B14F-4D97-AF65-F5344CB8AC3E}">
        <p14:creationId xmlns:p14="http://schemas.microsoft.com/office/powerpoint/2010/main" val="3241503896"/>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 name="Rectangle 26">
            <a:extLst>
              <a:ext uri="{FF2B5EF4-FFF2-40B4-BE49-F238E27FC236}">
                <a16:creationId xmlns:a16="http://schemas.microsoft.com/office/drawing/2014/main" id="{5184EE59-3061-456B-9FB5-98A8E0E74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71689" y="2871686"/>
            <a:ext cx="10285413" cy="45420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10">
            <a:extLst>
              <a:ext uri="{FF2B5EF4-FFF2-40B4-BE49-F238E27FC236}">
                <a16:creationId xmlns:a16="http://schemas.microsoft.com/office/drawing/2014/main" id="{5D17F45B-E0E5-DEF4-2CC0-F2BF3FFDA6F0}"/>
              </a:ext>
            </a:extLst>
          </p:cNvPr>
          <p:cNvSpPr>
            <a:spLocks noGrp="1"/>
          </p:cNvSpPr>
          <p:nvPr>
            <p:ph type="title"/>
          </p:nvPr>
        </p:nvSpPr>
        <p:spPr>
          <a:xfrm>
            <a:off x="-228600" y="867817"/>
            <a:ext cx="4663440" cy="5333323"/>
          </a:xfrm>
        </p:spPr>
        <p:txBody>
          <a:bodyPr vert="horz" lIns="91440" tIns="45720" rIns="91440" bIns="45720" rtlCol="0" anchor="b">
            <a:normAutofit/>
          </a:bodyPr>
          <a:lstStyle/>
          <a:p>
            <a:pPr marL="228600" marR="0">
              <a:lnSpc>
                <a:spcPct val="107000"/>
              </a:lnSpc>
              <a:spcBef>
                <a:spcPts val="0"/>
              </a:spcBef>
              <a:spcAft>
                <a:spcPts val="800"/>
              </a:spcAft>
            </a:pPr>
            <a:r>
              <a:rPr lang="en-US" kern="100" dirty="0">
                <a:solidFill>
                  <a:schemeClr val="bg1"/>
                </a:solidFill>
                <a:ea typeface="Calibri" panose="020F0502020204030204" pitchFamily="34" charset="0"/>
                <a:cs typeface="Times New Roman" panose="02020603050405020304" pitchFamily="18" charset="0"/>
              </a:rPr>
              <a:t>LANDSLID</a:t>
            </a:r>
            <a:r>
              <a:rPr lang="en-US" kern="100" dirty="0">
                <a:solidFill>
                  <a:schemeClr val="bg1"/>
                </a:solidFill>
                <a:effectLst/>
                <a:ea typeface="Calibri" panose="020F0502020204030204" pitchFamily="34" charset="0"/>
                <a:cs typeface="Times New Roman" panose="02020603050405020304" pitchFamily="18" charset="0"/>
              </a:rPr>
              <a:t>ES</a:t>
            </a:r>
          </a:p>
        </p:txBody>
      </p:sp>
      <p:pic>
        <p:nvPicPr>
          <p:cNvPr id="96" name="Content Placeholder 9" descr="SERC logo">
            <a:extLst>
              <a:ext uri="{FF2B5EF4-FFF2-40B4-BE49-F238E27FC236}">
                <a16:creationId xmlns:a16="http://schemas.microsoft.com/office/drawing/2014/main" id="{DF1A004B-3F9A-163B-0CE8-1FF1E58A69A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697701" y="4482491"/>
            <a:ext cx="9224774" cy="5050565"/>
          </a:xfrm>
          <a:prstGeom prst="rect">
            <a:avLst/>
          </a:prstGeom>
        </p:spPr>
      </p:pic>
      <p:sp>
        <p:nvSpPr>
          <p:cNvPr id="97" name="Rectangle 96">
            <a:extLst>
              <a:ext uri="{FF2B5EF4-FFF2-40B4-BE49-F238E27FC236}">
                <a16:creationId xmlns:a16="http://schemas.microsoft.com/office/drawing/2014/main" id="{B138029C-78EE-BC84-2BAC-64F49D8DCC98}"/>
              </a:ext>
              <a:ext uri="{C183D7F6-B498-43B3-948B-1728B52AA6E4}">
                <adec:decorative xmlns:adec="http://schemas.microsoft.com/office/drawing/2017/decorative" val="1"/>
              </a:ext>
            </a:extLst>
          </p:cNvPr>
          <p:cNvSpPr/>
          <p:nvPr/>
        </p:nvSpPr>
        <p:spPr>
          <a:xfrm>
            <a:off x="5060789" y="8958467"/>
            <a:ext cx="3065571"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9F2F32C8-06DB-FC2F-A679-7AE3F795863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73201E-BAD4-4887-93F2-D695096208A5}"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76114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9" descr="SERC logo">
            <a:extLst>
              <a:ext uri="{FF2B5EF4-FFF2-40B4-BE49-F238E27FC236}">
                <a16:creationId xmlns:a16="http://schemas.microsoft.com/office/drawing/2014/main" id="{6BFD69F9-1C50-3595-9BD8-082FD21A328E}"/>
              </a:ext>
            </a:extLst>
          </p:cNvPr>
          <p:cNvPicPr>
            <a:picLocks noChangeAspect="1"/>
          </p:cNvPicPr>
          <p:nvPr/>
        </p:nvPicPr>
        <p:blipFill>
          <a:blip r:embed="rId3" cstate="email">
            <a:alphaModFix amt="10000"/>
            <a:extLst>
              <a:ext uri="{28A0092B-C50C-407E-A947-70E740481C1C}">
                <a14:useLocalDpi xmlns:a14="http://schemas.microsoft.com/office/drawing/2010/main" val="0"/>
              </a:ext>
            </a:extLst>
          </a:blip>
          <a:stretch>
            <a:fillRect/>
          </a:stretch>
        </p:blipFill>
        <p:spPr>
          <a:xfrm>
            <a:off x="2244819" y="3475732"/>
            <a:ext cx="9224774" cy="5050565"/>
          </a:xfrm>
          <a:prstGeom prst="rect">
            <a:avLst/>
          </a:prstGeom>
        </p:spPr>
      </p:pic>
      <p:sp>
        <p:nvSpPr>
          <p:cNvPr id="7" name="Title 6"/>
          <p:cNvSpPr>
            <a:spLocks noGrp="1"/>
          </p:cNvSpPr>
          <p:nvPr>
            <p:ph type="title"/>
          </p:nvPr>
        </p:nvSpPr>
        <p:spPr>
          <a:solidFill>
            <a:schemeClr val="accent1">
              <a:lumMod val="20000"/>
              <a:lumOff val="80000"/>
            </a:schemeClr>
          </a:solidFill>
          <a:ln>
            <a:solidFill>
              <a:schemeClr val="accent1"/>
            </a:solidFill>
          </a:ln>
        </p:spPr>
        <p:txBody>
          <a:bodyPr>
            <a:normAutofit/>
          </a:bodyPr>
          <a:lstStyle/>
          <a:p>
            <a:r>
              <a:rPr lang="en-US" sz="6000" u="sng" dirty="0"/>
              <a:t>State Resources</a:t>
            </a:r>
            <a:r>
              <a:rPr lang="en-US" sz="6000" dirty="0"/>
              <a:t>: Landslides</a:t>
            </a:r>
            <a:endParaRPr lang="en-US" sz="6000" u="sng" dirty="0"/>
          </a:p>
        </p:txBody>
      </p:sp>
      <p:sp>
        <p:nvSpPr>
          <p:cNvPr id="8" name="Content Placeholder 7"/>
          <p:cNvSpPr>
            <a:spLocks noGrp="1"/>
          </p:cNvSpPr>
          <p:nvPr>
            <p:ph idx="1"/>
          </p:nvPr>
        </p:nvSpPr>
        <p:spPr>
          <a:xfrm>
            <a:off x="811312" y="2802302"/>
            <a:ext cx="11828681" cy="6526000"/>
          </a:xfrm>
        </p:spPr>
        <p:txBody>
          <a:bodyPr vert="horz" lIns="91440" tIns="45720" rIns="91440" bIns="45720" rtlCol="0" anchor="t">
            <a:noAutofit/>
          </a:bodyPr>
          <a:lstStyle/>
          <a:p>
            <a:pPr marL="800054" indent="-457200" algn="l">
              <a:buFontTx/>
              <a:buChar char="-"/>
            </a:pPr>
            <a:r>
              <a:rPr lang="en-US" sz="2400" dirty="0">
                <a:latin typeface="+mn-lt"/>
                <a:cs typeface="Calibri"/>
              </a:rPr>
              <a:t>These hazards occur when  gravity overcomes the strength of a slope, however, there can be several contributing factors including:</a:t>
            </a:r>
          </a:p>
          <a:p>
            <a:pPr lvl="2">
              <a:buFont typeface="Arial" panose="020B0604020202020204" pitchFamily="34" charset="0"/>
              <a:buChar char="•"/>
            </a:pPr>
            <a:r>
              <a:rPr lang="en-US" sz="2000" b="1" i="0" dirty="0">
                <a:effectLst/>
                <a:latin typeface="+mn-lt"/>
              </a:rPr>
              <a:t>Saturation</a:t>
            </a:r>
            <a:r>
              <a:rPr lang="en-US" sz="2000" b="0" i="0" dirty="0">
                <a:effectLst/>
                <a:latin typeface="+mn-lt"/>
              </a:rPr>
              <a:t>, by snowmelt or heavy rains, that weaken rock or soils on slopes.</a:t>
            </a:r>
          </a:p>
          <a:p>
            <a:pPr lvl="2">
              <a:buFont typeface="Arial" panose="020B0604020202020204" pitchFamily="34" charset="0"/>
              <a:buChar char="•"/>
            </a:pPr>
            <a:r>
              <a:rPr lang="en-US" sz="2000" b="1" i="0" dirty="0">
                <a:effectLst/>
                <a:latin typeface="+mn-lt"/>
              </a:rPr>
              <a:t>Erosion</a:t>
            </a:r>
            <a:r>
              <a:rPr lang="en-US" sz="2000" b="0" i="0" dirty="0">
                <a:effectLst/>
                <a:latin typeface="+mn-lt"/>
              </a:rPr>
              <a:t> by rivers, glaciers, or ocean waves that create over-steepened slopes.</a:t>
            </a:r>
          </a:p>
          <a:p>
            <a:pPr lvl="2">
              <a:buFont typeface="Arial" panose="020B0604020202020204" pitchFamily="34" charset="0"/>
              <a:buChar char="•"/>
            </a:pPr>
            <a:r>
              <a:rPr lang="en-US" sz="2000" b="1" i="0" dirty="0">
                <a:effectLst/>
                <a:latin typeface="+mn-lt"/>
              </a:rPr>
              <a:t>Topography of a slope </a:t>
            </a:r>
            <a:r>
              <a:rPr lang="en-US" sz="2000" b="0" i="0" dirty="0">
                <a:effectLst/>
                <a:latin typeface="+mn-lt"/>
              </a:rPr>
              <a:t>– its shape, size, degree of slope and drainage.</a:t>
            </a:r>
          </a:p>
          <a:p>
            <a:pPr lvl="2">
              <a:buFont typeface="Arial" panose="020B0604020202020204" pitchFamily="34" charset="0"/>
              <a:buChar char="•"/>
            </a:pPr>
            <a:r>
              <a:rPr lang="en-US" sz="2000" b="1" i="0" dirty="0">
                <a:effectLst/>
                <a:latin typeface="+mn-lt"/>
              </a:rPr>
              <a:t>Stress from earthquakes </a:t>
            </a:r>
            <a:r>
              <a:rPr lang="en-US" sz="2000" b="0" i="0" dirty="0">
                <a:effectLst/>
                <a:latin typeface="+mn-lt"/>
              </a:rPr>
              <a:t>magnitude 4.0 and greater can cause weak slopes to fail.</a:t>
            </a:r>
          </a:p>
          <a:p>
            <a:pPr lvl="2">
              <a:buFont typeface="Arial" panose="020B0604020202020204" pitchFamily="34" charset="0"/>
              <a:buChar char="•"/>
            </a:pPr>
            <a:r>
              <a:rPr lang="en-US" sz="2000" b="1" i="0" dirty="0">
                <a:effectLst/>
                <a:latin typeface="+mn-lt"/>
              </a:rPr>
              <a:t>Volcanic eruptions </a:t>
            </a:r>
            <a:r>
              <a:rPr lang="en-US" sz="2000" b="0" i="0" dirty="0">
                <a:effectLst/>
                <a:latin typeface="+mn-lt"/>
              </a:rPr>
              <a:t>that produce loose ash deposits and debris flows.</a:t>
            </a:r>
          </a:p>
          <a:p>
            <a:pPr lvl="2">
              <a:buFont typeface="Arial" panose="020B0604020202020204" pitchFamily="34" charset="0"/>
              <a:buChar char="•"/>
            </a:pPr>
            <a:r>
              <a:rPr lang="en-US" sz="2000" b="1" i="0" dirty="0">
                <a:effectLst/>
                <a:latin typeface="+mn-lt"/>
              </a:rPr>
              <a:t>Excess weight</a:t>
            </a:r>
            <a:r>
              <a:rPr lang="en-US" sz="2000" b="0" i="0" dirty="0">
                <a:effectLst/>
                <a:latin typeface="+mn-lt"/>
              </a:rPr>
              <a:t>, from accumulation of rain or snow, from stockpiling of rock or ore, from waste piles, or from manmade structures, may stress weak slopes to failure.</a:t>
            </a:r>
          </a:p>
          <a:p>
            <a:pPr lvl="2">
              <a:buFont typeface="Arial" panose="020B0604020202020204" pitchFamily="34" charset="0"/>
              <a:buChar char="•"/>
            </a:pPr>
            <a:r>
              <a:rPr lang="en-US" sz="2000" b="1" i="0" dirty="0">
                <a:effectLst/>
                <a:latin typeface="+mn-lt"/>
              </a:rPr>
              <a:t>Human action</a:t>
            </a:r>
            <a:r>
              <a:rPr lang="en-US" sz="2000" b="0" i="0" dirty="0">
                <a:effectLst/>
                <a:latin typeface="+mn-lt"/>
              </a:rPr>
              <a:t>, such as construction, logging or road building that disturbs soils and slopes.</a:t>
            </a:r>
          </a:p>
          <a:p>
            <a:pPr marL="800054" indent="-457200">
              <a:buFontTx/>
              <a:buChar char="-"/>
            </a:pPr>
            <a:r>
              <a:rPr lang="en-US" sz="2400" dirty="0">
                <a:latin typeface="+mn-lt"/>
                <a:cs typeface="Calibri"/>
              </a:rPr>
              <a:t>Landslides occur most commonly in areas where they have occurred before but can occur in areas not previously documented</a:t>
            </a:r>
          </a:p>
          <a:p>
            <a:pPr marL="800054" indent="-457200">
              <a:buFontTx/>
              <a:buChar char="-"/>
            </a:pPr>
            <a:r>
              <a:rPr lang="en-US" sz="2400" b="0" i="0" dirty="0">
                <a:solidFill>
                  <a:srgbClr val="212529"/>
                </a:solidFill>
                <a:effectLst/>
                <a:latin typeface="+mn-lt"/>
              </a:rPr>
              <a:t>Your county geologist or county planning department may have specific information on areas vulnerable to landslides. Consult a professional geotechnical expert for advice on corrective measures you can take.</a:t>
            </a:r>
          </a:p>
          <a:p>
            <a:pPr marL="800054" indent="-457200">
              <a:buFontTx/>
              <a:buChar char="-"/>
            </a:pPr>
            <a:endParaRPr lang="en-US" sz="2400" dirty="0">
              <a:latin typeface="+mn-lt"/>
              <a:cs typeface="Calibri"/>
            </a:endParaRPr>
          </a:p>
        </p:txBody>
      </p:sp>
      <p:sp>
        <p:nvSpPr>
          <p:cNvPr id="5" name="Rectangle 4">
            <a:extLst>
              <a:ext uri="{FF2B5EF4-FFF2-40B4-BE49-F238E27FC236}">
                <a16:creationId xmlns:a16="http://schemas.microsoft.com/office/drawing/2014/main" id="{E47E8484-F34D-F5E1-B946-CFD80951F862}"/>
              </a:ext>
              <a:ext uri="{C183D7F6-B498-43B3-948B-1728B52AA6E4}">
                <adec:decorative xmlns:adec="http://schemas.microsoft.com/office/drawing/2017/decorative" val="1"/>
              </a:ext>
            </a:extLst>
          </p:cNvPr>
          <p:cNvSpPr/>
          <p:nvPr/>
        </p:nvSpPr>
        <p:spPr>
          <a:xfrm>
            <a:off x="8034984" y="9425386"/>
            <a:ext cx="4605009" cy="860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B7DE4F5-0733-FE50-6C00-6E746ACB8805}"/>
              </a:ext>
            </a:extLst>
          </p:cNvPr>
          <p:cNvSpPr>
            <a:spLocks noGrp="1"/>
          </p:cNvSpPr>
          <p:nvPr>
            <p:ph type="sldNum" sz="quarter" idx="12"/>
          </p:nvPr>
        </p:nvSpPr>
        <p:spPr/>
        <p:txBody>
          <a:bodyPr/>
          <a:lstStyle/>
          <a:p>
            <a:fld id="{7E65300D-5599-4468-BF5D-B13C6AAEC98A}" type="slidenum">
              <a:rPr kumimoji="1" lang="ja-JP" altLang="en-US" smtClean="0"/>
              <a:pPr/>
              <a:t>24</a:t>
            </a:fld>
            <a:endParaRPr kumimoji="1" lang="ja-JP" altLang="en-US"/>
          </a:p>
        </p:txBody>
      </p:sp>
    </p:spTree>
    <p:extLst>
      <p:ext uri="{BB962C8B-B14F-4D97-AF65-F5344CB8AC3E}">
        <p14:creationId xmlns:p14="http://schemas.microsoft.com/office/powerpoint/2010/main" val="1549898347"/>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9" descr="SERC logo">
            <a:extLst>
              <a:ext uri="{FF2B5EF4-FFF2-40B4-BE49-F238E27FC236}">
                <a16:creationId xmlns:a16="http://schemas.microsoft.com/office/drawing/2014/main" id="{6BFD69F9-1C50-3595-9BD8-082FD21A328E}"/>
              </a:ext>
            </a:extLst>
          </p:cNvPr>
          <p:cNvPicPr>
            <a:picLocks noChangeAspect="1"/>
          </p:cNvPicPr>
          <p:nvPr/>
        </p:nvPicPr>
        <p:blipFill>
          <a:blip r:embed="rId3" cstate="email">
            <a:alphaModFix amt="10000"/>
            <a:extLst>
              <a:ext uri="{28A0092B-C50C-407E-A947-70E740481C1C}">
                <a14:useLocalDpi xmlns:a14="http://schemas.microsoft.com/office/drawing/2010/main" val="0"/>
              </a:ext>
            </a:extLst>
          </a:blip>
          <a:stretch>
            <a:fillRect/>
          </a:stretch>
        </p:blipFill>
        <p:spPr>
          <a:xfrm>
            <a:off x="2244819" y="3475732"/>
            <a:ext cx="9224774" cy="5050565"/>
          </a:xfrm>
          <a:prstGeom prst="rect">
            <a:avLst/>
          </a:prstGeom>
        </p:spPr>
      </p:pic>
      <p:sp>
        <p:nvSpPr>
          <p:cNvPr id="7" name="Title 6"/>
          <p:cNvSpPr>
            <a:spLocks noGrp="1"/>
          </p:cNvSpPr>
          <p:nvPr>
            <p:ph type="title"/>
          </p:nvPr>
        </p:nvSpPr>
        <p:spPr>
          <a:solidFill>
            <a:schemeClr val="accent1">
              <a:lumMod val="20000"/>
              <a:lumOff val="80000"/>
            </a:schemeClr>
          </a:solidFill>
          <a:ln>
            <a:solidFill>
              <a:schemeClr val="accent1"/>
            </a:solidFill>
          </a:ln>
        </p:spPr>
        <p:txBody>
          <a:bodyPr>
            <a:normAutofit/>
          </a:bodyPr>
          <a:lstStyle/>
          <a:p>
            <a:r>
              <a:rPr lang="en-US" sz="6000" u="sng" dirty="0"/>
              <a:t>State Resources</a:t>
            </a:r>
            <a:r>
              <a:rPr lang="en-US" sz="6000" dirty="0"/>
              <a:t>: Landslides</a:t>
            </a:r>
            <a:endParaRPr lang="en-US" sz="6000" u="sng" dirty="0"/>
          </a:p>
        </p:txBody>
      </p:sp>
      <p:sp>
        <p:nvSpPr>
          <p:cNvPr id="8" name="Content Placeholder 7"/>
          <p:cNvSpPr>
            <a:spLocks noGrp="1"/>
          </p:cNvSpPr>
          <p:nvPr>
            <p:ph idx="1"/>
          </p:nvPr>
        </p:nvSpPr>
        <p:spPr>
          <a:xfrm>
            <a:off x="811312" y="2802302"/>
            <a:ext cx="11828681" cy="6526000"/>
          </a:xfrm>
        </p:spPr>
        <p:txBody>
          <a:bodyPr vert="horz" lIns="91440" tIns="45720" rIns="91440" bIns="45720" rtlCol="0" anchor="t">
            <a:noAutofit/>
          </a:bodyPr>
          <a:lstStyle/>
          <a:p>
            <a:pPr algn="l"/>
            <a:r>
              <a:rPr lang="en-US" sz="2400" b="1" i="0" dirty="0">
                <a:solidFill>
                  <a:srgbClr val="212529"/>
                </a:solidFill>
                <a:effectLst/>
                <a:latin typeface="Noto Sans" panose="020B0502040504020204" pitchFamily="34" charset="0"/>
              </a:rPr>
              <a:t>Learn to recognize the landslide warning signs</a:t>
            </a:r>
            <a:r>
              <a:rPr lang="en-US" sz="2400" b="0" i="0" dirty="0">
                <a:solidFill>
                  <a:srgbClr val="212529"/>
                </a:solidFill>
                <a:effectLst/>
                <a:latin typeface="Noto Sans" panose="020B0502040504020204" pitchFamily="34" charset="0"/>
              </a:rPr>
              <a:t>:</a:t>
            </a:r>
          </a:p>
          <a:p>
            <a:pPr lvl="1">
              <a:buFont typeface="Arial" panose="020B0604020202020204" pitchFamily="34" charset="0"/>
              <a:buChar char="•"/>
            </a:pPr>
            <a:r>
              <a:rPr lang="en-US" sz="2000" b="0" i="0" dirty="0">
                <a:solidFill>
                  <a:srgbClr val="212529"/>
                </a:solidFill>
                <a:effectLst/>
                <a:latin typeface="+mn-lt"/>
              </a:rPr>
              <a:t>Doors or windows stick or jam for the first time.</a:t>
            </a:r>
          </a:p>
          <a:p>
            <a:pPr lvl="1">
              <a:buFont typeface="Arial" panose="020B0604020202020204" pitchFamily="34" charset="0"/>
              <a:buChar char="•"/>
            </a:pPr>
            <a:r>
              <a:rPr lang="en-US" sz="2000" b="0" i="0" dirty="0">
                <a:solidFill>
                  <a:srgbClr val="212529"/>
                </a:solidFill>
                <a:effectLst/>
                <a:latin typeface="+mn-lt"/>
              </a:rPr>
              <a:t>New cracks appear in plaster, tile, brick or foundations.</a:t>
            </a:r>
          </a:p>
          <a:p>
            <a:pPr lvl="1">
              <a:buFont typeface="Arial" panose="020B0604020202020204" pitchFamily="34" charset="0"/>
              <a:buChar char="•"/>
            </a:pPr>
            <a:r>
              <a:rPr lang="en-US" sz="2000" b="0" i="0" dirty="0">
                <a:solidFill>
                  <a:srgbClr val="212529"/>
                </a:solidFill>
                <a:effectLst/>
                <a:latin typeface="+mn-lt"/>
              </a:rPr>
              <a:t>Outside walls, walks or stairs begin pulling away from the building.</a:t>
            </a:r>
          </a:p>
          <a:p>
            <a:pPr lvl="1">
              <a:buFont typeface="Arial" panose="020B0604020202020204" pitchFamily="34" charset="0"/>
              <a:buChar char="•"/>
            </a:pPr>
            <a:r>
              <a:rPr lang="en-US" sz="2000" b="0" i="0" dirty="0">
                <a:solidFill>
                  <a:srgbClr val="212529"/>
                </a:solidFill>
                <a:effectLst/>
                <a:latin typeface="+mn-lt"/>
              </a:rPr>
              <a:t>Slowly developing, widening cracks appear on the ground or on paved areas.</a:t>
            </a:r>
          </a:p>
          <a:p>
            <a:pPr lvl="1">
              <a:buFont typeface="Arial" panose="020B0604020202020204" pitchFamily="34" charset="0"/>
              <a:buChar char="•"/>
            </a:pPr>
            <a:r>
              <a:rPr lang="en-US" sz="2000" b="0" i="0" dirty="0">
                <a:solidFill>
                  <a:srgbClr val="212529"/>
                </a:solidFill>
                <a:effectLst/>
                <a:latin typeface="+mn-lt"/>
              </a:rPr>
              <a:t>Underground utility lines break.</a:t>
            </a:r>
          </a:p>
          <a:p>
            <a:pPr lvl="1">
              <a:buFont typeface="Arial" panose="020B0604020202020204" pitchFamily="34" charset="0"/>
              <a:buChar char="•"/>
            </a:pPr>
            <a:r>
              <a:rPr lang="en-US" sz="2000" b="0" i="0" dirty="0">
                <a:solidFill>
                  <a:srgbClr val="212529"/>
                </a:solidFill>
                <a:effectLst/>
                <a:latin typeface="+mn-lt"/>
              </a:rPr>
              <a:t>Bulging ground appears at the base of a slope.</a:t>
            </a:r>
          </a:p>
          <a:p>
            <a:pPr lvl="1">
              <a:buFont typeface="Arial" panose="020B0604020202020204" pitchFamily="34" charset="0"/>
              <a:buChar char="•"/>
            </a:pPr>
            <a:r>
              <a:rPr lang="en-US" sz="2000" b="0" i="0" dirty="0">
                <a:solidFill>
                  <a:srgbClr val="212529"/>
                </a:solidFill>
                <a:effectLst/>
                <a:latin typeface="+mn-lt"/>
              </a:rPr>
              <a:t>Water breaks through the ground surface.</a:t>
            </a:r>
          </a:p>
          <a:p>
            <a:pPr lvl="1">
              <a:buFont typeface="Arial" panose="020B0604020202020204" pitchFamily="34" charset="0"/>
              <a:buChar char="•"/>
            </a:pPr>
            <a:r>
              <a:rPr lang="en-US" sz="2000" b="0" i="0" dirty="0">
                <a:solidFill>
                  <a:srgbClr val="212529"/>
                </a:solidFill>
                <a:effectLst/>
                <a:latin typeface="+mn-lt"/>
              </a:rPr>
              <a:t>Fences, retaining walls, utility poles or trees tilt or move.</a:t>
            </a:r>
          </a:p>
          <a:p>
            <a:pPr lvl="1">
              <a:buFont typeface="Arial" panose="020B0604020202020204" pitchFamily="34" charset="0"/>
              <a:buChar char="•"/>
            </a:pPr>
            <a:r>
              <a:rPr lang="en-US" sz="2000" b="0" i="0" dirty="0">
                <a:solidFill>
                  <a:srgbClr val="212529"/>
                </a:solidFill>
                <a:effectLst/>
                <a:latin typeface="+mn-lt"/>
              </a:rPr>
              <a:t>You hear a faint rumbling sound that increases in volume as the landslide nears. The ground slopes downward in one specific direction and may begin shifting in that direction under your feet.</a:t>
            </a:r>
          </a:p>
          <a:p>
            <a:pPr algn="l"/>
            <a:r>
              <a:rPr lang="en-US" sz="2400" b="1" i="0" dirty="0">
                <a:solidFill>
                  <a:srgbClr val="212529"/>
                </a:solidFill>
                <a:effectLst/>
                <a:latin typeface="+mn-lt"/>
              </a:rPr>
              <a:t>Minimize home hazards:</a:t>
            </a:r>
          </a:p>
          <a:p>
            <a:pPr lvl="1">
              <a:buFont typeface="Arial" panose="020B0604020202020204" pitchFamily="34" charset="0"/>
              <a:buChar char="•"/>
            </a:pPr>
            <a:r>
              <a:rPr lang="en-US" sz="2000" b="0" i="0" dirty="0">
                <a:solidFill>
                  <a:srgbClr val="212529"/>
                </a:solidFill>
                <a:effectLst/>
                <a:latin typeface="+mn-lt"/>
              </a:rPr>
              <a:t>Plant ground cover on slopes to stabilize the land, and build retaining walls.</a:t>
            </a:r>
          </a:p>
          <a:p>
            <a:pPr lvl="1">
              <a:buFont typeface="Arial" panose="020B0604020202020204" pitchFamily="34" charset="0"/>
              <a:buChar char="•"/>
            </a:pPr>
            <a:r>
              <a:rPr lang="en-US" sz="2000" b="0" i="0" dirty="0">
                <a:solidFill>
                  <a:srgbClr val="212529"/>
                </a:solidFill>
                <a:effectLst/>
                <a:latin typeface="+mn-lt"/>
              </a:rPr>
              <a:t>Build channels or deflection walls to direct the flow around buildings.</a:t>
            </a:r>
          </a:p>
          <a:p>
            <a:pPr lvl="1">
              <a:buFont typeface="Arial" panose="020B0604020202020204" pitchFamily="34" charset="0"/>
              <a:buChar char="•"/>
            </a:pPr>
            <a:r>
              <a:rPr lang="en-US" sz="2000" b="0" i="0" dirty="0">
                <a:solidFill>
                  <a:srgbClr val="212529"/>
                </a:solidFill>
                <a:effectLst/>
                <a:latin typeface="+mn-lt"/>
              </a:rPr>
              <a:t>Remember: If you build walls to divert debris flow and the flow lands on a neighbor’s property, you may be liable for damages.</a:t>
            </a:r>
          </a:p>
          <a:p>
            <a:pPr algn="l">
              <a:buFont typeface="Arial" panose="020B0604020202020204" pitchFamily="34" charset="0"/>
              <a:buChar char="•"/>
            </a:pPr>
            <a:endParaRPr lang="en-US" sz="2400" dirty="0">
              <a:latin typeface="+mn-lt"/>
              <a:cs typeface="Calibri"/>
            </a:endParaRPr>
          </a:p>
        </p:txBody>
      </p:sp>
      <p:sp>
        <p:nvSpPr>
          <p:cNvPr id="5" name="Rectangle 4">
            <a:extLst>
              <a:ext uri="{FF2B5EF4-FFF2-40B4-BE49-F238E27FC236}">
                <a16:creationId xmlns:a16="http://schemas.microsoft.com/office/drawing/2014/main" id="{E47E8484-F34D-F5E1-B946-CFD80951F862}"/>
              </a:ext>
              <a:ext uri="{C183D7F6-B498-43B3-948B-1728B52AA6E4}">
                <adec:decorative xmlns:adec="http://schemas.microsoft.com/office/drawing/2017/decorative" val="1"/>
              </a:ext>
            </a:extLst>
          </p:cNvPr>
          <p:cNvSpPr/>
          <p:nvPr/>
        </p:nvSpPr>
        <p:spPr>
          <a:xfrm>
            <a:off x="8034984" y="9425386"/>
            <a:ext cx="4605009" cy="860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B7DE4F5-0733-FE50-6C00-6E746ACB8805}"/>
              </a:ext>
            </a:extLst>
          </p:cNvPr>
          <p:cNvSpPr>
            <a:spLocks noGrp="1"/>
          </p:cNvSpPr>
          <p:nvPr>
            <p:ph type="sldNum" sz="quarter" idx="12"/>
          </p:nvPr>
        </p:nvSpPr>
        <p:spPr/>
        <p:txBody>
          <a:bodyPr/>
          <a:lstStyle/>
          <a:p>
            <a:fld id="{7E65300D-5599-4468-BF5D-B13C6AAEC98A}" type="slidenum">
              <a:rPr kumimoji="1" lang="ja-JP" altLang="en-US" smtClean="0"/>
              <a:pPr/>
              <a:t>25</a:t>
            </a:fld>
            <a:endParaRPr kumimoji="1" lang="ja-JP" altLang="en-US"/>
          </a:p>
        </p:txBody>
      </p:sp>
    </p:spTree>
    <p:extLst>
      <p:ext uri="{BB962C8B-B14F-4D97-AF65-F5344CB8AC3E}">
        <p14:creationId xmlns:p14="http://schemas.microsoft.com/office/powerpoint/2010/main" val="2560360700"/>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9" descr="SERC logo">
            <a:extLst>
              <a:ext uri="{FF2B5EF4-FFF2-40B4-BE49-F238E27FC236}">
                <a16:creationId xmlns:a16="http://schemas.microsoft.com/office/drawing/2014/main" id="{6BFD69F9-1C50-3595-9BD8-082FD21A328E}"/>
              </a:ext>
            </a:extLst>
          </p:cNvPr>
          <p:cNvPicPr>
            <a:picLocks noChangeAspect="1"/>
          </p:cNvPicPr>
          <p:nvPr/>
        </p:nvPicPr>
        <p:blipFill>
          <a:blip r:embed="rId3" cstate="email">
            <a:alphaModFix amt="10000"/>
            <a:extLst>
              <a:ext uri="{28A0092B-C50C-407E-A947-70E740481C1C}">
                <a14:useLocalDpi xmlns:a14="http://schemas.microsoft.com/office/drawing/2010/main" val="0"/>
              </a:ext>
            </a:extLst>
          </a:blip>
          <a:stretch>
            <a:fillRect/>
          </a:stretch>
        </p:blipFill>
        <p:spPr>
          <a:xfrm>
            <a:off x="2244819" y="3475732"/>
            <a:ext cx="9224774" cy="5050565"/>
          </a:xfrm>
          <a:prstGeom prst="rect">
            <a:avLst/>
          </a:prstGeom>
        </p:spPr>
      </p:pic>
      <p:sp>
        <p:nvSpPr>
          <p:cNvPr id="7" name="Title 6"/>
          <p:cNvSpPr>
            <a:spLocks noGrp="1"/>
          </p:cNvSpPr>
          <p:nvPr>
            <p:ph type="title"/>
          </p:nvPr>
        </p:nvSpPr>
        <p:spPr>
          <a:solidFill>
            <a:schemeClr val="accent1">
              <a:lumMod val="20000"/>
              <a:lumOff val="80000"/>
            </a:schemeClr>
          </a:solidFill>
          <a:ln>
            <a:solidFill>
              <a:schemeClr val="accent1"/>
            </a:solidFill>
          </a:ln>
        </p:spPr>
        <p:txBody>
          <a:bodyPr>
            <a:normAutofit/>
          </a:bodyPr>
          <a:lstStyle/>
          <a:p>
            <a:r>
              <a:rPr lang="en-US" sz="6000" u="sng" dirty="0"/>
              <a:t>State Resources</a:t>
            </a:r>
            <a:r>
              <a:rPr lang="en-US" sz="6000" dirty="0"/>
              <a:t>: Landslides</a:t>
            </a:r>
            <a:br>
              <a:rPr lang="en-US" sz="6000" dirty="0"/>
            </a:br>
            <a:r>
              <a:rPr lang="en-US" sz="6000" dirty="0"/>
              <a:t>Resources</a:t>
            </a:r>
            <a:endParaRPr lang="en-US" sz="6000" u="sng" dirty="0"/>
          </a:p>
        </p:txBody>
      </p:sp>
      <p:sp>
        <p:nvSpPr>
          <p:cNvPr id="8" name="Content Placeholder 7"/>
          <p:cNvSpPr>
            <a:spLocks noGrp="1"/>
          </p:cNvSpPr>
          <p:nvPr>
            <p:ph idx="1"/>
          </p:nvPr>
        </p:nvSpPr>
        <p:spPr>
          <a:xfrm>
            <a:off x="811312" y="2802302"/>
            <a:ext cx="11828681" cy="6526000"/>
          </a:xfrm>
        </p:spPr>
        <p:txBody>
          <a:bodyPr vert="horz" lIns="91440" tIns="45720" rIns="91440" bIns="45720" rtlCol="0" anchor="t">
            <a:noAutofit/>
          </a:bodyPr>
          <a:lstStyle/>
          <a:p>
            <a:pPr algn="ctr"/>
            <a:r>
              <a:rPr lang="en-US" sz="2400" dirty="0">
                <a:latin typeface="+mn-lt"/>
                <a:cs typeface="Calibri"/>
              </a:rPr>
              <a:t>Resource Links</a:t>
            </a:r>
          </a:p>
          <a:p>
            <a:r>
              <a:rPr lang="en-US" sz="2400" dirty="0">
                <a:latin typeface="+mn-lt"/>
                <a:cs typeface="Calibri"/>
              </a:rPr>
              <a:t>Unfortunately, landslides are often overlooked and understudied in comparison to other geological hazards. However, these links still provide valuable information for planning and awareness purposes:</a:t>
            </a:r>
          </a:p>
          <a:p>
            <a:r>
              <a:rPr lang="en-US" sz="2000" dirty="0">
                <a:latin typeface="+mn-lt"/>
                <a:hlinkClick r:id="rId4"/>
              </a:rPr>
              <a:t>Landslide | Washington State Military Department, Citizens Serving Citizens with Pride &amp; Tradition</a:t>
            </a:r>
            <a:endParaRPr lang="en-US" sz="2000" dirty="0">
              <a:latin typeface="+mn-lt"/>
            </a:endParaRPr>
          </a:p>
          <a:p>
            <a:r>
              <a:rPr lang="en-US" sz="2000" dirty="0">
                <a:latin typeface="+mn-lt"/>
                <a:hlinkClick r:id="rId5"/>
              </a:rPr>
              <a:t>Landslides | WA – DNR</a:t>
            </a:r>
            <a:endParaRPr lang="en-US" sz="2000" dirty="0">
              <a:latin typeface="+mn-lt"/>
            </a:endParaRPr>
          </a:p>
          <a:p>
            <a:r>
              <a:rPr lang="en-US" sz="2000" dirty="0">
                <a:latin typeface="+mn-lt"/>
                <a:hlinkClick r:id="rId6"/>
              </a:rPr>
              <a:t>Landslides &amp; Debris Flow | Ready.gov</a:t>
            </a:r>
            <a:endParaRPr lang="en-US" sz="2000" dirty="0">
              <a:latin typeface="+mn-lt"/>
            </a:endParaRPr>
          </a:p>
          <a:p>
            <a:r>
              <a:rPr lang="en-US" sz="2000" dirty="0">
                <a:latin typeface="+mn-lt"/>
                <a:hlinkClick r:id="rId7"/>
              </a:rPr>
              <a:t>Landslide Hazards Program | U.S. Geological Survey (usgs.gov)</a:t>
            </a:r>
            <a:endParaRPr lang="en-US" sz="2000" dirty="0">
              <a:latin typeface="+mn-lt"/>
            </a:endParaRPr>
          </a:p>
          <a:p>
            <a:r>
              <a:rPr lang="en-US" sz="2000" dirty="0">
                <a:latin typeface="+mn-lt"/>
                <a:hlinkClick r:id="rId8"/>
              </a:rPr>
              <a:t>Landslide insurance | Washington state Office of the Insurance Commissioner</a:t>
            </a:r>
            <a:endParaRPr lang="en-US" sz="2000" dirty="0">
              <a:latin typeface="+mn-lt"/>
            </a:endParaRPr>
          </a:p>
          <a:p>
            <a:r>
              <a:rPr lang="en-US" sz="2000" dirty="0">
                <a:latin typeface="+mn-lt"/>
                <a:hlinkClick r:id="rId9"/>
              </a:rPr>
              <a:t>Puget Sound landslides - Washington State Department of Ecology</a:t>
            </a:r>
            <a:endParaRPr lang="en-US" sz="2000" dirty="0">
              <a:latin typeface="+mn-lt"/>
            </a:endParaRPr>
          </a:p>
          <a:p>
            <a:r>
              <a:rPr lang="en-US" sz="2000" dirty="0">
                <a:hlinkClick r:id="rId10"/>
              </a:rPr>
              <a:t>U.S. Landslide Inventory (arcgis.com)</a:t>
            </a:r>
            <a:r>
              <a:rPr lang="en-US" sz="2000" dirty="0">
                <a:latin typeface="+mn-lt"/>
              </a:rPr>
              <a:t> – USGS Map of potential and recorded landslides and associated risks</a:t>
            </a:r>
            <a:endParaRPr lang="en-US" sz="4800" dirty="0">
              <a:latin typeface="+mn-lt"/>
              <a:cs typeface="Calibri"/>
            </a:endParaRPr>
          </a:p>
        </p:txBody>
      </p:sp>
      <p:sp>
        <p:nvSpPr>
          <p:cNvPr id="5" name="Rectangle 4">
            <a:extLst>
              <a:ext uri="{FF2B5EF4-FFF2-40B4-BE49-F238E27FC236}">
                <a16:creationId xmlns:a16="http://schemas.microsoft.com/office/drawing/2014/main" id="{E47E8484-F34D-F5E1-B946-CFD80951F862}"/>
              </a:ext>
              <a:ext uri="{C183D7F6-B498-43B3-948B-1728B52AA6E4}">
                <adec:decorative xmlns:adec="http://schemas.microsoft.com/office/drawing/2017/decorative" val="1"/>
              </a:ext>
            </a:extLst>
          </p:cNvPr>
          <p:cNvSpPr/>
          <p:nvPr/>
        </p:nvSpPr>
        <p:spPr>
          <a:xfrm>
            <a:off x="8034984" y="9425386"/>
            <a:ext cx="4605009" cy="860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B7DE4F5-0733-FE50-6C00-6E746ACB8805}"/>
              </a:ext>
            </a:extLst>
          </p:cNvPr>
          <p:cNvSpPr>
            <a:spLocks noGrp="1"/>
          </p:cNvSpPr>
          <p:nvPr>
            <p:ph type="sldNum" sz="quarter" idx="12"/>
          </p:nvPr>
        </p:nvSpPr>
        <p:spPr/>
        <p:txBody>
          <a:bodyPr/>
          <a:lstStyle/>
          <a:p>
            <a:fld id="{7E65300D-5599-4468-BF5D-B13C6AAEC98A}" type="slidenum">
              <a:rPr kumimoji="1" lang="ja-JP" altLang="en-US" smtClean="0"/>
              <a:pPr/>
              <a:t>26</a:t>
            </a:fld>
            <a:endParaRPr kumimoji="1" lang="ja-JP" altLang="en-US"/>
          </a:p>
        </p:txBody>
      </p:sp>
    </p:spTree>
    <p:extLst>
      <p:ext uri="{BB962C8B-B14F-4D97-AF65-F5344CB8AC3E}">
        <p14:creationId xmlns:p14="http://schemas.microsoft.com/office/powerpoint/2010/main" val="641591293"/>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 name="Rectangle 26">
            <a:extLst>
              <a:ext uri="{FF2B5EF4-FFF2-40B4-BE49-F238E27FC236}">
                <a16:creationId xmlns:a16="http://schemas.microsoft.com/office/drawing/2014/main" id="{5184EE59-3061-456B-9FB5-98A8E0E74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71689" y="2871686"/>
            <a:ext cx="10285413" cy="45420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10">
            <a:extLst>
              <a:ext uri="{FF2B5EF4-FFF2-40B4-BE49-F238E27FC236}">
                <a16:creationId xmlns:a16="http://schemas.microsoft.com/office/drawing/2014/main" id="{5D17F45B-E0E5-DEF4-2CC0-F2BF3FFDA6F0}"/>
              </a:ext>
            </a:extLst>
          </p:cNvPr>
          <p:cNvSpPr>
            <a:spLocks noGrp="1"/>
          </p:cNvSpPr>
          <p:nvPr>
            <p:ph type="title"/>
          </p:nvPr>
        </p:nvSpPr>
        <p:spPr>
          <a:xfrm>
            <a:off x="-228600" y="867817"/>
            <a:ext cx="4663440" cy="5333323"/>
          </a:xfrm>
        </p:spPr>
        <p:txBody>
          <a:bodyPr vert="horz" lIns="91440" tIns="45720" rIns="91440" bIns="45720" rtlCol="0" anchor="b">
            <a:normAutofit/>
          </a:bodyPr>
          <a:lstStyle/>
          <a:p>
            <a:pPr marL="228600" marR="0">
              <a:lnSpc>
                <a:spcPct val="107000"/>
              </a:lnSpc>
              <a:spcBef>
                <a:spcPts val="0"/>
              </a:spcBef>
              <a:spcAft>
                <a:spcPts val="800"/>
              </a:spcAft>
            </a:pPr>
            <a:r>
              <a:rPr lang="en-US" kern="100" dirty="0">
                <a:solidFill>
                  <a:schemeClr val="bg1"/>
                </a:solidFill>
                <a:ea typeface="Calibri" panose="020F0502020204030204" pitchFamily="34" charset="0"/>
                <a:cs typeface="Times New Roman" panose="02020603050405020304" pitchFamily="18" charset="0"/>
              </a:rPr>
              <a:t>TSUNAMI</a:t>
            </a:r>
            <a:endParaRPr lang="en-US" kern="100" dirty="0">
              <a:solidFill>
                <a:schemeClr val="bg1"/>
              </a:solidFill>
              <a:effectLst/>
              <a:ea typeface="Calibri" panose="020F0502020204030204" pitchFamily="34" charset="0"/>
              <a:cs typeface="Times New Roman" panose="02020603050405020304" pitchFamily="18" charset="0"/>
            </a:endParaRPr>
          </a:p>
        </p:txBody>
      </p:sp>
      <p:pic>
        <p:nvPicPr>
          <p:cNvPr id="96" name="Content Placeholder 9" descr="SERC logo">
            <a:extLst>
              <a:ext uri="{FF2B5EF4-FFF2-40B4-BE49-F238E27FC236}">
                <a16:creationId xmlns:a16="http://schemas.microsoft.com/office/drawing/2014/main" id="{DF1A004B-3F9A-163B-0CE8-1FF1E58A69A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697701" y="4482491"/>
            <a:ext cx="9224774" cy="5050565"/>
          </a:xfrm>
          <a:prstGeom prst="rect">
            <a:avLst/>
          </a:prstGeom>
        </p:spPr>
      </p:pic>
      <p:sp>
        <p:nvSpPr>
          <p:cNvPr id="97" name="Rectangle 96">
            <a:extLst>
              <a:ext uri="{FF2B5EF4-FFF2-40B4-BE49-F238E27FC236}">
                <a16:creationId xmlns:a16="http://schemas.microsoft.com/office/drawing/2014/main" id="{B138029C-78EE-BC84-2BAC-64F49D8DCC98}"/>
              </a:ext>
              <a:ext uri="{C183D7F6-B498-43B3-948B-1728B52AA6E4}">
                <adec:decorative xmlns:adec="http://schemas.microsoft.com/office/drawing/2017/decorative" val="1"/>
              </a:ext>
            </a:extLst>
          </p:cNvPr>
          <p:cNvSpPr/>
          <p:nvPr/>
        </p:nvSpPr>
        <p:spPr>
          <a:xfrm>
            <a:off x="5060789" y="8958467"/>
            <a:ext cx="3065571"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9F2F32C8-06DB-FC2F-A679-7AE3F795863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73201E-BAD4-4887-93F2-D695096208A5}"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14872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9" descr="SERC logo">
            <a:extLst>
              <a:ext uri="{FF2B5EF4-FFF2-40B4-BE49-F238E27FC236}">
                <a16:creationId xmlns:a16="http://schemas.microsoft.com/office/drawing/2014/main" id="{6BFD69F9-1C50-3595-9BD8-082FD21A328E}"/>
              </a:ext>
            </a:extLst>
          </p:cNvPr>
          <p:cNvPicPr>
            <a:picLocks noChangeAspect="1"/>
          </p:cNvPicPr>
          <p:nvPr/>
        </p:nvPicPr>
        <p:blipFill>
          <a:blip r:embed="rId3" cstate="email">
            <a:alphaModFix amt="14000"/>
            <a:extLst>
              <a:ext uri="{28A0092B-C50C-407E-A947-70E740481C1C}">
                <a14:useLocalDpi xmlns:a14="http://schemas.microsoft.com/office/drawing/2010/main" val="0"/>
              </a:ext>
            </a:extLst>
          </a:blip>
          <a:stretch>
            <a:fillRect/>
          </a:stretch>
        </p:blipFill>
        <p:spPr>
          <a:xfrm>
            <a:off x="2244819" y="3071289"/>
            <a:ext cx="9224774" cy="5050565"/>
          </a:xfrm>
          <a:prstGeom prst="rect">
            <a:avLst/>
          </a:prstGeom>
        </p:spPr>
      </p:pic>
      <p:sp>
        <p:nvSpPr>
          <p:cNvPr id="7" name="Title 6"/>
          <p:cNvSpPr>
            <a:spLocks noGrp="1"/>
          </p:cNvSpPr>
          <p:nvPr>
            <p:ph type="title"/>
          </p:nvPr>
        </p:nvSpPr>
        <p:spPr>
          <a:solidFill>
            <a:schemeClr val="accent1">
              <a:lumMod val="20000"/>
              <a:lumOff val="80000"/>
            </a:schemeClr>
          </a:solidFill>
          <a:ln>
            <a:solidFill>
              <a:schemeClr val="accent1"/>
            </a:solidFill>
          </a:ln>
        </p:spPr>
        <p:txBody>
          <a:bodyPr>
            <a:normAutofit/>
          </a:bodyPr>
          <a:lstStyle/>
          <a:p>
            <a:r>
              <a:rPr lang="en-US" sz="6000" u="sng" dirty="0"/>
              <a:t>State Resources</a:t>
            </a:r>
            <a:r>
              <a:rPr lang="en-US" sz="6000" dirty="0"/>
              <a:t>: Tsunami</a:t>
            </a:r>
            <a:endParaRPr lang="en-US" sz="6000" u="sng" dirty="0"/>
          </a:p>
        </p:txBody>
      </p:sp>
      <p:sp>
        <p:nvSpPr>
          <p:cNvPr id="8" name="Content Placeholder 7"/>
          <p:cNvSpPr>
            <a:spLocks noGrp="1"/>
          </p:cNvSpPr>
          <p:nvPr>
            <p:ph idx="1"/>
          </p:nvPr>
        </p:nvSpPr>
        <p:spPr>
          <a:xfrm>
            <a:off x="797304" y="3007056"/>
            <a:ext cx="11828681" cy="6526000"/>
          </a:xfrm>
        </p:spPr>
        <p:txBody>
          <a:bodyPr vert="horz" lIns="91440" tIns="45720" rIns="91440" bIns="45720" rtlCol="0" anchor="t">
            <a:noAutofit/>
          </a:bodyPr>
          <a:lstStyle/>
          <a:p>
            <a:pPr marL="800054" indent="-457200"/>
            <a:r>
              <a:rPr lang="en-US" sz="2800" dirty="0">
                <a:latin typeface="+mn-lt"/>
                <a:ea typeface="Times New Roman" panose="02020603050405020304" pitchFamily="18" charset="0"/>
                <a:cs typeface="Times New Roman" panose="02020603050405020304" pitchFamily="18" charset="0"/>
              </a:rPr>
              <a:t>Significant concern after an earthquake. Waves are fast moving and powerful, like a wall of cement.</a:t>
            </a:r>
          </a:p>
          <a:p>
            <a:pPr marL="800054" indent="-457200"/>
            <a:r>
              <a:rPr lang="en-US" sz="2800" dirty="0">
                <a:latin typeface="+mn-lt"/>
                <a:ea typeface="Times New Roman" panose="02020603050405020304" pitchFamily="18" charset="0"/>
                <a:cs typeface="Times New Roman" panose="02020603050405020304" pitchFamily="18" charset="0"/>
              </a:rPr>
              <a:t>Why does it matter to WA: </a:t>
            </a:r>
            <a:r>
              <a:rPr lang="en-US" sz="2400" b="1" i="0" u="none" strike="noStrike" dirty="0">
                <a:effectLst/>
                <a:latin typeface="+mn-lt"/>
              </a:rPr>
              <a:t>WA has 3,000 miles of coastline with…</a:t>
            </a:r>
            <a:r>
              <a:rPr lang="en-US" sz="2400" b="0" i="0" dirty="0">
                <a:effectLst/>
                <a:latin typeface="+mn-lt"/>
              </a:rPr>
              <a:t>​</a:t>
            </a:r>
          </a:p>
          <a:p>
            <a:pPr lvl="2" fontAlgn="base">
              <a:buFont typeface="Arial" panose="020B0604020202020204" pitchFamily="34" charset="0"/>
              <a:buChar char="•"/>
            </a:pPr>
            <a:r>
              <a:rPr lang="en-US" sz="2400" b="0" i="0" u="none" strike="noStrike" dirty="0">
                <a:effectLst/>
                <a:latin typeface="+mn-lt"/>
              </a:rPr>
              <a:t>31 ports and over 90 individual port-run shipping terminals, marinas, and harbors</a:t>
            </a:r>
            <a:r>
              <a:rPr lang="en-US" sz="2400" b="0" i="0" dirty="0">
                <a:effectLst/>
                <a:latin typeface="+mn-lt"/>
              </a:rPr>
              <a:t>​</a:t>
            </a:r>
          </a:p>
          <a:p>
            <a:pPr lvl="2" fontAlgn="base">
              <a:buFont typeface="Arial" panose="020B0604020202020204" pitchFamily="34" charset="0"/>
              <a:buChar char="•"/>
            </a:pPr>
            <a:r>
              <a:rPr lang="en-US" sz="2400" b="0" i="0" u="none" strike="noStrike" dirty="0">
                <a:effectLst/>
                <a:latin typeface="+mn-lt"/>
              </a:rPr>
              <a:t>7 Coast Guard stations and 4 Navy bases</a:t>
            </a:r>
            <a:r>
              <a:rPr lang="en-US" sz="2400" b="0" i="0" dirty="0">
                <a:effectLst/>
                <a:latin typeface="+mn-lt"/>
              </a:rPr>
              <a:t>​</a:t>
            </a:r>
          </a:p>
          <a:p>
            <a:pPr lvl="2" fontAlgn="base">
              <a:buFont typeface="Arial" panose="020B0604020202020204" pitchFamily="34" charset="0"/>
              <a:buChar char="•"/>
            </a:pPr>
            <a:r>
              <a:rPr lang="en-US" sz="2400" b="0" i="0" u="none" strike="noStrike" dirty="0">
                <a:effectLst/>
                <a:latin typeface="+mn-lt"/>
              </a:rPr>
              <a:t>700 fishing &amp; seafood processing operations</a:t>
            </a:r>
            <a:r>
              <a:rPr lang="en-US" sz="2400" b="0" i="0" dirty="0">
                <a:effectLst/>
                <a:latin typeface="+mn-lt"/>
              </a:rPr>
              <a:t>​</a:t>
            </a:r>
          </a:p>
          <a:p>
            <a:pPr lvl="2" fontAlgn="base">
              <a:buFont typeface="Arial" panose="020B0604020202020204" pitchFamily="34" charset="0"/>
              <a:buChar char="•"/>
            </a:pPr>
            <a:r>
              <a:rPr lang="en-US" sz="2400" b="0" i="0" u="none" strike="noStrike" dirty="0">
                <a:effectLst/>
                <a:latin typeface="+mn-lt"/>
              </a:rPr>
              <a:t>Ports of Seattle and Tacoma, 5th largest container gateway in the US</a:t>
            </a:r>
            <a:r>
              <a:rPr lang="en-US" sz="2400" b="0" i="0" dirty="0">
                <a:effectLst/>
                <a:latin typeface="+mn-lt"/>
              </a:rPr>
              <a:t>​</a:t>
            </a:r>
          </a:p>
          <a:p>
            <a:pPr lvl="2" fontAlgn="base">
              <a:buFont typeface="Arial" panose="020B0604020202020204" pitchFamily="34" charset="0"/>
              <a:buChar char="•"/>
            </a:pPr>
            <a:r>
              <a:rPr lang="en-US" sz="2400" b="0" i="0" u="none" strike="noStrike" dirty="0">
                <a:effectLst/>
                <a:latin typeface="+mn-lt"/>
              </a:rPr>
              <a:t>Largest ferry system in the US</a:t>
            </a:r>
            <a:r>
              <a:rPr lang="en-US" sz="2400" b="0" i="0" dirty="0">
                <a:effectLst/>
                <a:latin typeface="+mn-lt"/>
              </a:rPr>
              <a:t>​</a:t>
            </a:r>
          </a:p>
          <a:p>
            <a:pPr lvl="2" fontAlgn="base">
              <a:buFont typeface="Arial" panose="020B0604020202020204" pitchFamily="34" charset="0"/>
              <a:buChar char="•"/>
            </a:pPr>
            <a:r>
              <a:rPr lang="en-US" sz="2400" b="0" i="0" u="none" strike="noStrike" dirty="0">
                <a:effectLst/>
                <a:latin typeface="+mn-lt"/>
              </a:rPr>
              <a:t>5 oil refineries</a:t>
            </a:r>
            <a:r>
              <a:rPr lang="en-US" sz="2400" b="0" i="0" dirty="0">
                <a:effectLst/>
                <a:latin typeface="+mn-lt"/>
              </a:rPr>
              <a:t>​</a:t>
            </a:r>
          </a:p>
          <a:p>
            <a:pPr lvl="2" fontAlgn="base">
              <a:buFont typeface="Arial" panose="020B0604020202020204" pitchFamily="34" charset="0"/>
              <a:buChar char="•"/>
            </a:pPr>
            <a:r>
              <a:rPr lang="en-US" sz="2400" b="0" i="0" u="none" strike="noStrike" dirty="0">
                <a:effectLst/>
                <a:latin typeface="+mn-lt"/>
              </a:rPr>
              <a:t>Hundreds (if not thousands) of toxic cleanup sites in the inundation zone</a:t>
            </a:r>
            <a:r>
              <a:rPr lang="en-US" sz="2400" b="0" i="0" dirty="0">
                <a:effectLst/>
                <a:latin typeface="+mn-lt"/>
              </a:rPr>
              <a:t>​</a:t>
            </a:r>
          </a:p>
          <a:p>
            <a:pPr lvl="2" fontAlgn="base">
              <a:buFont typeface="Arial" panose="020B0604020202020204" pitchFamily="34" charset="0"/>
              <a:buChar char="•"/>
            </a:pPr>
            <a:r>
              <a:rPr lang="en-US" sz="2400" b="0" i="0" u="none" strike="noStrike" dirty="0">
                <a:effectLst/>
                <a:latin typeface="+mn-lt"/>
              </a:rPr>
              <a:t>An unknown but significant number of wastewater treatment facilities in the inundation zone</a:t>
            </a:r>
            <a:endParaRPr lang="en-US" sz="2400" b="0" i="0" dirty="0">
              <a:effectLst/>
              <a:latin typeface="+mn-lt"/>
            </a:endParaRPr>
          </a:p>
          <a:p>
            <a:pPr marL="800054" indent="-457200"/>
            <a:endParaRPr lang="en-US" sz="2800" dirty="0">
              <a:solidFill>
                <a:schemeClr val="tx2"/>
              </a:solidFill>
              <a:latin typeface="+mn-lt"/>
              <a:ea typeface="Times New Roman" panose="02020603050405020304" pitchFamily="18" charset="0"/>
              <a:cs typeface="Times New Roman" panose="02020603050405020304" pitchFamily="18" charset="0"/>
            </a:endParaRPr>
          </a:p>
          <a:p>
            <a:pPr indent="0" algn="l">
              <a:buNone/>
            </a:pPr>
            <a:r>
              <a:rPr lang="en-US" sz="2800" dirty="0">
                <a:solidFill>
                  <a:schemeClr val="tx2"/>
                </a:solidFill>
                <a:latin typeface="+mn-lt"/>
                <a:ea typeface="Times New Roman" panose="02020603050405020304" pitchFamily="18" charset="0"/>
                <a:cs typeface="Times New Roman" panose="02020603050405020304" pitchFamily="18" charset="0"/>
              </a:rPr>
              <a:t> </a:t>
            </a:r>
            <a:endParaRPr lang="en-US" sz="2800" dirty="0">
              <a:solidFill>
                <a:schemeClr val="tx2"/>
              </a:solidFill>
              <a:latin typeface="+mn-lt"/>
              <a:cs typeface="Calibri"/>
            </a:endParaRPr>
          </a:p>
        </p:txBody>
      </p:sp>
      <p:sp>
        <p:nvSpPr>
          <p:cNvPr id="5" name="Rectangle 4">
            <a:extLst>
              <a:ext uri="{FF2B5EF4-FFF2-40B4-BE49-F238E27FC236}">
                <a16:creationId xmlns:a16="http://schemas.microsoft.com/office/drawing/2014/main" id="{E47E8484-F34D-F5E1-B946-CFD80951F862}"/>
              </a:ext>
              <a:ext uri="{C183D7F6-B498-43B3-948B-1728B52AA6E4}">
                <adec:decorative xmlns:adec="http://schemas.microsoft.com/office/drawing/2017/decorative" val="1"/>
              </a:ext>
            </a:extLst>
          </p:cNvPr>
          <p:cNvSpPr/>
          <p:nvPr/>
        </p:nvSpPr>
        <p:spPr>
          <a:xfrm>
            <a:off x="8034984" y="9425386"/>
            <a:ext cx="4605009" cy="860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B7DE4F5-0733-FE50-6C00-6E746ACB8805}"/>
              </a:ext>
            </a:extLst>
          </p:cNvPr>
          <p:cNvSpPr>
            <a:spLocks noGrp="1"/>
          </p:cNvSpPr>
          <p:nvPr>
            <p:ph type="sldNum" sz="quarter" idx="12"/>
          </p:nvPr>
        </p:nvSpPr>
        <p:spPr/>
        <p:txBody>
          <a:bodyPr/>
          <a:lstStyle/>
          <a:p>
            <a:fld id="{7E65300D-5599-4468-BF5D-B13C6AAEC98A}" type="slidenum">
              <a:rPr kumimoji="1" lang="ja-JP" altLang="en-US" smtClean="0"/>
              <a:pPr/>
              <a:t>28</a:t>
            </a:fld>
            <a:endParaRPr kumimoji="1" lang="ja-JP" altLang="en-US"/>
          </a:p>
        </p:txBody>
      </p:sp>
    </p:spTree>
    <p:extLst>
      <p:ext uri="{BB962C8B-B14F-4D97-AF65-F5344CB8AC3E}">
        <p14:creationId xmlns:p14="http://schemas.microsoft.com/office/powerpoint/2010/main" val="968377912"/>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9" descr="SERC logo">
            <a:extLst>
              <a:ext uri="{FF2B5EF4-FFF2-40B4-BE49-F238E27FC236}">
                <a16:creationId xmlns:a16="http://schemas.microsoft.com/office/drawing/2014/main" id="{6BFD69F9-1C50-3595-9BD8-082FD21A328E}"/>
              </a:ext>
            </a:extLst>
          </p:cNvPr>
          <p:cNvPicPr>
            <a:picLocks noChangeAspect="1"/>
          </p:cNvPicPr>
          <p:nvPr/>
        </p:nvPicPr>
        <p:blipFill>
          <a:blip r:embed="rId3" cstate="email">
            <a:alphaModFix amt="14000"/>
            <a:extLst>
              <a:ext uri="{28A0092B-C50C-407E-A947-70E740481C1C}">
                <a14:useLocalDpi xmlns:a14="http://schemas.microsoft.com/office/drawing/2010/main" val="0"/>
              </a:ext>
            </a:extLst>
          </a:blip>
          <a:stretch>
            <a:fillRect/>
          </a:stretch>
        </p:blipFill>
        <p:spPr>
          <a:xfrm>
            <a:off x="2244819" y="3071289"/>
            <a:ext cx="9224774" cy="5050565"/>
          </a:xfrm>
          <a:prstGeom prst="rect">
            <a:avLst/>
          </a:prstGeom>
        </p:spPr>
      </p:pic>
      <p:sp>
        <p:nvSpPr>
          <p:cNvPr id="7" name="Title 6"/>
          <p:cNvSpPr>
            <a:spLocks noGrp="1"/>
          </p:cNvSpPr>
          <p:nvPr>
            <p:ph type="title"/>
          </p:nvPr>
        </p:nvSpPr>
        <p:spPr>
          <a:solidFill>
            <a:schemeClr val="accent1">
              <a:lumMod val="20000"/>
              <a:lumOff val="80000"/>
            </a:schemeClr>
          </a:solidFill>
          <a:ln>
            <a:solidFill>
              <a:schemeClr val="accent1"/>
            </a:solidFill>
          </a:ln>
        </p:spPr>
        <p:txBody>
          <a:bodyPr>
            <a:normAutofit/>
          </a:bodyPr>
          <a:lstStyle/>
          <a:p>
            <a:r>
              <a:rPr lang="en-US" sz="6000" u="sng" dirty="0"/>
              <a:t>State Resources</a:t>
            </a:r>
            <a:r>
              <a:rPr lang="en-US" sz="6000" dirty="0"/>
              <a:t>: Tsunami</a:t>
            </a:r>
            <a:endParaRPr lang="en-US" sz="6000" u="sng" dirty="0"/>
          </a:p>
        </p:txBody>
      </p:sp>
      <p:sp>
        <p:nvSpPr>
          <p:cNvPr id="8" name="Content Placeholder 7"/>
          <p:cNvSpPr>
            <a:spLocks noGrp="1"/>
          </p:cNvSpPr>
          <p:nvPr>
            <p:ph idx="1"/>
          </p:nvPr>
        </p:nvSpPr>
        <p:spPr>
          <a:xfrm>
            <a:off x="797304" y="3007056"/>
            <a:ext cx="11828681" cy="6526000"/>
          </a:xfrm>
        </p:spPr>
        <p:txBody>
          <a:bodyPr vert="horz" lIns="91440" tIns="45720" rIns="91440" bIns="45720" rtlCol="0" anchor="t">
            <a:noAutofit/>
          </a:bodyPr>
          <a:lstStyle/>
          <a:p>
            <a:pPr algn="ctr" fontAlgn="base"/>
            <a:r>
              <a:rPr lang="en-US" sz="2400" b="1" i="0" u="none" strike="noStrike" dirty="0">
                <a:effectLst/>
                <a:latin typeface="Calibri" panose="020F0502020204030204" pitchFamily="34" charset="0"/>
              </a:rPr>
              <a:t>Response and Mitigation Strategies</a:t>
            </a:r>
          </a:p>
          <a:p>
            <a:pPr fontAlgn="base"/>
            <a:r>
              <a:rPr lang="en-US" sz="2400" b="1" i="0" u="none" strike="noStrike" dirty="0">
                <a:effectLst/>
                <a:latin typeface="Calibri" panose="020F0502020204030204" pitchFamily="34" charset="0"/>
              </a:rPr>
              <a:t>Focus on the tsunami threat to the maritime community in a specific port/harbor/marina</a:t>
            </a:r>
            <a:r>
              <a:rPr lang="en-US" sz="2400" b="0" i="0" dirty="0">
                <a:effectLst/>
                <a:latin typeface="Calibri" panose="020F0502020204030204" pitchFamily="34" charset="0"/>
              </a:rPr>
              <a:t>​</a:t>
            </a:r>
            <a:endParaRPr lang="en-US" sz="2400" b="0" i="0" dirty="0">
              <a:effectLst/>
              <a:latin typeface="Arial" panose="020B0604020202020204" pitchFamily="34" charset="0"/>
            </a:endParaRPr>
          </a:p>
          <a:p>
            <a:pPr lvl="1" fontAlgn="base"/>
            <a:r>
              <a:rPr lang="en-US" sz="2400" b="0" i="0" u="none" strike="noStrike" dirty="0">
                <a:effectLst/>
                <a:latin typeface="Calibri" panose="020F0502020204030204" pitchFamily="34" charset="0"/>
              </a:rPr>
              <a:t>Includes local risk/guidance &amp; site-specific maps of waterways, among other things</a:t>
            </a:r>
            <a:r>
              <a:rPr lang="en-US" sz="2400" b="0" i="0" dirty="0">
                <a:effectLst/>
                <a:latin typeface="Calibri" panose="020F0502020204030204" pitchFamily="34" charset="0"/>
              </a:rPr>
              <a:t>​</a:t>
            </a:r>
            <a:endParaRPr lang="en-US" sz="2400" b="0" i="0" dirty="0">
              <a:effectLst/>
              <a:latin typeface="Arial" panose="020B0604020202020204" pitchFamily="34" charset="0"/>
            </a:endParaRPr>
          </a:p>
          <a:p>
            <a:pPr fontAlgn="base"/>
            <a:r>
              <a:rPr lang="en-US" sz="2400" b="1" i="0" u="none" strike="noStrike" dirty="0">
                <a:effectLst/>
                <a:latin typeface="Calibri" panose="020F0502020204030204" pitchFamily="34" charset="0"/>
              </a:rPr>
              <a:t>Recommends response/mitigation measures, such as ones like:</a:t>
            </a:r>
            <a:r>
              <a:rPr lang="en-US" sz="2400" b="0" i="0" dirty="0">
                <a:effectLst/>
                <a:latin typeface="Calibri" panose="020F0502020204030204" pitchFamily="34" charset="0"/>
              </a:rPr>
              <a:t>​</a:t>
            </a:r>
            <a:endParaRPr lang="en-US" sz="2400" b="0" i="0" dirty="0">
              <a:effectLst/>
              <a:latin typeface="Arial" panose="020B0604020202020204" pitchFamily="34" charset="0"/>
            </a:endParaRPr>
          </a:p>
          <a:p>
            <a:pPr fontAlgn="base"/>
            <a:r>
              <a:rPr lang="en-US" sz="2400" b="0" i="1" u="none" strike="noStrike" dirty="0">
                <a:effectLst/>
                <a:latin typeface="Calibri" panose="020F0502020204030204" pitchFamily="34" charset="0"/>
              </a:rPr>
              <a:t>Mitigation:</a:t>
            </a:r>
            <a:r>
              <a:rPr lang="en-US" sz="2400" b="0" i="0" u="none" strike="noStrike" dirty="0">
                <a:effectLst/>
                <a:latin typeface="Calibri" panose="020F0502020204030204" pitchFamily="34" charset="0"/>
              </a:rPr>
              <a:t> Move hazardous materials from inundation zone; install auto shutoffs for fuel and other hazmat sources; strengthen moorings and docks to prevent vessels from breaking free</a:t>
            </a:r>
            <a:r>
              <a:rPr lang="en-US" sz="2400" b="0" i="0" dirty="0">
                <a:effectLst/>
                <a:latin typeface="Calibri" panose="020F0502020204030204" pitchFamily="34" charset="0"/>
              </a:rPr>
              <a:t>​</a:t>
            </a:r>
            <a:endParaRPr lang="en-US" sz="2400" b="0" i="0" dirty="0">
              <a:effectLst/>
              <a:latin typeface="Arial" panose="020B0604020202020204" pitchFamily="34" charset="0"/>
            </a:endParaRPr>
          </a:p>
          <a:p>
            <a:pPr fontAlgn="base"/>
            <a:r>
              <a:rPr lang="en-US" sz="2400" b="0" i="1" u="none" strike="noStrike" dirty="0">
                <a:effectLst/>
                <a:latin typeface="Calibri" panose="020F0502020204030204" pitchFamily="34" charset="0"/>
              </a:rPr>
              <a:t>Response: </a:t>
            </a:r>
            <a:r>
              <a:rPr lang="en-US" sz="2400" b="0" i="0" u="none" strike="noStrike" dirty="0">
                <a:effectLst/>
                <a:latin typeface="Calibri" panose="020F0502020204030204" pitchFamily="34" charset="0"/>
              </a:rPr>
              <a:t>Remove hazardous materials from inundation zone or shut off before waves from a distant tsunami arrive</a:t>
            </a:r>
            <a:r>
              <a:rPr lang="en-US" sz="2400" b="0" i="0" dirty="0">
                <a:effectLst/>
                <a:latin typeface="Calibri" panose="020F0502020204030204" pitchFamily="34" charset="0"/>
              </a:rPr>
              <a:t>​</a:t>
            </a:r>
            <a:endParaRPr lang="en-US" sz="2400" b="0" i="0" dirty="0">
              <a:effectLst/>
              <a:latin typeface="Arial" panose="020B0604020202020204" pitchFamily="34" charset="0"/>
            </a:endParaRPr>
          </a:p>
          <a:p>
            <a:pPr fontAlgn="base"/>
            <a:r>
              <a:rPr lang="en-US" sz="2400" b="1" i="0" u="none" strike="noStrike" dirty="0">
                <a:effectLst/>
                <a:latin typeface="Calibri" panose="020F0502020204030204" pitchFamily="34" charset="0"/>
              </a:rPr>
              <a:t>Find them at </a:t>
            </a:r>
            <a:r>
              <a:rPr lang="en-US" sz="2400" b="1" i="0" u="sng" strike="noStrike" dirty="0">
                <a:effectLst/>
                <a:latin typeface="Calibri" panose="020F0502020204030204" pitchFamily="34" charset="0"/>
                <a:hlinkClick r:id="rId4">
                  <a:extLst>
                    <a:ext uri="{A12FA001-AC4F-418D-AE19-62706E023703}">
                      <ahyp:hlinkClr xmlns:ahyp="http://schemas.microsoft.com/office/drawing/2018/hyperlinkcolor" val="tx"/>
                    </a:ext>
                  </a:extLst>
                </a:hlinkClick>
              </a:rPr>
              <a:t>mil.wa.gov/tsunami</a:t>
            </a:r>
            <a:endParaRPr lang="en-US" sz="2400" b="0" i="0" dirty="0">
              <a:effectLst/>
              <a:latin typeface="Arial" panose="020B0604020202020204" pitchFamily="34" charset="0"/>
            </a:endParaRPr>
          </a:p>
          <a:p>
            <a:pPr indent="0" algn="l">
              <a:buNone/>
            </a:pPr>
            <a:endParaRPr lang="en-US" sz="2800" dirty="0">
              <a:solidFill>
                <a:schemeClr val="tx2"/>
              </a:solidFill>
              <a:latin typeface="+mn-lt"/>
              <a:cs typeface="Calibri"/>
            </a:endParaRPr>
          </a:p>
        </p:txBody>
      </p:sp>
      <p:sp>
        <p:nvSpPr>
          <p:cNvPr id="5" name="Rectangle 4">
            <a:extLst>
              <a:ext uri="{FF2B5EF4-FFF2-40B4-BE49-F238E27FC236}">
                <a16:creationId xmlns:a16="http://schemas.microsoft.com/office/drawing/2014/main" id="{E47E8484-F34D-F5E1-B946-CFD80951F862}"/>
              </a:ext>
              <a:ext uri="{C183D7F6-B498-43B3-948B-1728B52AA6E4}">
                <adec:decorative xmlns:adec="http://schemas.microsoft.com/office/drawing/2017/decorative" val="1"/>
              </a:ext>
            </a:extLst>
          </p:cNvPr>
          <p:cNvSpPr/>
          <p:nvPr/>
        </p:nvSpPr>
        <p:spPr>
          <a:xfrm>
            <a:off x="8034984" y="9425386"/>
            <a:ext cx="4605009" cy="860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B7DE4F5-0733-FE50-6C00-6E746ACB8805}"/>
              </a:ext>
            </a:extLst>
          </p:cNvPr>
          <p:cNvSpPr>
            <a:spLocks noGrp="1"/>
          </p:cNvSpPr>
          <p:nvPr>
            <p:ph type="sldNum" sz="quarter" idx="12"/>
          </p:nvPr>
        </p:nvSpPr>
        <p:spPr/>
        <p:txBody>
          <a:bodyPr/>
          <a:lstStyle/>
          <a:p>
            <a:fld id="{7E65300D-5599-4468-BF5D-B13C6AAEC98A}" type="slidenum">
              <a:rPr kumimoji="1" lang="ja-JP" altLang="en-US" smtClean="0"/>
              <a:pPr/>
              <a:t>29</a:t>
            </a:fld>
            <a:endParaRPr kumimoji="1" lang="ja-JP" altLang="en-US"/>
          </a:p>
        </p:txBody>
      </p:sp>
    </p:spTree>
    <p:extLst>
      <p:ext uri="{BB962C8B-B14F-4D97-AF65-F5344CB8AC3E}">
        <p14:creationId xmlns:p14="http://schemas.microsoft.com/office/powerpoint/2010/main" val="62650586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 name="Rectangle 26">
            <a:extLst>
              <a:ext uri="{FF2B5EF4-FFF2-40B4-BE49-F238E27FC236}">
                <a16:creationId xmlns:a16="http://schemas.microsoft.com/office/drawing/2014/main" id="{5184EE59-3061-456B-9FB5-98A8E0E74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71689" y="2871686"/>
            <a:ext cx="10285413" cy="45420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10">
            <a:extLst>
              <a:ext uri="{FF2B5EF4-FFF2-40B4-BE49-F238E27FC236}">
                <a16:creationId xmlns:a16="http://schemas.microsoft.com/office/drawing/2014/main" id="{5D17F45B-E0E5-DEF4-2CC0-F2BF3FFDA6F0}"/>
              </a:ext>
            </a:extLst>
          </p:cNvPr>
          <p:cNvSpPr>
            <a:spLocks noGrp="1"/>
          </p:cNvSpPr>
          <p:nvPr>
            <p:ph type="title"/>
          </p:nvPr>
        </p:nvSpPr>
        <p:spPr>
          <a:xfrm>
            <a:off x="0" y="700177"/>
            <a:ext cx="4318000" cy="5333323"/>
          </a:xfrm>
        </p:spPr>
        <p:txBody>
          <a:bodyPr vert="horz" lIns="91440" tIns="45720" rIns="91440" bIns="45720" rtlCol="0" anchor="b">
            <a:normAutofit/>
          </a:bodyPr>
          <a:lstStyle/>
          <a:p>
            <a:pPr marL="228600" marR="0">
              <a:lnSpc>
                <a:spcPct val="107000"/>
              </a:lnSpc>
              <a:spcBef>
                <a:spcPts val="0"/>
              </a:spcBef>
              <a:spcAft>
                <a:spcPts val="800"/>
              </a:spcAft>
            </a:pPr>
            <a:r>
              <a:rPr lang="en-US" kern="100" dirty="0">
                <a:solidFill>
                  <a:schemeClr val="bg1"/>
                </a:solidFill>
                <a:effectLst/>
                <a:ea typeface="Calibri" panose="020F0502020204030204" pitchFamily="34" charset="0"/>
                <a:cs typeface="Times New Roman" panose="02020603050405020304" pitchFamily="18" charset="0"/>
              </a:rPr>
              <a:t>ALL HAZARD</a:t>
            </a:r>
            <a:r>
              <a:rPr lang="en-US" kern="100" dirty="0">
                <a:solidFill>
                  <a:schemeClr val="bg1"/>
                </a:solidFill>
                <a:ea typeface="Calibri" panose="020F0502020204030204" pitchFamily="34" charset="0"/>
                <a:cs typeface="Times New Roman" panose="02020603050405020304" pitchFamily="18" charset="0"/>
              </a:rPr>
              <a:t>S</a:t>
            </a:r>
            <a:r>
              <a:rPr lang="en-US" kern="100" dirty="0">
                <a:solidFill>
                  <a:schemeClr val="bg1"/>
                </a:solidFill>
                <a:effectLst/>
                <a:ea typeface="Calibri" panose="020F0502020204030204" pitchFamily="34" charset="0"/>
                <a:cs typeface="Times New Roman" panose="02020603050405020304" pitchFamily="18" charset="0"/>
              </a:rPr>
              <a:t> PLANNING IN WA STATE</a:t>
            </a:r>
          </a:p>
        </p:txBody>
      </p:sp>
      <p:pic>
        <p:nvPicPr>
          <p:cNvPr id="96" name="Content Placeholder 9" descr="SERC logo">
            <a:extLst>
              <a:ext uri="{FF2B5EF4-FFF2-40B4-BE49-F238E27FC236}">
                <a16:creationId xmlns:a16="http://schemas.microsoft.com/office/drawing/2014/main" id="{DF1A004B-3F9A-163B-0CE8-1FF1E58A69A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697701" y="4482491"/>
            <a:ext cx="9224774" cy="5050565"/>
          </a:xfrm>
          <a:prstGeom prst="rect">
            <a:avLst/>
          </a:prstGeom>
        </p:spPr>
      </p:pic>
      <p:sp>
        <p:nvSpPr>
          <p:cNvPr id="97" name="Rectangle 96">
            <a:extLst>
              <a:ext uri="{FF2B5EF4-FFF2-40B4-BE49-F238E27FC236}">
                <a16:creationId xmlns:a16="http://schemas.microsoft.com/office/drawing/2014/main" id="{B138029C-78EE-BC84-2BAC-64F49D8DCC98}"/>
              </a:ext>
              <a:ext uri="{C183D7F6-B498-43B3-948B-1728B52AA6E4}">
                <adec:decorative xmlns:adec="http://schemas.microsoft.com/office/drawing/2017/decorative" val="1"/>
              </a:ext>
            </a:extLst>
          </p:cNvPr>
          <p:cNvSpPr/>
          <p:nvPr/>
        </p:nvSpPr>
        <p:spPr>
          <a:xfrm>
            <a:off x="5060789" y="8958467"/>
            <a:ext cx="3065571"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9F2F32C8-06DB-FC2F-A679-7AE3F795863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73201E-BAD4-4887-93F2-D695096208A5}"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745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9" descr="SERC logo">
            <a:extLst>
              <a:ext uri="{FF2B5EF4-FFF2-40B4-BE49-F238E27FC236}">
                <a16:creationId xmlns:a16="http://schemas.microsoft.com/office/drawing/2014/main" id="{6BFD69F9-1C50-3595-9BD8-082FD21A328E}"/>
              </a:ext>
            </a:extLst>
          </p:cNvPr>
          <p:cNvPicPr>
            <a:picLocks noChangeAspect="1"/>
          </p:cNvPicPr>
          <p:nvPr/>
        </p:nvPicPr>
        <p:blipFill>
          <a:blip r:embed="rId3" cstate="email">
            <a:alphaModFix amt="14000"/>
            <a:extLst>
              <a:ext uri="{28A0092B-C50C-407E-A947-70E740481C1C}">
                <a14:useLocalDpi xmlns:a14="http://schemas.microsoft.com/office/drawing/2010/main" val="0"/>
              </a:ext>
            </a:extLst>
          </a:blip>
          <a:stretch>
            <a:fillRect/>
          </a:stretch>
        </p:blipFill>
        <p:spPr>
          <a:xfrm>
            <a:off x="2244819" y="3071289"/>
            <a:ext cx="9224774" cy="5050565"/>
          </a:xfrm>
          <a:prstGeom prst="rect">
            <a:avLst/>
          </a:prstGeom>
        </p:spPr>
      </p:pic>
      <p:sp>
        <p:nvSpPr>
          <p:cNvPr id="7" name="Title 6"/>
          <p:cNvSpPr>
            <a:spLocks noGrp="1"/>
          </p:cNvSpPr>
          <p:nvPr>
            <p:ph type="title"/>
          </p:nvPr>
        </p:nvSpPr>
        <p:spPr>
          <a:solidFill>
            <a:schemeClr val="accent1">
              <a:lumMod val="20000"/>
              <a:lumOff val="80000"/>
            </a:schemeClr>
          </a:solidFill>
          <a:ln>
            <a:solidFill>
              <a:schemeClr val="accent1"/>
            </a:solidFill>
          </a:ln>
        </p:spPr>
        <p:txBody>
          <a:bodyPr>
            <a:normAutofit/>
          </a:bodyPr>
          <a:lstStyle/>
          <a:p>
            <a:r>
              <a:rPr lang="en-US" sz="6000" u="sng" dirty="0"/>
              <a:t>State Resources</a:t>
            </a:r>
            <a:r>
              <a:rPr lang="en-US" sz="6000" dirty="0"/>
              <a:t>: Tsunami</a:t>
            </a:r>
            <a:br>
              <a:rPr lang="en-US" sz="6000" dirty="0"/>
            </a:br>
            <a:r>
              <a:rPr lang="en-US" sz="6000" dirty="0"/>
              <a:t>Alerts</a:t>
            </a:r>
            <a:endParaRPr lang="en-US" sz="6000" u="sng" dirty="0"/>
          </a:p>
        </p:txBody>
      </p:sp>
      <p:pic>
        <p:nvPicPr>
          <p:cNvPr id="4" name="Content Placeholder 3">
            <a:extLst>
              <a:ext uri="{FF2B5EF4-FFF2-40B4-BE49-F238E27FC236}">
                <a16:creationId xmlns:a16="http://schemas.microsoft.com/office/drawing/2014/main" id="{4DE805DA-CCE4-239A-37A2-ECBFC98D58FA}"/>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573373" y="2646585"/>
            <a:ext cx="10410080" cy="7645561"/>
          </a:xfrm>
          <a:prstGeom prst="rect">
            <a:avLst/>
          </a:prstGeom>
        </p:spPr>
      </p:pic>
      <p:sp>
        <p:nvSpPr>
          <p:cNvPr id="2" name="Slide Number Placeholder 1">
            <a:extLst>
              <a:ext uri="{FF2B5EF4-FFF2-40B4-BE49-F238E27FC236}">
                <a16:creationId xmlns:a16="http://schemas.microsoft.com/office/drawing/2014/main" id="{0B7DE4F5-0733-FE50-6C00-6E746ACB8805}"/>
              </a:ext>
            </a:extLst>
          </p:cNvPr>
          <p:cNvSpPr>
            <a:spLocks noGrp="1"/>
          </p:cNvSpPr>
          <p:nvPr>
            <p:ph type="sldNum" sz="quarter" idx="12"/>
          </p:nvPr>
        </p:nvSpPr>
        <p:spPr/>
        <p:txBody>
          <a:bodyPr/>
          <a:lstStyle/>
          <a:p>
            <a:fld id="{7E65300D-5599-4468-BF5D-B13C6AAEC98A}" type="slidenum">
              <a:rPr kumimoji="1" lang="ja-JP" altLang="en-US" smtClean="0"/>
              <a:pPr/>
              <a:t>30</a:t>
            </a:fld>
            <a:endParaRPr kumimoji="1" lang="ja-JP" altLang="en-US"/>
          </a:p>
        </p:txBody>
      </p:sp>
    </p:spTree>
    <p:extLst>
      <p:ext uri="{BB962C8B-B14F-4D97-AF65-F5344CB8AC3E}">
        <p14:creationId xmlns:p14="http://schemas.microsoft.com/office/powerpoint/2010/main" val="1599895608"/>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9" descr="SERC logo">
            <a:extLst>
              <a:ext uri="{FF2B5EF4-FFF2-40B4-BE49-F238E27FC236}">
                <a16:creationId xmlns:a16="http://schemas.microsoft.com/office/drawing/2014/main" id="{6BFD69F9-1C50-3595-9BD8-082FD21A328E}"/>
              </a:ext>
            </a:extLst>
          </p:cNvPr>
          <p:cNvPicPr>
            <a:picLocks noChangeAspect="1"/>
          </p:cNvPicPr>
          <p:nvPr/>
        </p:nvPicPr>
        <p:blipFill>
          <a:blip r:embed="rId3" cstate="email">
            <a:alphaModFix amt="14000"/>
            <a:extLst>
              <a:ext uri="{28A0092B-C50C-407E-A947-70E740481C1C}">
                <a14:useLocalDpi xmlns:a14="http://schemas.microsoft.com/office/drawing/2010/main" val="0"/>
              </a:ext>
            </a:extLst>
          </a:blip>
          <a:stretch>
            <a:fillRect/>
          </a:stretch>
        </p:blipFill>
        <p:spPr>
          <a:xfrm>
            <a:off x="2244819" y="3071289"/>
            <a:ext cx="9224774" cy="5050565"/>
          </a:xfrm>
          <a:prstGeom prst="rect">
            <a:avLst/>
          </a:prstGeom>
        </p:spPr>
      </p:pic>
      <p:sp>
        <p:nvSpPr>
          <p:cNvPr id="7" name="Title 6"/>
          <p:cNvSpPr>
            <a:spLocks noGrp="1"/>
          </p:cNvSpPr>
          <p:nvPr>
            <p:ph type="title"/>
          </p:nvPr>
        </p:nvSpPr>
        <p:spPr>
          <a:solidFill>
            <a:schemeClr val="accent1">
              <a:lumMod val="20000"/>
              <a:lumOff val="80000"/>
            </a:schemeClr>
          </a:solidFill>
          <a:ln>
            <a:solidFill>
              <a:schemeClr val="accent1"/>
            </a:solidFill>
          </a:ln>
        </p:spPr>
        <p:txBody>
          <a:bodyPr>
            <a:normAutofit/>
          </a:bodyPr>
          <a:lstStyle/>
          <a:p>
            <a:r>
              <a:rPr lang="en-US" sz="6000" u="sng" dirty="0"/>
              <a:t>State Resources</a:t>
            </a:r>
            <a:r>
              <a:rPr lang="en-US" sz="6000" dirty="0"/>
              <a:t>: Tsunami</a:t>
            </a:r>
            <a:endParaRPr lang="en-US" sz="6000" u="sng" dirty="0"/>
          </a:p>
        </p:txBody>
      </p:sp>
      <p:sp>
        <p:nvSpPr>
          <p:cNvPr id="8" name="Content Placeholder 7"/>
          <p:cNvSpPr>
            <a:spLocks noGrp="1"/>
          </p:cNvSpPr>
          <p:nvPr>
            <p:ph idx="1"/>
          </p:nvPr>
        </p:nvSpPr>
        <p:spPr>
          <a:xfrm>
            <a:off x="797304" y="3007056"/>
            <a:ext cx="11828681" cy="6526000"/>
          </a:xfrm>
        </p:spPr>
        <p:txBody>
          <a:bodyPr vert="horz" lIns="91440" tIns="45720" rIns="91440" bIns="45720" rtlCol="0" anchor="t">
            <a:noAutofit/>
          </a:bodyPr>
          <a:lstStyle/>
          <a:p>
            <a:pPr algn="ctr" fontAlgn="base"/>
            <a:r>
              <a:rPr lang="en-US" sz="2800" b="1" dirty="0">
                <a:solidFill>
                  <a:schemeClr val="tx2"/>
                </a:solidFill>
                <a:latin typeface="Calibri" panose="020F0502020204030204" pitchFamily="34" charset="0"/>
              </a:rPr>
              <a:t>Tsunami Rosters and Lists</a:t>
            </a:r>
            <a:endParaRPr lang="en-US" sz="2800" b="1" i="0" u="none" strike="noStrike" dirty="0">
              <a:solidFill>
                <a:schemeClr val="tx2"/>
              </a:solidFill>
              <a:effectLst/>
              <a:latin typeface="Calibri" panose="020F0502020204030204" pitchFamily="34" charset="0"/>
            </a:endParaRPr>
          </a:p>
          <a:p>
            <a:pPr indent="0" algn="l">
              <a:buNone/>
            </a:pPr>
            <a:endParaRPr lang="en-US" sz="2800" dirty="0">
              <a:solidFill>
                <a:schemeClr val="tx2"/>
              </a:solidFill>
              <a:latin typeface="+mn-lt"/>
              <a:cs typeface="Calibri"/>
            </a:endParaRPr>
          </a:p>
        </p:txBody>
      </p:sp>
      <p:sp>
        <p:nvSpPr>
          <p:cNvPr id="5" name="Rectangle 4">
            <a:extLst>
              <a:ext uri="{FF2B5EF4-FFF2-40B4-BE49-F238E27FC236}">
                <a16:creationId xmlns:a16="http://schemas.microsoft.com/office/drawing/2014/main" id="{E47E8484-F34D-F5E1-B946-CFD80951F862}"/>
              </a:ext>
              <a:ext uri="{C183D7F6-B498-43B3-948B-1728B52AA6E4}">
                <adec:decorative xmlns:adec="http://schemas.microsoft.com/office/drawing/2017/decorative" val="1"/>
              </a:ext>
            </a:extLst>
          </p:cNvPr>
          <p:cNvSpPr/>
          <p:nvPr/>
        </p:nvSpPr>
        <p:spPr>
          <a:xfrm>
            <a:off x="8034984" y="9425386"/>
            <a:ext cx="4605009" cy="860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B7DE4F5-0733-FE50-6C00-6E746ACB8805}"/>
              </a:ext>
            </a:extLst>
          </p:cNvPr>
          <p:cNvSpPr>
            <a:spLocks noGrp="1"/>
          </p:cNvSpPr>
          <p:nvPr>
            <p:ph type="sldNum" sz="quarter" idx="12"/>
          </p:nvPr>
        </p:nvSpPr>
        <p:spPr/>
        <p:txBody>
          <a:bodyPr/>
          <a:lstStyle/>
          <a:p>
            <a:fld id="{7E65300D-5599-4468-BF5D-B13C6AAEC98A}" type="slidenum">
              <a:rPr kumimoji="1" lang="ja-JP" altLang="en-US" smtClean="0"/>
              <a:pPr/>
              <a:t>31</a:t>
            </a:fld>
            <a:endParaRPr kumimoji="1" lang="ja-JP" altLang="en-US"/>
          </a:p>
        </p:txBody>
      </p:sp>
      <p:sp>
        <p:nvSpPr>
          <p:cNvPr id="4" name="Content Placeholder 2">
            <a:extLst>
              <a:ext uri="{FF2B5EF4-FFF2-40B4-BE49-F238E27FC236}">
                <a16:creationId xmlns:a16="http://schemas.microsoft.com/office/drawing/2014/main" id="{16B18CCF-90C9-4E2A-A703-CB5982C87F34}"/>
              </a:ext>
            </a:extLst>
          </p:cNvPr>
          <p:cNvSpPr txBox="1">
            <a:spLocks/>
          </p:cNvSpPr>
          <p:nvPr/>
        </p:nvSpPr>
        <p:spPr>
          <a:xfrm>
            <a:off x="760017" y="3639311"/>
            <a:ext cx="5524694" cy="4831048"/>
          </a:xfrm>
          <a:prstGeom prst="rect">
            <a:avLst/>
          </a:prstGeom>
          <a:ln w="38100" cap="flat" cmpd="sng" algn="ctr">
            <a:solidFill>
              <a:schemeClr val="accent1"/>
            </a:solidFill>
            <a:prstDash val="solid"/>
            <a:miter lim="800000"/>
          </a:ln>
        </p:spPr>
        <p:style>
          <a:lnRef idx="2">
            <a:schemeClr val="accent1"/>
          </a:lnRef>
          <a:fillRef idx="1">
            <a:schemeClr val="lt1"/>
          </a:fillRef>
          <a:effectRef idx="0">
            <a:schemeClr val="accent1"/>
          </a:effectRef>
          <a:fontRef idx="minor">
            <a:schemeClr val="dk1"/>
          </a:fontRef>
        </p:style>
        <p:txBody>
          <a:bodyPr vert="horz" lIns="91440" tIns="182880" rIns="91440" bIns="45720" rtlCol="0" anchor="ctr" anchorCtr="0">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indent="0" algn="ctr">
              <a:lnSpc>
                <a:spcPct val="80000"/>
              </a:lnSpc>
              <a:spcBef>
                <a:spcPts val="600"/>
              </a:spcBef>
              <a:buFont typeface="Arial" panose="020B0604020202020204" pitchFamily="34" charset="0"/>
              <a:buNone/>
            </a:pPr>
            <a:r>
              <a:rPr lang="en-US" sz="2200" b="1" u="sng" dirty="0"/>
              <a:t>Tsunami Workgroup List</a:t>
            </a:r>
          </a:p>
          <a:p>
            <a:pPr>
              <a:lnSpc>
                <a:spcPct val="80000"/>
              </a:lnSpc>
              <a:spcBef>
                <a:spcPts val="600"/>
              </a:spcBef>
            </a:pPr>
            <a:r>
              <a:rPr lang="en-US" sz="2200" dirty="0"/>
              <a:t>Open to anyone interested in taking part in the tsunami workgroups (inner and outer coast) or who wants to receive other updates from the Washington tsunami team</a:t>
            </a:r>
          </a:p>
          <a:p>
            <a:pPr>
              <a:lnSpc>
                <a:spcPct val="80000"/>
              </a:lnSpc>
              <a:spcBef>
                <a:spcPts val="600"/>
              </a:spcBef>
            </a:pPr>
            <a:r>
              <a:rPr lang="en-US" sz="2200" dirty="0"/>
              <a:t>Content: meeting invites, project updates, new maps/modeling/simulations, surveys, upcoming events, </a:t>
            </a:r>
            <a:r>
              <a:rPr lang="en-US" sz="2200" dirty="0" err="1"/>
              <a:t>etc</a:t>
            </a:r>
            <a:endParaRPr lang="en-US" sz="2200" dirty="0"/>
          </a:p>
          <a:p>
            <a:pPr>
              <a:lnSpc>
                <a:spcPct val="80000"/>
              </a:lnSpc>
              <a:spcBef>
                <a:spcPts val="600"/>
              </a:spcBef>
            </a:pPr>
            <a:r>
              <a:rPr lang="en-US" sz="2200" dirty="0"/>
              <a:t>Sent via email only</a:t>
            </a:r>
          </a:p>
          <a:p>
            <a:pPr>
              <a:lnSpc>
                <a:spcPct val="80000"/>
              </a:lnSpc>
              <a:spcBef>
                <a:spcPts val="600"/>
              </a:spcBef>
            </a:pPr>
            <a:r>
              <a:rPr lang="en-US" sz="2200" dirty="0"/>
              <a:t>Maintained by WA EMD tsunami team</a:t>
            </a:r>
          </a:p>
          <a:p>
            <a:pPr>
              <a:lnSpc>
                <a:spcPct val="80000"/>
              </a:lnSpc>
              <a:spcBef>
                <a:spcPts val="600"/>
              </a:spcBef>
            </a:pPr>
            <a:r>
              <a:rPr lang="en-US" sz="2200" dirty="0"/>
              <a:t>Used primarily for non-event communications</a:t>
            </a:r>
          </a:p>
        </p:txBody>
      </p:sp>
      <p:sp>
        <p:nvSpPr>
          <p:cNvPr id="9" name="Content Placeholder 2">
            <a:extLst>
              <a:ext uri="{FF2B5EF4-FFF2-40B4-BE49-F238E27FC236}">
                <a16:creationId xmlns:a16="http://schemas.microsoft.com/office/drawing/2014/main" id="{156691F9-BF0E-409A-8FF1-3974CC3381E6}"/>
              </a:ext>
            </a:extLst>
          </p:cNvPr>
          <p:cNvSpPr txBox="1">
            <a:spLocks/>
          </p:cNvSpPr>
          <p:nvPr/>
        </p:nvSpPr>
        <p:spPr>
          <a:xfrm>
            <a:off x="7093363" y="3639312"/>
            <a:ext cx="5184882" cy="4831048"/>
          </a:xfrm>
          <a:prstGeom prst="rect">
            <a:avLst/>
          </a:prstGeom>
          <a:ln w="38100" cap="flat" cmpd="sng" algn="ctr">
            <a:solidFill>
              <a:schemeClr val="accent1"/>
            </a:solidFill>
            <a:prstDash val="solid"/>
            <a:miter lim="800000"/>
          </a:ln>
        </p:spPr>
        <p:style>
          <a:lnRef idx="2">
            <a:schemeClr val="accent1"/>
          </a:lnRef>
          <a:fillRef idx="1">
            <a:schemeClr val="lt1"/>
          </a:fillRef>
          <a:effectRef idx="0">
            <a:schemeClr val="accent1"/>
          </a:effectRef>
          <a:fontRef idx="minor">
            <a:schemeClr val="dk1"/>
          </a:fontRef>
        </p:style>
        <p:txBody>
          <a:bodyPr vert="horz" lIns="91440" tIns="182880" rIns="91440" bIns="91440" rtlCol="0" anchor="ctr" anchorCtr="0">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indent="0" algn="ctr">
              <a:lnSpc>
                <a:spcPct val="80000"/>
              </a:lnSpc>
              <a:spcBef>
                <a:spcPts val="600"/>
              </a:spcBef>
              <a:buFont typeface="Arial" panose="020B0604020202020204" pitchFamily="34" charset="0"/>
              <a:buNone/>
            </a:pPr>
            <a:r>
              <a:rPr lang="en-US" sz="2200" b="1" u="sng" dirty="0"/>
              <a:t>Tsunami Everbridge Rosters</a:t>
            </a:r>
          </a:p>
          <a:p>
            <a:pPr>
              <a:lnSpc>
                <a:spcPct val="80000"/>
              </a:lnSpc>
              <a:spcBef>
                <a:spcPts val="600"/>
              </a:spcBef>
            </a:pPr>
            <a:r>
              <a:rPr lang="en-US" sz="2200" dirty="0"/>
              <a:t>Open to emergency managers and other “first responders” for local jurisdictions state agencies, and other entities</a:t>
            </a:r>
          </a:p>
          <a:p>
            <a:pPr>
              <a:lnSpc>
                <a:spcPct val="80000"/>
              </a:lnSpc>
              <a:spcBef>
                <a:spcPts val="600"/>
              </a:spcBef>
            </a:pPr>
            <a:r>
              <a:rPr lang="en-US" sz="2200" dirty="0"/>
              <a:t>Content: NTWC tsunami bulletins, state/local jurisdiction call info and notes, other pertinent event-related information</a:t>
            </a:r>
          </a:p>
          <a:p>
            <a:pPr>
              <a:lnSpc>
                <a:spcPct val="80000"/>
              </a:lnSpc>
              <a:spcBef>
                <a:spcPts val="600"/>
              </a:spcBef>
            </a:pPr>
            <a:r>
              <a:rPr lang="en-US" sz="2200" dirty="0"/>
              <a:t>Sent via email and text</a:t>
            </a:r>
          </a:p>
          <a:p>
            <a:pPr>
              <a:lnSpc>
                <a:spcPct val="80000"/>
              </a:lnSpc>
              <a:spcBef>
                <a:spcPts val="600"/>
              </a:spcBef>
            </a:pPr>
            <a:r>
              <a:rPr lang="en-US" sz="2200" dirty="0"/>
              <a:t>Maintained by the WA EMD Alert &amp; Warning Center</a:t>
            </a:r>
          </a:p>
          <a:p>
            <a:pPr>
              <a:lnSpc>
                <a:spcPct val="80000"/>
              </a:lnSpc>
              <a:spcBef>
                <a:spcPts val="600"/>
              </a:spcBef>
            </a:pPr>
            <a:r>
              <a:rPr lang="en-US" sz="2200" dirty="0"/>
              <a:t>Used only during opt-in exercises or actual tsunami alerts and events</a:t>
            </a:r>
          </a:p>
        </p:txBody>
      </p:sp>
      <p:sp>
        <p:nvSpPr>
          <p:cNvPr id="10" name="Content Placeholder 2">
            <a:extLst>
              <a:ext uri="{FF2B5EF4-FFF2-40B4-BE49-F238E27FC236}">
                <a16:creationId xmlns:a16="http://schemas.microsoft.com/office/drawing/2014/main" id="{95AB916D-115D-4882-A33D-1D72B40B7293}"/>
              </a:ext>
            </a:extLst>
          </p:cNvPr>
          <p:cNvSpPr txBox="1">
            <a:spLocks/>
          </p:cNvSpPr>
          <p:nvPr/>
        </p:nvSpPr>
        <p:spPr>
          <a:xfrm>
            <a:off x="2885613" y="8817639"/>
            <a:ext cx="7943186" cy="985031"/>
          </a:xfrm>
          <a:prstGeom prst="rect">
            <a:avLst/>
          </a:prstGeom>
          <a:solidFill>
            <a:srgbClr val="FFFF00"/>
          </a:solidFill>
          <a:ln w="38100"/>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indent="0" algn="ctr">
              <a:buNone/>
            </a:pPr>
            <a:r>
              <a:rPr lang="en-US" sz="2400" b="1" dirty="0"/>
              <a:t>Want to sign up or have additional questions? </a:t>
            </a:r>
          </a:p>
          <a:p>
            <a:pPr marL="0" indent="0" algn="ctr">
              <a:buNone/>
            </a:pPr>
            <a:r>
              <a:rPr lang="en-US" sz="2400" b="1" dirty="0"/>
              <a:t>Email </a:t>
            </a:r>
            <a:r>
              <a:rPr lang="en-US" sz="2400" b="1" dirty="0">
                <a:hlinkClick r:id="rId4"/>
              </a:rPr>
              <a:t>Elyssa.Tappero@mil.wa.gov</a:t>
            </a:r>
            <a:endParaRPr lang="en-US" sz="2400" b="1" dirty="0"/>
          </a:p>
        </p:txBody>
      </p:sp>
    </p:spTree>
    <p:extLst>
      <p:ext uri="{BB962C8B-B14F-4D97-AF65-F5344CB8AC3E}">
        <p14:creationId xmlns:p14="http://schemas.microsoft.com/office/powerpoint/2010/main" val="638362738"/>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9" descr="SERC logo">
            <a:extLst>
              <a:ext uri="{FF2B5EF4-FFF2-40B4-BE49-F238E27FC236}">
                <a16:creationId xmlns:a16="http://schemas.microsoft.com/office/drawing/2014/main" id="{6BFD69F9-1C50-3595-9BD8-082FD21A328E}"/>
              </a:ext>
            </a:extLst>
          </p:cNvPr>
          <p:cNvPicPr>
            <a:picLocks noChangeAspect="1"/>
          </p:cNvPicPr>
          <p:nvPr/>
        </p:nvPicPr>
        <p:blipFill>
          <a:blip r:embed="rId3" cstate="email">
            <a:alphaModFix amt="14000"/>
            <a:extLst>
              <a:ext uri="{28A0092B-C50C-407E-A947-70E740481C1C}">
                <a14:useLocalDpi xmlns:a14="http://schemas.microsoft.com/office/drawing/2010/main" val="0"/>
              </a:ext>
            </a:extLst>
          </a:blip>
          <a:stretch>
            <a:fillRect/>
          </a:stretch>
        </p:blipFill>
        <p:spPr>
          <a:xfrm>
            <a:off x="2244819" y="3071289"/>
            <a:ext cx="9224774" cy="5050565"/>
          </a:xfrm>
          <a:prstGeom prst="rect">
            <a:avLst/>
          </a:prstGeom>
        </p:spPr>
      </p:pic>
      <p:sp>
        <p:nvSpPr>
          <p:cNvPr id="7" name="Title 6"/>
          <p:cNvSpPr>
            <a:spLocks noGrp="1"/>
          </p:cNvSpPr>
          <p:nvPr>
            <p:ph type="title"/>
          </p:nvPr>
        </p:nvSpPr>
        <p:spPr>
          <a:solidFill>
            <a:schemeClr val="accent1">
              <a:lumMod val="20000"/>
              <a:lumOff val="80000"/>
            </a:schemeClr>
          </a:solidFill>
          <a:ln>
            <a:solidFill>
              <a:schemeClr val="accent1"/>
            </a:solidFill>
          </a:ln>
        </p:spPr>
        <p:txBody>
          <a:bodyPr>
            <a:normAutofit/>
          </a:bodyPr>
          <a:lstStyle/>
          <a:p>
            <a:r>
              <a:rPr lang="en-US" sz="6000" u="sng" dirty="0"/>
              <a:t>State Resources</a:t>
            </a:r>
            <a:r>
              <a:rPr lang="en-US" sz="6000" dirty="0"/>
              <a:t>: Tsunamis</a:t>
            </a:r>
            <a:br>
              <a:rPr lang="en-US" sz="6000" dirty="0"/>
            </a:br>
            <a:r>
              <a:rPr lang="en-US" sz="6000" dirty="0"/>
              <a:t>Resources</a:t>
            </a:r>
            <a:endParaRPr lang="en-US" sz="6000" u="sng" dirty="0"/>
          </a:p>
        </p:txBody>
      </p:sp>
      <p:sp>
        <p:nvSpPr>
          <p:cNvPr id="8" name="Content Placeholder 7"/>
          <p:cNvSpPr>
            <a:spLocks noGrp="1"/>
          </p:cNvSpPr>
          <p:nvPr>
            <p:ph idx="1"/>
          </p:nvPr>
        </p:nvSpPr>
        <p:spPr>
          <a:xfrm>
            <a:off x="797304" y="3007056"/>
            <a:ext cx="11828681" cy="6526000"/>
          </a:xfrm>
        </p:spPr>
        <p:txBody>
          <a:bodyPr vert="horz" lIns="91440" tIns="45720" rIns="91440" bIns="45720" rtlCol="0" anchor="t">
            <a:noAutofit/>
          </a:bodyPr>
          <a:lstStyle/>
          <a:p>
            <a:pPr algn="ctr" fontAlgn="base"/>
            <a:r>
              <a:rPr lang="en-US" sz="2800" b="1" i="0" u="none" strike="noStrike" dirty="0">
                <a:effectLst/>
                <a:latin typeface="Calibri" panose="020F0502020204030204" pitchFamily="34" charset="0"/>
              </a:rPr>
              <a:t>Resource Links</a:t>
            </a:r>
          </a:p>
          <a:p>
            <a:pPr marL="0" indent="0" algn="ctr" fontAlgn="base">
              <a:buNone/>
            </a:pPr>
            <a:endParaRPr lang="en-US" sz="2800" b="1" i="0" u="none" strike="noStrike" dirty="0">
              <a:effectLst/>
              <a:latin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2400" u="sng" dirty="0">
                <a:effectLst/>
                <a:latin typeface="Calibri" panose="020F0502020204030204" pitchFamily="34" charset="0"/>
                <a:ea typeface="Times New Roman" panose="02020603050405020304" pitchFamily="18" charset="0"/>
                <a:cs typeface="Aptos" panose="020B0004020202020204" pitchFamily="34" charset="0"/>
                <a:hlinkClick r:id="rId4">
                  <a:extLst>
                    <a:ext uri="{A12FA001-AC4F-418D-AE19-62706E023703}">
                      <ahyp:hlinkClr xmlns:ahyp="http://schemas.microsoft.com/office/drawing/2018/hyperlinkcolor" val="tx"/>
                    </a:ext>
                  </a:extLst>
                </a:hlinkClick>
              </a:rPr>
              <a:t>https://mil.wa.gov/tsunami</a:t>
            </a:r>
            <a:r>
              <a:rPr lang="en-US" sz="2400" dirty="0">
                <a:effectLst/>
                <a:latin typeface="Calibri" panose="020F0502020204030204" pitchFamily="34" charset="0"/>
                <a:ea typeface="Times New Roman" panose="02020603050405020304" pitchFamily="18" charset="0"/>
                <a:cs typeface="Aptos" panose="020B0004020202020204" pitchFamily="34" charset="0"/>
              </a:rPr>
              <a:t> and </a:t>
            </a:r>
            <a:r>
              <a:rPr lang="en-US" sz="2400" u="sng" dirty="0">
                <a:effectLst/>
                <a:latin typeface="Calibri" panose="020F0502020204030204" pitchFamily="34" charset="0"/>
                <a:ea typeface="Times New Roman" panose="02020603050405020304" pitchFamily="18" charset="0"/>
                <a:cs typeface="Aptos" panose="020B0004020202020204" pitchFamily="34" charset="0"/>
                <a:hlinkClick r:id="rId5">
                  <a:extLst>
                    <a:ext uri="{A12FA001-AC4F-418D-AE19-62706E023703}">
                      <ahyp:hlinkClr xmlns:ahyp="http://schemas.microsoft.com/office/drawing/2018/hyperlinkcolor" val="tx"/>
                    </a:ext>
                  </a:extLst>
                </a:hlinkClick>
              </a:rPr>
              <a:t>https://mil.wa.gov/tsunami-resources</a:t>
            </a:r>
            <a:r>
              <a:rPr lang="en-US" sz="2400" dirty="0">
                <a:effectLst/>
                <a:latin typeface="Calibri" panose="020F0502020204030204" pitchFamily="34" charset="0"/>
                <a:ea typeface="Times New Roman" panose="02020603050405020304" pitchFamily="18" charset="0"/>
                <a:cs typeface="Aptos" panose="020B0004020202020204" pitchFamily="34" charset="0"/>
              </a:rPr>
              <a:t> are EMD websites and have links to all the published tsunami maps, along with other resources</a:t>
            </a:r>
            <a:endParaRPr lang="en-US" sz="2400" dirty="0">
              <a:effectLst/>
              <a:latin typeface="Aptos" panose="020B0004020202020204" pitchFamily="34" charset="0"/>
              <a:ea typeface="Aptos" panose="020B0004020202020204" pitchFamily="34" charset="0"/>
              <a:cs typeface="Aptos" panose="020B0004020202020204" pitchFamily="34" charset="0"/>
            </a:endParaRPr>
          </a:p>
          <a:p>
            <a:pPr marL="0" marR="0" indent="0">
              <a:spcBef>
                <a:spcPts val="0"/>
              </a:spcBef>
              <a:spcAft>
                <a:spcPts val="0"/>
              </a:spcAft>
              <a:buNone/>
            </a:pPr>
            <a:r>
              <a:rPr lang="en-US" sz="2400" dirty="0">
                <a:effectLst/>
                <a:latin typeface="Calibri" panose="020F0502020204030204" pitchFamily="34" charset="0"/>
                <a:ea typeface="Aptos" panose="020B0004020202020204" pitchFamily="34" charset="0"/>
                <a:cs typeface="Aptos" panose="020B0004020202020204" pitchFamily="34" charset="0"/>
              </a:rPr>
              <a:t> </a:t>
            </a:r>
            <a:endParaRPr lang="en-US" sz="24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Font typeface="Symbol" panose="05050102010706020507" pitchFamily="18" charset="2"/>
              <a:buChar char=""/>
            </a:pPr>
            <a:r>
              <a:rPr lang="en-US" sz="2400" u="sng" dirty="0">
                <a:effectLst/>
                <a:latin typeface="Calibri" panose="020F0502020204030204" pitchFamily="34" charset="0"/>
                <a:ea typeface="Times New Roman" panose="02020603050405020304" pitchFamily="18" charset="0"/>
                <a:cs typeface="Aptos" panose="020B0004020202020204" pitchFamily="34" charset="0"/>
                <a:hlinkClick r:id="rId6">
                  <a:extLst>
                    <a:ext uri="{A12FA001-AC4F-418D-AE19-62706E023703}">
                      <ahyp:hlinkClr xmlns:ahyp="http://schemas.microsoft.com/office/drawing/2018/hyperlinkcolor" val="tx"/>
                    </a:ext>
                  </a:extLst>
                </a:hlinkClick>
              </a:rPr>
              <a:t>https://www.dnr.wa.gov/geologyportal</a:t>
            </a:r>
            <a:r>
              <a:rPr lang="en-US" sz="2400" dirty="0">
                <a:effectLst/>
                <a:latin typeface="Calibri" panose="020F0502020204030204" pitchFamily="34" charset="0"/>
                <a:ea typeface="Times New Roman" panose="02020603050405020304" pitchFamily="18" charset="0"/>
                <a:cs typeface="Aptos" panose="020B0004020202020204" pitchFamily="34" charset="0"/>
              </a:rPr>
              <a:t> is a great resource for learning about all the hazards in a particular area, including tsunami</a:t>
            </a:r>
            <a:endParaRPr lang="en-US" sz="2400" dirty="0">
              <a:effectLst/>
              <a:latin typeface="Aptos" panose="020B0004020202020204" pitchFamily="34" charset="0"/>
              <a:ea typeface="Aptos" panose="020B0004020202020204" pitchFamily="34" charset="0"/>
              <a:cs typeface="Aptos" panose="020B0004020202020204" pitchFamily="34" charset="0"/>
            </a:endParaRPr>
          </a:p>
          <a:p>
            <a:pPr marL="0" marR="0" indent="0">
              <a:spcBef>
                <a:spcPts val="0"/>
              </a:spcBef>
              <a:spcAft>
                <a:spcPts val="0"/>
              </a:spcAft>
              <a:buNone/>
            </a:pPr>
            <a:r>
              <a:rPr lang="en-US" sz="2400" dirty="0">
                <a:effectLst/>
                <a:latin typeface="Calibri" panose="020F0502020204030204" pitchFamily="34" charset="0"/>
                <a:ea typeface="Aptos" panose="020B0004020202020204" pitchFamily="34" charset="0"/>
                <a:cs typeface="Aptos" panose="020B0004020202020204" pitchFamily="34" charset="0"/>
              </a:rPr>
              <a:t> </a:t>
            </a:r>
            <a:endParaRPr lang="en-US" sz="24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Font typeface="Symbol" panose="05050102010706020507" pitchFamily="18" charset="2"/>
              <a:buChar char=""/>
            </a:pPr>
            <a:r>
              <a:rPr lang="en-US" sz="2400" u="sng" dirty="0">
                <a:effectLst/>
                <a:latin typeface="Calibri" panose="020F0502020204030204" pitchFamily="34" charset="0"/>
                <a:ea typeface="Times New Roman" panose="02020603050405020304" pitchFamily="18" charset="0"/>
                <a:cs typeface="Aptos" panose="020B0004020202020204" pitchFamily="34" charset="0"/>
                <a:hlinkClick r:id="rId7">
                  <a:extLst>
                    <a:ext uri="{A12FA001-AC4F-418D-AE19-62706E023703}">
                      <ahyp:hlinkClr xmlns:ahyp="http://schemas.microsoft.com/office/drawing/2018/hyperlinkcolor" val="tx"/>
                    </a:ext>
                  </a:extLst>
                </a:hlinkClick>
              </a:rPr>
              <a:t>https://mil.wa.gov/alerts</a:t>
            </a:r>
            <a:r>
              <a:rPr lang="en-US" sz="2400" dirty="0">
                <a:effectLst/>
                <a:latin typeface="Calibri" panose="020F0502020204030204" pitchFamily="34" charset="0"/>
                <a:ea typeface="Times New Roman" panose="02020603050405020304" pitchFamily="18" charset="0"/>
                <a:cs typeface="Aptos" panose="020B0004020202020204" pitchFamily="34" charset="0"/>
              </a:rPr>
              <a:t> details all the ways to get different alerts in WA, which is a great resource for local EMs</a:t>
            </a:r>
            <a:endParaRPr lang="en-US" sz="24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endParaRPr lang="en-US" sz="24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Font typeface="Symbol" panose="05050102010706020507" pitchFamily="18" charset="2"/>
              <a:buChar char=""/>
            </a:pPr>
            <a:r>
              <a:rPr lang="en-US" sz="2400" u="sng" dirty="0">
                <a:effectLst/>
                <a:latin typeface="Calibri" panose="020F0502020204030204" pitchFamily="34" charset="0"/>
                <a:ea typeface="Times New Roman" panose="02020603050405020304" pitchFamily="18" charset="0"/>
                <a:cs typeface="Aptos" panose="020B0004020202020204" pitchFamily="34" charset="0"/>
                <a:hlinkClick r:id="rId8">
                  <a:extLst>
                    <a:ext uri="{A12FA001-AC4F-418D-AE19-62706E023703}">
                      <ahyp:hlinkClr xmlns:ahyp="http://schemas.microsoft.com/office/drawing/2018/hyperlinkcolor" val="tx"/>
                    </a:ext>
                  </a:extLst>
                </a:hlinkClick>
              </a:rPr>
              <a:t>https://3.basecamp.com/3363842/projects/3191024</a:t>
            </a:r>
            <a:r>
              <a:rPr lang="en-US" sz="2400" dirty="0">
                <a:effectLst/>
                <a:latin typeface="Calibri" panose="020F0502020204030204" pitchFamily="34" charset="0"/>
                <a:ea typeface="Times New Roman" panose="02020603050405020304" pitchFamily="18" charset="0"/>
                <a:cs typeface="Aptos" panose="020B0004020202020204" pitchFamily="34" charset="0"/>
              </a:rPr>
              <a:t> is the WA Preparedness Basecamp, where we and other partners share tons of materials, resources, graphics, </a:t>
            </a:r>
            <a:r>
              <a:rPr lang="en-US" sz="2400" dirty="0" err="1">
                <a:effectLst/>
                <a:latin typeface="Calibri" panose="020F0502020204030204" pitchFamily="34" charset="0"/>
                <a:ea typeface="Times New Roman" panose="02020603050405020304" pitchFamily="18" charset="0"/>
                <a:cs typeface="Aptos" panose="020B0004020202020204" pitchFamily="34" charset="0"/>
              </a:rPr>
              <a:t>etc</a:t>
            </a:r>
            <a:r>
              <a:rPr lang="en-US" sz="2400" dirty="0">
                <a:effectLst/>
                <a:latin typeface="Calibri" panose="020F0502020204030204" pitchFamily="34" charset="0"/>
                <a:ea typeface="Times New Roman" panose="02020603050405020304" pitchFamily="18" charset="0"/>
                <a:cs typeface="Aptos" panose="020B0004020202020204" pitchFamily="34" charset="0"/>
              </a:rPr>
              <a:t> for all sorts of hazards and preparedness in general; if someone needs access, they can email </a:t>
            </a:r>
            <a:r>
              <a:rPr lang="en-US" sz="2400" u="sng" dirty="0">
                <a:effectLst/>
                <a:latin typeface="Calibri" panose="020F0502020204030204" pitchFamily="34" charset="0"/>
                <a:ea typeface="Times New Roman" panose="02020603050405020304" pitchFamily="18" charset="0"/>
                <a:cs typeface="Aptos" panose="020B0004020202020204" pitchFamily="34" charset="0"/>
                <a:hlinkClick r:id="rId9">
                  <a:extLst>
                    <a:ext uri="{A12FA001-AC4F-418D-AE19-62706E023703}">
                      <ahyp:hlinkClr xmlns:ahyp="http://schemas.microsoft.com/office/drawing/2018/hyperlinkcolor" val="tx"/>
                    </a:ext>
                  </a:extLst>
                </a:hlinkClick>
              </a:rPr>
              <a:t>public.education@mil.wa.gov</a:t>
            </a:r>
            <a:r>
              <a:rPr lang="en-US" sz="2400" dirty="0">
                <a:effectLst/>
                <a:latin typeface="Calibri" panose="020F0502020204030204" pitchFamily="34" charset="0"/>
                <a:ea typeface="Times New Roman" panose="02020603050405020304" pitchFamily="18" charset="0"/>
                <a:cs typeface="Aptos" panose="020B0004020202020204" pitchFamily="34" charset="0"/>
              </a:rPr>
              <a:t> and EMD will get them signed up</a:t>
            </a:r>
          </a:p>
          <a:p>
            <a:pPr marL="342900" marR="0" lvl="0" indent="-342900">
              <a:spcBef>
                <a:spcPts val="0"/>
              </a:spcBef>
              <a:spcAft>
                <a:spcPts val="0"/>
              </a:spcAft>
              <a:buFont typeface="Symbol" panose="05050102010706020507" pitchFamily="18" charset="2"/>
              <a:buChar char=""/>
            </a:pPr>
            <a:endParaRPr lang="en-US" sz="2400" dirty="0">
              <a:effectLst/>
              <a:latin typeface="Aptos" panose="020B0004020202020204" pitchFamily="34" charset="0"/>
              <a:ea typeface="Aptos" panose="020B0004020202020204" pitchFamily="34" charset="0"/>
              <a:cs typeface="Aptos" panose="020B0004020202020204" pitchFamily="34" charset="0"/>
            </a:endParaRPr>
          </a:p>
          <a:p>
            <a:pPr fontAlgn="base"/>
            <a:r>
              <a:rPr lang="en-US" sz="2400" dirty="0" err="1">
                <a:latin typeface="+mn-lt"/>
                <a:hlinkClick r:id="rId10">
                  <a:extLst>
                    <a:ext uri="{A12FA001-AC4F-418D-AE19-62706E023703}">
                      <ahyp:hlinkClr xmlns:ahyp="http://schemas.microsoft.com/office/drawing/2018/hyperlinkcolor" val="tx"/>
                    </a:ext>
                  </a:extLst>
                </a:hlinkClick>
              </a:rPr>
              <a:t>TsuInfo</a:t>
            </a:r>
            <a:r>
              <a:rPr lang="en-US" sz="2400" dirty="0">
                <a:latin typeface="+mn-lt"/>
                <a:hlinkClick r:id="rId10">
                  <a:extLst>
                    <a:ext uri="{A12FA001-AC4F-418D-AE19-62706E023703}">
                      <ahyp:hlinkClr xmlns:ahyp="http://schemas.microsoft.com/office/drawing/2018/hyperlinkcolor" val="tx"/>
                    </a:ext>
                  </a:extLst>
                </a:hlinkClick>
              </a:rPr>
              <a:t> Alert | WA – DNR</a:t>
            </a:r>
            <a:r>
              <a:rPr lang="en-US" sz="2400" dirty="0">
                <a:latin typeface="+mn-lt"/>
              </a:rPr>
              <a:t> –Bi-monthly newsletter connecting a wide variety of agencies on Tsunami research and information.</a:t>
            </a:r>
          </a:p>
          <a:p>
            <a:pPr fontAlgn="base"/>
            <a:r>
              <a:rPr lang="en-US" sz="2000" dirty="0">
                <a:latin typeface="+mn-lt"/>
                <a:hlinkClick r:id="rId11"/>
              </a:rPr>
              <a:t>Tsunamis | Ready.gov</a:t>
            </a:r>
            <a:endParaRPr lang="en-US" sz="2000" b="1" i="0" u="none" strike="noStrike" dirty="0">
              <a:solidFill>
                <a:schemeClr val="tx2"/>
              </a:solidFill>
              <a:effectLst/>
              <a:latin typeface="+mn-lt"/>
            </a:endParaRPr>
          </a:p>
          <a:p>
            <a:pPr indent="0" algn="l">
              <a:buNone/>
            </a:pPr>
            <a:endParaRPr lang="en-US" sz="2800" dirty="0">
              <a:solidFill>
                <a:schemeClr val="tx2"/>
              </a:solidFill>
              <a:latin typeface="+mn-lt"/>
              <a:cs typeface="Calibri"/>
            </a:endParaRPr>
          </a:p>
        </p:txBody>
      </p:sp>
      <p:sp>
        <p:nvSpPr>
          <p:cNvPr id="5" name="Rectangle 4">
            <a:extLst>
              <a:ext uri="{FF2B5EF4-FFF2-40B4-BE49-F238E27FC236}">
                <a16:creationId xmlns:a16="http://schemas.microsoft.com/office/drawing/2014/main" id="{E47E8484-F34D-F5E1-B946-CFD80951F862}"/>
              </a:ext>
              <a:ext uri="{C183D7F6-B498-43B3-948B-1728B52AA6E4}">
                <adec:decorative xmlns:adec="http://schemas.microsoft.com/office/drawing/2017/decorative" val="1"/>
              </a:ext>
            </a:extLst>
          </p:cNvPr>
          <p:cNvSpPr/>
          <p:nvPr/>
        </p:nvSpPr>
        <p:spPr>
          <a:xfrm>
            <a:off x="8034984" y="9425386"/>
            <a:ext cx="4605009" cy="860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B7DE4F5-0733-FE50-6C00-6E746ACB8805}"/>
              </a:ext>
            </a:extLst>
          </p:cNvPr>
          <p:cNvSpPr>
            <a:spLocks noGrp="1"/>
          </p:cNvSpPr>
          <p:nvPr>
            <p:ph type="sldNum" sz="quarter" idx="12"/>
          </p:nvPr>
        </p:nvSpPr>
        <p:spPr/>
        <p:txBody>
          <a:bodyPr/>
          <a:lstStyle/>
          <a:p>
            <a:fld id="{7E65300D-5599-4468-BF5D-B13C6AAEC98A}" type="slidenum">
              <a:rPr kumimoji="1" lang="ja-JP" altLang="en-US" smtClean="0"/>
              <a:pPr/>
              <a:t>32</a:t>
            </a:fld>
            <a:endParaRPr kumimoji="1" lang="ja-JP" altLang="en-US"/>
          </a:p>
        </p:txBody>
      </p:sp>
    </p:spTree>
    <p:extLst>
      <p:ext uri="{BB962C8B-B14F-4D97-AF65-F5344CB8AC3E}">
        <p14:creationId xmlns:p14="http://schemas.microsoft.com/office/powerpoint/2010/main" val="3009098166"/>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 name="Rectangle 26">
            <a:extLst>
              <a:ext uri="{FF2B5EF4-FFF2-40B4-BE49-F238E27FC236}">
                <a16:creationId xmlns:a16="http://schemas.microsoft.com/office/drawing/2014/main" id="{5184EE59-3061-456B-9FB5-98A8E0E74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71689" y="2871686"/>
            <a:ext cx="10285413" cy="45420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10">
            <a:extLst>
              <a:ext uri="{FF2B5EF4-FFF2-40B4-BE49-F238E27FC236}">
                <a16:creationId xmlns:a16="http://schemas.microsoft.com/office/drawing/2014/main" id="{5D17F45B-E0E5-DEF4-2CC0-F2BF3FFDA6F0}"/>
              </a:ext>
            </a:extLst>
          </p:cNvPr>
          <p:cNvSpPr>
            <a:spLocks noGrp="1"/>
          </p:cNvSpPr>
          <p:nvPr>
            <p:ph type="title"/>
          </p:nvPr>
        </p:nvSpPr>
        <p:spPr>
          <a:xfrm>
            <a:off x="-228600" y="867817"/>
            <a:ext cx="4663440" cy="5333323"/>
          </a:xfrm>
        </p:spPr>
        <p:txBody>
          <a:bodyPr vert="horz" lIns="91440" tIns="45720" rIns="91440" bIns="45720" rtlCol="0" anchor="b">
            <a:normAutofit/>
          </a:bodyPr>
          <a:lstStyle/>
          <a:p>
            <a:pPr marL="228600" marR="0">
              <a:lnSpc>
                <a:spcPct val="107000"/>
              </a:lnSpc>
              <a:spcBef>
                <a:spcPts val="0"/>
              </a:spcBef>
              <a:spcAft>
                <a:spcPts val="800"/>
              </a:spcAft>
            </a:pPr>
            <a:r>
              <a:rPr lang="en-US" kern="100" dirty="0">
                <a:solidFill>
                  <a:schemeClr val="bg1"/>
                </a:solidFill>
                <a:effectLst/>
                <a:ea typeface="Calibri" panose="020F0502020204030204" pitchFamily="34" charset="0"/>
                <a:cs typeface="Times New Roman" panose="02020603050405020304" pitchFamily="18" charset="0"/>
              </a:rPr>
              <a:t>VOLCANOES</a:t>
            </a:r>
          </a:p>
        </p:txBody>
      </p:sp>
      <p:pic>
        <p:nvPicPr>
          <p:cNvPr id="96" name="Content Placeholder 9" descr="SERC logo">
            <a:extLst>
              <a:ext uri="{FF2B5EF4-FFF2-40B4-BE49-F238E27FC236}">
                <a16:creationId xmlns:a16="http://schemas.microsoft.com/office/drawing/2014/main" id="{DF1A004B-3F9A-163B-0CE8-1FF1E58A69A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697701" y="4482491"/>
            <a:ext cx="9224774" cy="5050565"/>
          </a:xfrm>
          <a:prstGeom prst="rect">
            <a:avLst/>
          </a:prstGeom>
        </p:spPr>
      </p:pic>
      <p:sp>
        <p:nvSpPr>
          <p:cNvPr id="97" name="Rectangle 96">
            <a:extLst>
              <a:ext uri="{FF2B5EF4-FFF2-40B4-BE49-F238E27FC236}">
                <a16:creationId xmlns:a16="http://schemas.microsoft.com/office/drawing/2014/main" id="{B138029C-78EE-BC84-2BAC-64F49D8DCC98}"/>
              </a:ext>
              <a:ext uri="{C183D7F6-B498-43B3-948B-1728B52AA6E4}">
                <adec:decorative xmlns:adec="http://schemas.microsoft.com/office/drawing/2017/decorative" val="1"/>
              </a:ext>
            </a:extLst>
          </p:cNvPr>
          <p:cNvSpPr/>
          <p:nvPr/>
        </p:nvSpPr>
        <p:spPr>
          <a:xfrm>
            <a:off x="5060789" y="8958467"/>
            <a:ext cx="3065571"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9F2F32C8-06DB-FC2F-A679-7AE3F795863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73201E-BAD4-4887-93F2-D695096208A5}"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2232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9" descr="SERC logo">
            <a:extLst>
              <a:ext uri="{FF2B5EF4-FFF2-40B4-BE49-F238E27FC236}">
                <a16:creationId xmlns:a16="http://schemas.microsoft.com/office/drawing/2014/main" id="{6BFD69F9-1C50-3595-9BD8-082FD21A328E}"/>
              </a:ext>
            </a:extLst>
          </p:cNvPr>
          <p:cNvPicPr>
            <a:picLocks noChangeAspect="1"/>
          </p:cNvPicPr>
          <p:nvPr/>
        </p:nvPicPr>
        <p:blipFill>
          <a:blip r:embed="rId3" cstate="email">
            <a:alphaModFix amt="12000"/>
            <a:extLst>
              <a:ext uri="{28A0092B-C50C-407E-A947-70E740481C1C}">
                <a14:useLocalDpi xmlns:a14="http://schemas.microsoft.com/office/drawing/2010/main" val="0"/>
              </a:ext>
            </a:extLst>
          </a:blip>
          <a:stretch>
            <a:fillRect/>
          </a:stretch>
        </p:blipFill>
        <p:spPr>
          <a:xfrm>
            <a:off x="2244819" y="3475732"/>
            <a:ext cx="9224774" cy="5050565"/>
          </a:xfrm>
          <a:prstGeom prst="rect">
            <a:avLst/>
          </a:prstGeom>
        </p:spPr>
      </p:pic>
      <p:sp>
        <p:nvSpPr>
          <p:cNvPr id="7" name="Title 6"/>
          <p:cNvSpPr>
            <a:spLocks noGrp="1"/>
          </p:cNvSpPr>
          <p:nvPr>
            <p:ph type="title"/>
          </p:nvPr>
        </p:nvSpPr>
        <p:spPr>
          <a:solidFill>
            <a:schemeClr val="accent1">
              <a:lumMod val="20000"/>
              <a:lumOff val="80000"/>
            </a:schemeClr>
          </a:solidFill>
          <a:ln>
            <a:solidFill>
              <a:schemeClr val="accent1"/>
            </a:solidFill>
          </a:ln>
        </p:spPr>
        <p:txBody>
          <a:bodyPr>
            <a:normAutofit/>
          </a:bodyPr>
          <a:lstStyle/>
          <a:p>
            <a:r>
              <a:rPr lang="en-US" sz="6000" u="sng" dirty="0"/>
              <a:t>State Resources</a:t>
            </a:r>
            <a:r>
              <a:rPr lang="en-US" sz="6000" dirty="0"/>
              <a:t>: Volcanoes</a:t>
            </a:r>
            <a:endParaRPr lang="en-US" sz="6000" u="sng" dirty="0"/>
          </a:p>
        </p:txBody>
      </p:sp>
      <p:sp>
        <p:nvSpPr>
          <p:cNvPr id="8" name="Content Placeholder 7"/>
          <p:cNvSpPr>
            <a:spLocks noGrp="1"/>
          </p:cNvSpPr>
          <p:nvPr>
            <p:ph idx="1"/>
          </p:nvPr>
        </p:nvSpPr>
        <p:spPr>
          <a:xfrm>
            <a:off x="942866" y="2771349"/>
            <a:ext cx="11697127" cy="6526000"/>
          </a:xfrm>
        </p:spPr>
        <p:txBody>
          <a:bodyPr vert="horz" lIns="91440" tIns="45720" rIns="91440" bIns="45720" rtlCol="0" anchor="t">
            <a:noAutofit/>
          </a:bodyPr>
          <a:lstStyle/>
          <a:p>
            <a:pPr indent="0" algn="l">
              <a:buNone/>
            </a:pPr>
            <a:r>
              <a:rPr lang="en-US" sz="2800" dirty="0">
                <a:latin typeface="+mn-lt"/>
                <a:ea typeface="Times New Roman" panose="02020603050405020304" pitchFamily="18" charset="0"/>
                <a:cs typeface="Times New Roman" panose="02020603050405020304" pitchFamily="18" charset="0"/>
              </a:rPr>
              <a:t>Washington State has five major active volcanoes in the Cascade Range:</a:t>
            </a:r>
          </a:p>
          <a:p>
            <a:pPr marL="800054" indent="-457200"/>
            <a:r>
              <a:rPr lang="en-US" sz="2800" b="1" dirty="0">
                <a:latin typeface="+mn-lt"/>
                <a:ea typeface="Times New Roman" panose="02020603050405020304" pitchFamily="18" charset="0"/>
                <a:cs typeface="Times New Roman" panose="02020603050405020304" pitchFamily="18" charset="0"/>
              </a:rPr>
              <a:t>Mount Baker </a:t>
            </a:r>
            <a:r>
              <a:rPr lang="en-US" sz="2800" dirty="0">
                <a:latin typeface="+mn-lt"/>
                <a:ea typeface="Times New Roman" panose="02020603050405020304" pitchFamily="18" charset="0"/>
                <a:cs typeface="Times New Roman" panose="02020603050405020304" pitchFamily="18" charset="0"/>
              </a:rPr>
              <a:t>– Whatcom / Skagit Counties</a:t>
            </a:r>
          </a:p>
          <a:p>
            <a:pPr marL="800054" indent="-457200"/>
            <a:r>
              <a:rPr lang="en-US" sz="2800" b="1" dirty="0">
                <a:latin typeface="+mn-lt"/>
                <a:ea typeface="Times New Roman" panose="02020603050405020304" pitchFamily="18" charset="0"/>
                <a:cs typeface="Times New Roman" panose="02020603050405020304" pitchFamily="18" charset="0"/>
              </a:rPr>
              <a:t>Glacier Peak </a:t>
            </a:r>
            <a:r>
              <a:rPr lang="en-US" sz="2800" dirty="0">
                <a:latin typeface="+mn-lt"/>
                <a:ea typeface="Times New Roman" panose="02020603050405020304" pitchFamily="18" charset="0"/>
                <a:cs typeface="Times New Roman" panose="02020603050405020304" pitchFamily="18" charset="0"/>
              </a:rPr>
              <a:t>– Snohomish / Skagit Counties</a:t>
            </a:r>
          </a:p>
          <a:p>
            <a:pPr marL="800054" indent="-457200"/>
            <a:r>
              <a:rPr lang="en-US" sz="2800" b="1" dirty="0">
                <a:latin typeface="+mn-lt"/>
                <a:ea typeface="Times New Roman" panose="02020603050405020304" pitchFamily="18" charset="0"/>
                <a:cs typeface="Times New Roman" panose="02020603050405020304" pitchFamily="18" charset="0"/>
              </a:rPr>
              <a:t>Mount Rainier </a:t>
            </a:r>
            <a:r>
              <a:rPr lang="en-US" sz="2800" dirty="0">
                <a:latin typeface="+mn-lt"/>
                <a:ea typeface="Times New Roman" panose="02020603050405020304" pitchFamily="18" charset="0"/>
                <a:cs typeface="Times New Roman" panose="02020603050405020304" pitchFamily="18" charset="0"/>
              </a:rPr>
              <a:t>– Pierce / Lewis / Thurston Counties</a:t>
            </a:r>
          </a:p>
          <a:p>
            <a:pPr marL="800054" indent="-457200"/>
            <a:r>
              <a:rPr lang="en-US" sz="2800" b="1" dirty="0">
                <a:latin typeface="+mn-lt"/>
                <a:ea typeface="Times New Roman" panose="02020603050405020304" pitchFamily="18" charset="0"/>
                <a:cs typeface="Times New Roman" panose="02020603050405020304" pitchFamily="18" charset="0"/>
              </a:rPr>
              <a:t>Mount St. Helens </a:t>
            </a:r>
            <a:r>
              <a:rPr lang="en-US" sz="2800" dirty="0">
                <a:latin typeface="+mn-lt"/>
                <a:ea typeface="Times New Roman" panose="02020603050405020304" pitchFamily="18" charset="0"/>
                <a:cs typeface="Times New Roman" panose="02020603050405020304" pitchFamily="18" charset="0"/>
              </a:rPr>
              <a:t>– Cowlitz / Skamania Counties</a:t>
            </a:r>
          </a:p>
          <a:p>
            <a:pPr marL="800054" indent="-457200"/>
            <a:r>
              <a:rPr lang="en-US" sz="2800" b="1" dirty="0">
                <a:latin typeface="+mn-lt"/>
                <a:ea typeface="Times New Roman" panose="02020603050405020304" pitchFamily="18" charset="0"/>
                <a:cs typeface="Times New Roman" panose="02020603050405020304" pitchFamily="18" charset="0"/>
              </a:rPr>
              <a:t>Mount Adams </a:t>
            </a:r>
            <a:r>
              <a:rPr lang="en-US" sz="2800" dirty="0">
                <a:latin typeface="+mn-lt"/>
                <a:ea typeface="Times New Roman" panose="02020603050405020304" pitchFamily="18" charset="0"/>
                <a:cs typeface="Times New Roman" panose="02020603050405020304" pitchFamily="18" charset="0"/>
              </a:rPr>
              <a:t>– Yakama Nation / Skamania / Yakima / Klickitat Counties</a:t>
            </a:r>
          </a:p>
          <a:p>
            <a:pPr indent="0">
              <a:buNone/>
            </a:pPr>
            <a:r>
              <a:rPr lang="en-US" sz="2800" dirty="0">
                <a:latin typeface="+mn-lt"/>
                <a:ea typeface="Times New Roman" panose="02020603050405020304" pitchFamily="18" charset="0"/>
                <a:cs typeface="Times New Roman" panose="02020603050405020304" pitchFamily="18" charset="0"/>
              </a:rPr>
              <a:t>An eruption of any of these volcanoes would have significant and disastrous affects on the surrounding area and potentially the entire state. While the initial eruption is dangerous and can cause ash and pyroclastic flows these initial effects are usually within 10 miles of the eruption. </a:t>
            </a:r>
          </a:p>
          <a:p>
            <a:pPr indent="0">
              <a:buNone/>
            </a:pPr>
            <a:r>
              <a:rPr lang="en-US" sz="2800" dirty="0">
                <a:latin typeface="+mn-lt"/>
                <a:ea typeface="Times New Roman" panose="02020603050405020304" pitchFamily="18" charset="0"/>
                <a:cs typeface="Times New Roman" panose="02020603050405020304" pitchFamily="18" charset="0"/>
              </a:rPr>
              <a:t>A severe threat from these eruptions is fast traveling mudflows of ash and debris called lahars. </a:t>
            </a:r>
          </a:p>
          <a:p>
            <a:pPr indent="0">
              <a:buNone/>
            </a:pPr>
            <a:r>
              <a:rPr lang="en-US" sz="2800" dirty="0">
                <a:solidFill>
                  <a:schemeClr val="tx2"/>
                </a:solidFill>
                <a:latin typeface="+mn-lt"/>
                <a:ea typeface="Times New Roman" panose="02020603050405020304" pitchFamily="18" charset="0"/>
                <a:cs typeface="Times New Roman" panose="02020603050405020304" pitchFamily="18" charset="0"/>
              </a:rPr>
              <a:t>	</a:t>
            </a:r>
          </a:p>
          <a:p>
            <a:pPr indent="0" algn="l">
              <a:buNone/>
            </a:pPr>
            <a:r>
              <a:rPr lang="en-US" sz="2800" dirty="0">
                <a:solidFill>
                  <a:schemeClr val="tx2"/>
                </a:solidFill>
                <a:latin typeface="+mn-lt"/>
                <a:ea typeface="Times New Roman" panose="02020603050405020304" pitchFamily="18" charset="0"/>
                <a:cs typeface="Times New Roman" panose="02020603050405020304" pitchFamily="18" charset="0"/>
              </a:rPr>
              <a:t>  </a:t>
            </a:r>
            <a:endParaRPr lang="en-US" sz="2800" dirty="0">
              <a:solidFill>
                <a:schemeClr val="tx2"/>
              </a:solidFill>
              <a:latin typeface="+mn-lt"/>
              <a:cs typeface="Calibri"/>
            </a:endParaRPr>
          </a:p>
        </p:txBody>
      </p:sp>
      <p:sp>
        <p:nvSpPr>
          <p:cNvPr id="5" name="Rectangle 4">
            <a:extLst>
              <a:ext uri="{FF2B5EF4-FFF2-40B4-BE49-F238E27FC236}">
                <a16:creationId xmlns:a16="http://schemas.microsoft.com/office/drawing/2014/main" id="{E47E8484-F34D-F5E1-B946-CFD80951F862}"/>
              </a:ext>
              <a:ext uri="{C183D7F6-B498-43B3-948B-1728B52AA6E4}">
                <adec:decorative xmlns:adec="http://schemas.microsoft.com/office/drawing/2017/decorative" val="1"/>
              </a:ext>
            </a:extLst>
          </p:cNvPr>
          <p:cNvSpPr/>
          <p:nvPr/>
        </p:nvSpPr>
        <p:spPr>
          <a:xfrm>
            <a:off x="8034984" y="9425386"/>
            <a:ext cx="4605009" cy="860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B7DE4F5-0733-FE50-6C00-6E746ACB8805}"/>
              </a:ext>
            </a:extLst>
          </p:cNvPr>
          <p:cNvSpPr>
            <a:spLocks noGrp="1"/>
          </p:cNvSpPr>
          <p:nvPr>
            <p:ph type="sldNum" sz="quarter" idx="12"/>
          </p:nvPr>
        </p:nvSpPr>
        <p:spPr/>
        <p:txBody>
          <a:bodyPr/>
          <a:lstStyle/>
          <a:p>
            <a:fld id="{7E65300D-5599-4468-BF5D-B13C6AAEC98A}" type="slidenum">
              <a:rPr kumimoji="1" lang="ja-JP" altLang="en-US" smtClean="0"/>
              <a:pPr/>
              <a:t>34</a:t>
            </a:fld>
            <a:endParaRPr kumimoji="1" lang="ja-JP" altLang="en-US" dirty="0"/>
          </a:p>
        </p:txBody>
      </p:sp>
    </p:spTree>
    <p:extLst>
      <p:ext uri="{BB962C8B-B14F-4D97-AF65-F5344CB8AC3E}">
        <p14:creationId xmlns:p14="http://schemas.microsoft.com/office/powerpoint/2010/main" val="3562193112"/>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9" descr="SERC logo">
            <a:extLst>
              <a:ext uri="{FF2B5EF4-FFF2-40B4-BE49-F238E27FC236}">
                <a16:creationId xmlns:a16="http://schemas.microsoft.com/office/drawing/2014/main" id="{6BFD69F9-1C50-3595-9BD8-082FD21A328E}"/>
              </a:ext>
            </a:extLst>
          </p:cNvPr>
          <p:cNvPicPr>
            <a:picLocks noChangeAspect="1"/>
          </p:cNvPicPr>
          <p:nvPr/>
        </p:nvPicPr>
        <p:blipFill>
          <a:blip r:embed="rId3" cstate="email">
            <a:alphaModFix amt="12000"/>
            <a:extLst>
              <a:ext uri="{28A0092B-C50C-407E-A947-70E740481C1C}">
                <a14:useLocalDpi xmlns:a14="http://schemas.microsoft.com/office/drawing/2010/main" val="0"/>
              </a:ext>
            </a:extLst>
          </a:blip>
          <a:stretch>
            <a:fillRect/>
          </a:stretch>
        </p:blipFill>
        <p:spPr>
          <a:xfrm>
            <a:off x="2244819" y="3475732"/>
            <a:ext cx="9224774" cy="5050565"/>
          </a:xfrm>
          <a:prstGeom prst="rect">
            <a:avLst/>
          </a:prstGeom>
        </p:spPr>
      </p:pic>
      <p:sp>
        <p:nvSpPr>
          <p:cNvPr id="7" name="Title 6"/>
          <p:cNvSpPr>
            <a:spLocks noGrp="1"/>
          </p:cNvSpPr>
          <p:nvPr>
            <p:ph type="title"/>
          </p:nvPr>
        </p:nvSpPr>
        <p:spPr>
          <a:solidFill>
            <a:schemeClr val="accent1">
              <a:lumMod val="20000"/>
              <a:lumOff val="80000"/>
            </a:schemeClr>
          </a:solidFill>
          <a:ln>
            <a:solidFill>
              <a:schemeClr val="accent1"/>
            </a:solidFill>
          </a:ln>
        </p:spPr>
        <p:txBody>
          <a:bodyPr>
            <a:normAutofit/>
          </a:bodyPr>
          <a:lstStyle/>
          <a:p>
            <a:r>
              <a:rPr lang="en-US" sz="6000" u="sng" dirty="0"/>
              <a:t>State Resources</a:t>
            </a:r>
            <a:r>
              <a:rPr lang="en-US" sz="6000" dirty="0"/>
              <a:t>: Volcanoes</a:t>
            </a:r>
            <a:br>
              <a:rPr lang="en-US" sz="6000" dirty="0"/>
            </a:br>
            <a:r>
              <a:rPr lang="en-US" sz="6000" dirty="0"/>
              <a:t>Lahars and other Hazards</a:t>
            </a:r>
            <a:endParaRPr lang="en-US" sz="6000" u="sng" dirty="0"/>
          </a:p>
        </p:txBody>
      </p:sp>
      <p:sp>
        <p:nvSpPr>
          <p:cNvPr id="8" name="Content Placeholder 7"/>
          <p:cNvSpPr>
            <a:spLocks noGrp="1"/>
          </p:cNvSpPr>
          <p:nvPr>
            <p:ph idx="1"/>
          </p:nvPr>
        </p:nvSpPr>
        <p:spPr>
          <a:xfrm>
            <a:off x="942866" y="2771349"/>
            <a:ext cx="11697127" cy="6526000"/>
          </a:xfrm>
        </p:spPr>
        <p:txBody>
          <a:bodyPr vert="horz" lIns="91440" tIns="45720" rIns="91440" bIns="45720" rtlCol="0" anchor="t">
            <a:noAutofit/>
          </a:bodyPr>
          <a:lstStyle/>
          <a:p>
            <a:pPr marL="800054" indent="-457200"/>
            <a:r>
              <a:rPr lang="en-US" sz="2800" dirty="0">
                <a:latin typeface="+mn-lt"/>
                <a:ea typeface="Times New Roman" panose="02020603050405020304" pitchFamily="18" charset="0"/>
                <a:cs typeface="Times New Roman" panose="02020603050405020304" pitchFamily="18" charset="0"/>
              </a:rPr>
              <a:t>Lahars are among the most dangerous effects of a volcanic eruption and can quickly cover areas up to 50 miles away from the eruption source. </a:t>
            </a:r>
          </a:p>
          <a:p>
            <a:pPr marL="800054" indent="-457200"/>
            <a:r>
              <a:rPr lang="en-US" sz="2800" dirty="0">
                <a:latin typeface="+mn-lt"/>
                <a:ea typeface="Times New Roman" panose="02020603050405020304" pitchFamily="18" charset="0"/>
                <a:cs typeface="Times New Roman" panose="02020603050405020304" pitchFamily="18" charset="0"/>
              </a:rPr>
              <a:t>The State Department of Natural Resources has significant information on the areas affected by lahars and resources to identify what communities may be at risk of pyroclastic flows and lahars</a:t>
            </a:r>
          </a:p>
          <a:p>
            <a:pPr marL="1485763" lvl="1" indent="-457200"/>
            <a:r>
              <a:rPr lang="en-US" sz="2400" dirty="0">
                <a:latin typeface="+mn-lt"/>
                <a:hlinkClick r:id="rId4"/>
              </a:rPr>
              <a:t>Volcanoes and Lahars | WA – DNR</a:t>
            </a:r>
            <a:endParaRPr lang="en-US" sz="2400" dirty="0">
              <a:latin typeface="+mn-lt"/>
            </a:endParaRPr>
          </a:p>
          <a:p>
            <a:pPr marL="800054" indent="-457200"/>
            <a:r>
              <a:rPr lang="en-US" sz="2999" dirty="0">
                <a:latin typeface="+mn-lt"/>
                <a:ea typeface="Times New Roman" panose="02020603050405020304" pitchFamily="18" charset="0"/>
                <a:cs typeface="Times New Roman" panose="02020603050405020304" pitchFamily="18" charset="0"/>
              </a:rPr>
              <a:t>Additional hazards include the plume of ash released, as well as toxic gases and debris released by the eruption. </a:t>
            </a:r>
          </a:p>
          <a:p>
            <a:pPr marL="800054" indent="-457200"/>
            <a:r>
              <a:rPr lang="en-US" sz="2999" dirty="0">
                <a:latin typeface="+mn-lt"/>
                <a:ea typeface="Times New Roman" panose="02020603050405020304" pitchFamily="18" charset="0"/>
                <a:cs typeface="Times New Roman" panose="02020603050405020304" pitchFamily="18" charset="0"/>
              </a:rPr>
              <a:t>Volcanic activity continues in several of the volcanoes along the Cascade Range and preparation such as Lahar Drills are essential to responding during an emergency.</a:t>
            </a:r>
          </a:p>
          <a:p>
            <a:pPr indent="0">
              <a:buNone/>
            </a:pPr>
            <a:endParaRPr lang="en-US" sz="2999" dirty="0">
              <a:latin typeface="+mn-lt"/>
              <a:ea typeface="Times New Roman" panose="02020603050405020304" pitchFamily="18" charset="0"/>
              <a:cs typeface="Times New Roman" panose="02020603050405020304" pitchFamily="18" charset="0"/>
            </a:endParaRPr>
          </a:p>
          <a:p>
            <a:pPr marL="800054" indent="-457200"/>
            <a:endParaRPr lang="en-US" sz="2999" dirty="0">
              <a:latin typeface="+mn-lt"/>
              <a:ea typeface="Times New Roman" panose="02020603050405020304" pitchFamily="18" charset="0"/>
              <a:cs typeface="Times New Roman" panose="02020603050405020304" pitchFamily="18" charset="0"/>
            </a:endParaRPr>
          </a:p>
          <a:p>
            <a:pPr marL="800054" indent="-457200"/>
            <a:endParaRPr lang="en-US" sz="2800" dirty="0">
              <a:solidFill>
                <a:schemeClr val="tx2"/>
              </a:solidFill>
              <a:latin typeface="+mn-lt"/>
              <a:ea typeface="Times New Roman" panose="02020603050405020304" pitchFamily="18" charset="0"/>
              <a:cs typeface="Times New Roman" panose="02020603050405020304" pitchFamily="18" charset="0"/>
            </a:endParaRPr>
          </a:p>
          <a:p>
            <a:pPr indent="0" algn="l">
              <a:buNone/>
            </a:pPr>
            <a:r>
              <a:rPr lang="en-US" sz="2800" dirty="0">
                <a:solidFill>
                  <a:schemeClr val="tx2"/>
                </a:solidFill>
                <a:latin typeface="+mn-lt"/>
                <a:ea typeface="Times New Roman" panose="02020603050405020304" pitchFamily="18" charset="0"/>
                <a:cs typeface="Times New Roman" panose="02020603050405020304" pitchFamily="18" charset="0"/>
              </a:rPr>
              <a:t>  </a:t>
            </a:r>
            <a:endParaRPr lang="en-US" sz="2800" dirty="0">
              <a:solidFill>
                <a:schemeClr val="tx2"/>
              </a:solidFill>
              <a:latin typeface="+mn-lt"/>
              <a:cs typeface="Calibri"/>
            </a:endParaRPr>
          </a:p>
        </p:txBody>
      </p:sp>
      <p:sp>
        <p:nvSpPr>
          <p:cNvPr id="5" name="Rectangle 4">
            <a:extLst>
              <a:ext uri="{FF2B5EF4-FFF2-40B4-BE49-F238E27FC236}">
                <a16:creationId xmlns:a16="http://schemas.microsoft.com/office/drawing/2014/main" id="{E47E8484-F34D-F5E1-B946-CFD80951F862}"/>
              </a:ext>
              <a:ext uri="{C183D7F6-B498-43B3-948B-1728B52AA6E4}">
                <adec:decorative xmlns:adec="http://schemas.microsoft.com/office/drawing/2017/decorative" val="1"/>
              </a:ext>
            </a:extLst>
          </p:cNvPr>
          <p:cNvSpPr/>
          <p:nvPr/>
        </p:nvSpPr>
        <p:spPr>
          <a:xfrm>
            <a:off x="8034984" y="9425386"/>
            <a:ext cx="4605009" cy="860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B7DE4F5-0733-FE50-6C00-6E746ACB8805}"/>
              </a:ext>
            </a:extLst>
          </p:cNvPr>
          <p:cNvSpPr>
            <a:spLocks noGrp="1"/>
          </p:cNvSpPr>
          <p:nvPr>
            <p:ph type="sldNum" sz="quarter" idx="12"/>
          </p:nvPr>
        </p:nvSpPr>
        <p:spPr/>
        <p:txBody>
          <a:bodyPr/>
          <a:lstStyle/>
          <a:p>
            <a:fld id="{7E65300D-5599-4468-BF5D-B13C6AAEC98A}" type="slidenum">
              <a:rPr kumimoji="1" lang="ja-JP" altLang="en-US" smtClean="0"/>
              <a:pPr/>
              <a:t>35</a:t>
            </a:fld>
            <a:endParaRPr kumimoji="1" lang="ja-JP" altLang="en-US" dirty="0"/>
          </a:p>
        </p:txBody>
      </p:sp>
    </p:spTree>
    <p:extLst>
      <p:ext uri="{BB962C8B-B14F-4D97-AF65-F5344CB8AC3E}">
        <p14:creationId xmlns:p14="http://schemas.microsoft.com/office/powerpoint/2010/main" val="729249220"/>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9" descr="SERC logo">
            <a:extLst>
              <a:ext uri="{FF2B5EF4-FFF2-40B4-BE49-F238E27FC236}">
                <a16:creationId xmlns:a16="http://schemas.microsoft.com/office/drawing/2014/main" id="{6BFD69F9-1C50-3595-9BD8-082FD21A328E}"/>
              </a:ext>
            </a:extLst>
          </p:cNvPr>
          <p:cNvPicPr>
            <a:picLocks noChangeAspect="1"/>
          </p:cNvPicPr>
          <p:nvPr/>
        </p:nvPicPr>
        <p:blipFill>
          <a:blip r:embed="rId3" cstate="email">
            <a:alphaModFix amt="10000"/>
            <a:extLst>
              <a:ext uri="{28A0092B-C50C-407E-A947-70E740481C1C}">
                <a14:useLocalDpi xmlns:a14="http://schemas.microsoft.com/office/drawing/2010/main" val="0"/>
              </a:ext>
            </a:extLst>
          </a:blip>
          <a:stretch>
            <a:fillRect/>
          </a:stretch>
        </p:blipFill>
        <p:spPr>
          <a:xfrm>
            <a:off x="2244819" y="3475732"/>
            <a:ext cx="9224774" cy="5050565"/>
          </a:xfrm>
          <a:prstGeom prst="rect">
            <a:avLst/>
          </a:prstGeom>
        </p:spPr>
      </p:pic>
      <p:sp>
        <p:nvSpPr>
          <p:cNvPr id="7" name="Title 6"/>
          <p:cNvSpPr>
            <a:spLocks noGrp="1"/>
          </p:cNvSpPr>
          <p:nvPr>
            <p:ph type="title"/>
          </p:nvPr>
        </p:nvSpPr>
        <p:spPr>
          <a:solidFill>
            <a:schemeClr val="accent1">
              <a:lumMod val="20000"/>
              <a:lumOff val="80000"/>
            </a:schemeClr>
          </a:solidFill>
          <a:ln>
            <a:solidFill>
              <a:schemeClr val="accent1"/>
            </a:solidFill>
          </a:ln>
        </p:spPr>
        <p:txBody>
          <a:bodyPr>
            <a:normAutofit/>
          </a:bodyPr>
          <a:lstStyle/>
          <a:p>
            <a:r>
              <a:rPr lang="en-US" sz="6000" u="sng" dirty="0"/>
              <a:t>State Resources</a:t>
            </a:r>
            <a:r>
              <a:rPr lang="en-US" sz="6000" dirty="0"/>
              <a:t>: Volcanoes Resources</a:t>
            </a:r>
            <a:endParaRPr lang="en-US" sz="6000" u="sng" dirty="0"/>
          </a:p>
        </p:txBody>
      </p:sp>
      <p:sp>
        <p:nvSpPr>
          <p:cNvPr id="8" name="Content Placeholder 7"/>
          <p:cNvSpPr>
            <a:spLocks noGrp="1"/>
          </p:cNvSpPr>
          <p:nvPr>
            <p:ph idx="1"/>
          </p:nvPr>
        </p:nvSpPr>
        <p:spPr>
          <a:xfrm>
            <a:off x="811312" y="2802302"/>
            <a:ext cx="11828681" cy="6526000"/>
          </a:xfrm>
        </p:spPr>
        <p:txBody>
          <a:bodyPr vert="horz" lIns="91440" tIns="45720" rIns="91440" bIns="45720" rtlCol="0" anchor="t">
            <a:noAutofit/>
          </a:bodyPr>
          <a:lstStyle/>
          <a:p>
            <a:pPr marL="800054" indent="-457200" algn="l">
              <a:buFontTx/>
              <a:buChar char="-"/>
            </a:pPr>
            <a:endParaRPr lang="en-US" sz="2800" dirty="0">
              <a:latin typeface="+mn-lt"/>
              <a:cs typeface="Calibri"/>
            </a:endParaRPr>
          </a:p>
          <a:p>
            <a:pPr marL="800054" indent="-457200" algn="l">
              <a:buFontTx/>
              <a:buChar char="-"/>
            </a:pPr>
            <a:endParaRPr lang="en-US" sz="2800" dirty="0">
              <a:latin typeface="+mn-lt"/>
              <a:cs typeface="Calibri"/>
            </a:endParaRPr>
          </a:p>
          <a:p>
            <a:pPr marL="800054" indent="-457200" algn="ctr"/>
            <a:r>
              <a:rPr lang="en-US" sz="2800" dirty="0">
                <a:latin typeface="+mn-lt"/>
                <a:cs typeface="Calibri"/>
              </a:rPr>
              <a:t>Resource Links</a:t>
            </a:r>
          </a:p>
          <a:p>
            <a:pPr marL="800054" indent="-457200"/>
            <a:r>
              <a:rPr lang="en-US" sz="2000" dirty="0">
                <a:latin typeface="+mn-lt"/>
                <a:hlinkClick r:id="rId4"/>
              </a:rPr>
              <a:t>Volcano | Washington State Military Department, Citizens Serving Citizens with Pride &amp; Tradition</a:t>
            </a:r>
            <a:endParaRPr lang="en-US" sz="2000" dirty="0">
              <a:latin typeface="+mn-lt"/>
            </a:endParaRPr>
          </a:p>
          <a:p>
            <a:pPr marL="800054" indent="-457200"/>
            <a:r>
              <a:rPr lang="en-US" sz="2000" dirty="0">
                <a:latin typeface="+mn-lt"/>
                <a:hlinkClick r:id="rId5"/>
              </a:rPr>
              <a:t>Volcanoes and Lahars | WA – DNR</a:t>
            </a:r>
            <a:endParaRPr lang="en-US" sz="2000" dirty="0">
              <a:latin typeface="+mn-lt"/>
            </a:endParaRPr>
          </a:p>
          <a:p>
            <a:pPr marL="800054" indent="-457200"/>
            <a:r>
              <a:rPr lang="en-US" sz="2000" dirty="0">
                <a:latin typeface="+mn-lt"/>
                <a:hlinkClick r:id="rId6"/>
              </a:rPr>
              <a:t>Alerts | Washington State Military Department, Citizens Serving Citizens with Pride &amp; Tradition</a:t>
            </a:r>
            <a:endParaRPr lang="en-US" sz="2000" dirty="0">
              <a:latin typeface="+mn-lt"/>
            </a:endParaRPr>
          </a:p>
          <a:p>
            <a:pPr marL="800054" indent="-457200"/>
            <a:r>
              <a:rPr lang="en-US" sz="2000" dirty="0">
                <a:latin typeface="+mn-lt"/>
                <a:hlinkClick r:id="rId7"/>
              </a:rPr>
              <a:t>ger_volcano_hazards_brochure.pdf (wa.gov)</a:t>
            </a:r>
            <a:endParaRPr lang="en-US" sz="2000" dirty="0">
              <a:latin typeface="+mn-lt"/>
            </a:endParaRPr>
          </a:p>
          <a:p>
            <a:pPr marL="800054" indent="-457200"/>
            <a:r>
              <a:rPr lang="en-US" sz="2000" dirty="0">
                <a:latin typeface="+mn-lt"/>
                <a:hlinkClick r:id="rId8"/>
              </a:rPr>
              <a:t>USGS Fact Sheet-002-97, revised March 2008 (wa.gov)</a:t>
            </a:r>
            <a:endParaRPr lang="en-US" sz="2000" dirty="0">
              <a:latin typeface="+mn-lt"/>
            </a:endParaRPr>
          </a:p>
          <a:p>
            <a:pPr marL="800054" indent="-457200"/>
            <a:r>
              <a:rPr lang="en-US" sz="2000" dirty="0">
                <a:latin typeface="+mn-lt"/>
                <a:hlinkClick r:id="rId9"/>
              </a:rPr>
              <a:t>USGS Fact Sheet 165-97, revised 2008 (wa.gov)</a:t>
            </a:r>
            <a:endParaRPr lang="en-US" sz="2000" dirty="0">
              <a:latin typeface="+mn-lt"/>
            </a:endParaRPr>
          </a:p>
          <a:p>
            <a:pPr marL="800054" indent="-457200"/>
            <a:r>
              <a:rPr lang="en-US" sz="2000" dirty="0">
                <a:latin typeface="+mn-lt"/>
                <a:hlinkClick r:id="rId10"/>
              </a:rPr>
              <a:t>Cascades Volcano Observatory | U.S. Geological Survey (usgs.gov)</a:t>
            </a:r>
            <a:endParaRPr lang="en-US" sz="2000" dirty="0">
              <a:latin typeface="+mn-lt"/>
            </a:endParaRPr>
          </a:p>
          <a:p>
            <a:pPr marL="800054" indent="-457200"/>
            <a:r>
              <a:rPr lang="en-US" sz="2000" dirty="0">
                <a:latin typeface="+mn-lt"/>
                <a:hlinkClick r:id="rId11"/>
              </a:rPr>
              <a:t>USGS Volcano Notification System (VNS) | Home</a:t>
            </a:r>
            <a:r>
              <a:rPr lang="en-US" sz="2000" dirty="0">
                <a:latin typeface="+mn-lt"/>
              </a:rPr>
              <a:t> - </a:t>
            </a:r>
            <a:r>
              <a:rPr lang="en-US" sz="2000" b="0" i="0" dirty="0">
                <a:effectLst/>
                <a:latin typeface="Source Sans Pro" panose="020B0503030403020204" pitchFamily="34" charset="0"/>
              </a:rPr>
              <a:t>The Volcano Notification Service (VNS) is a free service that sends you notification emails about volcanic activity happening at US monitored volcanoes. You can customize the VNS to only deliver notifications for certain volcanoes, or a range of volcanoes, as well as choose the separate notification types you want to receive.</a:t>
            </a:r>
          </a:p>
          <a:p>
            <a:pPr marL="800054" indent="-457200"/>
            <a:r>
              <a:rPr lang="en-US" sz="2000" dirty="0">
                <a:latin typeface="+mn-lt"/>
                <a:hlinkClick r:id="rId12"/>
              </a:rPr>
              <a:t>Volcanoes | Ready.gov</a:t>
            </a:r>
            <a:endParaRPr lang="en-US" sz="2000" dirty="0">
              <a:latin typeface="+mn-lt"/>
              <a:cs typeface="Calibri"/>
            </a:endParaRPr>
          </a:p>
        </p:txBody>
      </p:sp>
      <p:sp>
        <p:nvSpPr>
          <p:cNvPr id="5" name="Rectangle 4">
            <a:extLst>
              <a:ext uri="{FF2B5EF4-FFF2-40B4-BE49-F238E27FC236}">
                <a16:creationId xmlns:a16="http://schemas.microsoft.com/office/drawing/2014/main" id="{E47E8484-F34D-F5E1-B946-CFD80951F862}"/>
              </a:ext>
              <a:ext uri="{C183D7F6-B498-43B3-948B-1728B52AA6E4}">
                <adec:decorative xmlns:adec="http://schemas.microsoft.com/office/drawing/2017/decorative" val="1"/>
              </a:ext>
            </a:extLst>
          </p:cNvPr>
          <p:cNvSpPr/>
          <p:nvPr/>
        </p:nvSpPr>
        <p:spPr>
          <a:xfrm>
            <a:off x="8034984" y="9425386"/>
            <a:ext cx="4605009" cy="860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B7DE4F5-0733-FE50-6C00-6E746ACB8805}"/>
              </a:ext>
            </a:extLst>
          </p:cNvPr>
          <p:cNvSpPr>
            <a:spLocks noGrp="1"/>
          </p:cNvSpPr>
          <p:nvPr>
            <p:ph type="sldNum" sz="quarter" idx="12"/>
          </p:nvPr>
        </p:nvSpPr>
        <p:spPr/>
        <p:txBody>
          <a:bodyPr/>
          <a:lstStyle/>
          <a:p>
            <a:fld id="{7E65300D-5599-4468-BF5D-B13C6AAEC98A}" type="slidenum">
              <a:rPr kumimoji="1" lang="ja-JP" altLang="en-US" smtClean="0"/>
              <a:pPr/>
              <a:t>36</a:t>
            </a:fld>
            <a:endParaRPr kumimoji="1" lang="ja-JP" altLang="en-US"/>
          </a:p>
        </p:txBody>
      </p:sp>
      <p:sp>
        <p:nvSpPr>
          <p:cNvPr id="6" name="Content Placeholder 2">
            <a:extLst>
              <a:ext uri="{FF2B5EF4-FFF2-40B4-BE49-F238E27FC236}">
                <a16:creationId xmlns:a16="http://schemas.microsoft.com/office/drawing/2014/main" id="{775790D3-56C9-C38C-594C-651EA3B1AA56}"/>
              </a:ext>
            </a:extLst>
          </p:cNvPr>
          <p:cNvSpPr txBox="1">
            <a:spLocks/>
          </p:cNvSpPr>
          <p:nvPr/>
        </p:nvSpPr>
        <p:spPr>
          <a:xfrm>
            <a:off x="2885613" y="2802302"/>
            <a:ext cx="7943186" cy="985031"/>
          </a:xfrm>
          <a:prstGeom prst="rect">
            <a:avLst/>
          </a:prstGeom>
          <a:solidFill>
            <a:srgbClr val="FFFF00"/>
          </a:solidFill>
          <a:ln w="38100"/>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indent="0" algn="ctr">
              <a:buNone/>
            </a:pPr>
            <a:r>
              <a:rPr lang="en-US" sz="2400" b="1" dirty="0"/>
              <a:t>Have additional questions? </a:t>
            </a:r>
          </a:p>
          <a:p>
            <a:pPr marL="0" indent="0" algn="ctr">
              <a:buNone/>
            </a:pPr>
            <a:r>
              <a:rPr lang="en-US" sz="2400" b="1" dirty="0"/>
              <a:t>Email: </a:t>
            </a:r>
            <a:r>
              <a:rPr lang="en-US" sz="2400" b="1" dirty="0">
                <a:hlinkClick r:id="rId13"/>
              </a:rPr>
              <a:t>brian.terbush@mil.wa.gov</a:t>
            </a:r>
            <a:endParaRPr lang="en-US" sz="2400" b="1" dirty="0"/>
          </a:p>
        </p:txBody>
      </p:sp>
    </p:spTree>
    <p:extLst>
      <p:ext uri="{BB962C8B-B14F-4D97-AF65-F5344CB8AC3E}">
        <p14:creationId xmlns:p14="http://schemas.microsoft.com/office/powerpoint/2010/main" val="2482301595"/>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 name="Rectangle 26">
            <a:extLst>
              <a:ext uri="{FF2B5EF4-FFF2-40B4-BE49-F238E27FC236}">
                <a16:creationId xmlns:a16="http://schemas.microsoft.com/office/drawing/2014/main" id="{5184EE59-3061-456B-9FB5-98A8E0E74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71689" y="2871686"/>
            <a:ext cx="10285413" cy="45420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10">
            <a:extLst>
              <a:ext uri="{FF2B5EF4-FFF2-40B4-BE49-F238E27FC236}">
                <a16:creationId xmlns:a16="http://schemas.microsoft.com/office/drawing/2014/main" id="{5D17F45B-E0E5-DEF4-2CC0-F2BF3FFDA6F0}"/>
              </a:ext>
            </a:extLst>
          </p:cNvPr>
          <p:cNvSpPr>
            <a:spLocks noGrp="1"/>
          </p:cNvSpPr>
          <p:nvPr>
            <p:ph type="title"/>
          </p:nvPr>
        </p:nvSpPr>
        <p:spPr>
          <a:xfrm>
            <a:off x="-228600" y="867817"/>
            <a:ext cx="4663440" cy="5333323"/>
          </a:xfrm>
        </p:spPr>
        <p:txBody>
          <a:bodyPr vert="horz" lIns="91440" tIns="45720" rIns="91440" bIns="45720" rtlCol="0" anchor="b">
            <a:normAutofit/>
          </a:bodyPr>
          <a:lstStyle/>
          <a:p>
            <a:pPr marL="228600" marR="0">
              <a:lnSpc>
                <a:spcPct val="107000"/>
              </a:lnSpc>
              <a:spcBef>
                <a:spcPts val="0"/>
              </a:spcBef>
              <a:spcAft>
                <a:spcPts val="800"/>
              </a:spcAft>
            </a:pPr>
            <a:r>
              <a:rPr lang="en-US" kern="100" dirty="0">
                <a:solidFill>
                  <a:schemeClr val="bg1"/>
                </a:solidFill>
                <a:effectLst/>
                <a:ea typeface="Calibri" panose="020F0502020204030204" pitchFamily="34" charset="0"/>
                <a:cs typeface="Times New Roman" panose="02020603050405020304" pitchFamily="18" charset="0"/>
              </a:rPr>
              <a:t>WILDFIRES</a:t>
            </a:r>
          </a:p>
        </p:txBody>
      </p:sp>
      <p:pic>
        <p:nvPicPr>
          <p:cNvPr id="96" name="Content Placeholder 9" descr="SERC logo">
            <a:extLst>
              <a:ext uri="{FF2B5EF4-FFF2-40B4-BE49-F238E27FC236}">
                <a16:creationId xmlns:a16="http://schemas.microsoft.com/office/drawing/2014/main" id="{DF1A004B-3F9A-163B-0CE8-1FF1E58A69A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697701" y="4482491"/>
            <a:ext cx="9224774" cy="5050565"/>
          </a:xfrm>
          <a:prstGeom prst="rect">
            <a:avLst/>
          </a:prstGeom>
        </p:spPr>
      </p:pic>
      <p:sp>
        <p:nvSpPr>
          <p:cNvPr id="97" name="Rectangle 96">
            <a:extLst>
              <a:ext uri="{FF2B5EF4-FFF2-40B4-BE49-F238E27FC236}">
                <a16:creationId xmlns:a16="http://schemas.microsoft.com/office/drawing/2014/main" id="{B138029C-78EE-BC84-2BAC-64F49D8DCC98}"/>
              </a:ext>
              <a:ext uri="{C183D7F6-B498-43B3-948B-1728B52AA6E4}">
                <adec:decorative xmlns:adec="http://schemas.microsoft.com/office/drawing/2017/decorative" val="1"/>
              </a:ext>
            </a:extLst>
          </p:cNvPr>
          <p:cNvSpPr/>
          <p:nvPr/>
        </p:nvSpPr>
        <p:spPr>
          <a:xfrm>
            <a:off x="5060789" y="8958467"/>
            <a:ext cx="3065571"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9F2F32C8-06DB-FC2F-A679-7AE3F795863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73201E-BAD4-4887-93F2-D695096208A5}"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95231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9" descr="SERC logo">
            <a:extLst>
              <a:ext uri="{FF2B5EF4-FFF2-40B4-BE49-F238E27FC236}">
                <a16:creationId xmlns:a16="http://schemas.microsoft.com/office/drawing/2014/main" id="{6BFD69F9-1C50-3595-9BD8-082FD21A328E}"/>
              </a:ext>
            </a:extLst>
          </p:cNvPr>
          <p:cNvPicPr>
            <a:picLocks noChangeAspect="1"/>
          </p:cNvPicPr>
          <p:nvPr/>
        </p:nvPicPr>
        <p:blipFill>
          <a:blip r:embed="rId3" cstate="email">
            <a:alphaModFix amt="12000"/>
            <a:extLst>
              <a:ext uri="{28A0092B-C50C-407E-A947-70E740481C1C}">
                <a14:useLocalDpi xmlns:a14="http://schemas.microsoft.com/office/drawing/2010/main" val="0"/>
              </a:ext>
            </a:extLst>
          </a:blip>
          <a:stretch>
            <a:fillRect/>
          </a:stretch>
        </p:blipFill>
        <p:spPr>
          <a:xfrm>
            <a:off x="2244819" y="3475732"/>
            <a:ext cx="9224774" cy="5050565"/>
          </a:xfrm>
          <a:prstGeom prst="rect">
            <a:avLst/>
          </a:prstGeom>
        </p:spPr>
      </p:pic>
      <p:sp>
        <p:nvSpPr>
          <p:cNvPr id="7" name="Title 6"/>
          <p:cNvSpPr>
            <a:spLocks noGrp="1"/>
          </p:cNvSpPr>
          <p:nvPr>
            <p:ph type="title"/>
          </p:nvPr>
        </p:nvSpPr>
        <p:spPr>
          <a:solidFill>
            <a:schemeClr val="accent1">
              <a:lumMod val="20000"/>
              <a:lumOff val="80000"/>
            </a:schemeClr>
          </a:solidFill>
          <a:ln>
            <a:solidFill>
              <a:schemeClr val="accent1"/>
            </a:solidFill>
          </a:ln>
        </p:spPr>
        <p:txBody>
          <a:bodyPr>
            <a:normAutofit/>
          </a:bodyPr>
          <a:lstStyle/>
          <a:p>
            <a:r>
              <a:rPr lang="en-US" sz="6000" u="sng" dirty="0"/>
              <a:t>State Resources</a:t>
            </a:r>
            <a:r>
              <a:rPr lang="en-US" sz="6000" dirty="0"/>
              <a:t>: Wildfires</a:t>
            </a:r>
            <a:endParaRPr lang="en-US" sz="6000" u="sng" dirty="0"/>
          </a:p>
        </p:txBody>
      </p:sp>
      <p:sp>
        <p:nvSpPr>
          <p:cNvPr id="8" name="Content Placeholder 7"/>
          <p:cNvSpPr>
            <a:spLocks noGrp="1"/>
          </p:cNvSpPr>
          <p:nvPr>
            <p:ph idx="1"/>
          </p:nvPr>
        </p:nvSpPr>
        <p:spPr/>
        <p:txBody>
          <a:bodyPr vert="horz" lIns="91440" tIns="45720" rIns="91440" bIns="45720" rtlCol="0" anchor="t">
            <a:noAutofit/>
          </a:bodyPr>
          <a:lstStyle/>
          <a:p>
            <a:pPr algn="l"/>
            <a:r>
              <a:rPr lang="en-US" sz="2000" dirty="0">
                <a:solidFill>
                  <a:schemeClr val="tx2"/>
                </a:solidFill>
                <a:latin typeface="+mn-lt"/>
                <a:ea typeface="Times New Roman" panose="02020603050405020304" pitchFamily="18" charset="0"/>
                <a:cs typeface="Times New Roman" panose="02020603050405020304" pitchFamily="18" charset="0"/>
              </a:rPr>
              <a:t> </a:t>
            </a:r>
            <a:r>
              <a:rPr lang="en-US" sz="2400" b="0" i="0" dirty="0">
                <a:effectLst/>
                <a:latin typeface="+mn-lt"/>
              </a:rPr>
              <a:t>Wildland fires are fires caused by nature or humans that result in the uncontrolled destruction of forests, brush, field crops, grasslands and real and personal property.</a:t>
            </a:r>
          </a:p>
          <a:p>
            <a:pPr algn="l"/>
            <a:r>
              <a:rPr lang="en-US" sz="2400" b="0" i="0" dirty="0">
                <a:effectLst/>
                <a:latin typeface="+mn-lt"/>
              </a:rPr>
              <a:t>The wildland fire season in Washington usually begins in early July and typically culminates in early October when regular rain returns to the Northwest. However, wildland fires have occurred in every month of the year. </a:t>
            </a:r>
          </a:p>
          <a:p>
            <a:pPr algn="l"/>
            <a:r>
              <a:rPr lang="en-US" sz="2400" b="0" i="0" dirty="0">
                <a:effectLst/>
                <a:latin typeface="+mn-lt"/>
              </a:rPr>
              <a:t>The </a:t>
            </a:r>
            <a:r>
              <a:rPr lang="en-US" sz="2400" b="0" i="0" u="none" strike="noStrike" dirty="0">
                <a:effectLst/>
                <a:latin typeface="+mn-lt"/>
                <a:hlinkClick r:id="rId4">
                  <a:extLst>
                    <a:ext uri="{A12FA001-AC4F-418D-AE19-62706E023703}">
                      <ahyp:hlinkClr xmlns:ahyp="http://schemas.microsoft.com/office/drawing/2018/hyperlinkcolor" val="tx"/>
                    </a:ext>
                  </a:extLst>
                </a:hlinkClick>
              </a:rPr>
              <a:t>Washington Department of Natural Resources </a:t>
            </a:r>
            <a:r>
              <a:rPr lang="en-US" sz="2400" b="0" i="0" dirty="0">
                <a:effectLst/>
                <a:latin typeface="+mn-lt"/>
              </a:rPr>
              <a:t>protects 2.5 million acres of state-owned land and 10 million acres of land in private ownership through legislative directive.</a:t>
            </a:r>
          </a:p>
          <a:p>
            <a:pPr algn="l"/>
            <a:r>
              <a:rPr lang="en-US" sz="2400" b="0" i="0" dirty="0">
                <a:effectLst/>
                <a:latin typeface="+mn-lt"/>
              </a:rPr>
              <a:t>The department fights approximately 900 wildland fires per year across the state, about 70 percent are in Eastern Washington.</a:t>
            </a:r>
          </a:p>
          <a:p>
            <a:pPr algn="l"/>
            <a:r>
              <a:rPr lang="en-US" sz="2400" b="1" u="sng" dirty="0">
                <a:latin typeface="+mn-lt"/>
              </a:rPr>
              <a:t>Evacuation Levels</a:t>
            </a:r>
            <a:r>
              <a:rPr lang="en-US" sz="2400" dirty="0">
                <a:latin typeface="+mn-lt"/>
              </a:rPr>
              <a:t>:</a:t>
            </a:r>
            <a:endParaRPr lang="en-US" sz="2400" b="0" i="0" dirty="0">
              <a:effectLst/>
              <a:latin typeface="+mn-lt"/>
            </a:endParaRPr>
          </a:p>
          <a:p>
            <a:pPr lvl="1"/>
            <a:r>
              <a:rPr lang="en-US" sz="2000" dirty="0">
                <a:latin typeface="+mn-lt"/>
              </a:rPr>
              <a:t>Level 1 means be ready. Be alert. There is a threat in your area. Check your local news. Tell your neighbors about the threat so they know. Help others.</a:t>
            </a:r>
          </a:p>
          <a:p>
            <a:pPr lvl="1"/>
            <a:r>
              <a:rPr lang="en-US" sz="2000" dirty="0">
                <a:latin typeface="+mn-lt"/>
              </a:rPr>
              <a:t>Level 2 means get set to leave at a moment’s notice. Have an emergency kit. Know your plan and meeting place. If you have mobility or medical issues, consider leaving. If you have livestock or large animals, move them.</a:t>
            </a:r>
          </a:p>
          <a:p>
            <a:pPr lvl="1"/>
            <a:r>
              <a:rPr lang="en-US" sz="2000" dirty="0">
                <a:latin typeface="+mn-lt"/>
              </a:rPr>
              <a:t>Level 3 means go. Leave now. You are in immediate danger. Even if you don’t see the danger, follow your plans and leave. Delay could cost lives. If you stay, you may not be rescued.</a:t>
            </a:r>
          </a:p>
          <a:p>
            <a:pPr algn="l"/>
            <a:r>
              <a:rPr lang="en-US" sz="2400" dirty="0">
                <a:latin typeface="+mn-lt"/>
              </a:rPr>
              <a:t>Report a forest fire: 911 and 800-562-6010 (on DNR lands)</a:t>
            </a:r>
            <a:br>
              <a:rPr lang="en-US" sz="1100" dirty="0"/>
            </a:br>
            <a:endParaRPr lang="en-US" sz="2800" dirty="0">
              <a:solidFill>
                <a:schemeClr val="tx2"/>
              </a:solidFill>
              <a:latin typeface="+mn-lt"/>
              <a:cs typeface="Calibri"/>
            </a:endParaRPr>
          </a:p>
        </p:txBody>
      </p:sp>
      <p:sp>
        <p:nvSpPr>
          <p:cNvPr id="2" name="Slide Number Placeholder 1">
            <a:extLst>
              <a:ext uri="{FF2B5EF4-FFF2-40B4-BE49-F238E27FC236}">
                <a16:creationId xmlns:a16="http://schemas.microsoft.com/office/drawing/2014/main" id="{0B7DE4F5-0733-FE50-6C00-6E746ACB8805}"/>
              </a:ext>
            </a:extLst>
          </p:cNvPr>
          <p:cNvSpPr>
            <a:spLocks noGrp="1"/>
          </p:cNvSpPr>
          <p:nvPr>
            <p:ph type="sldNum" sz="quarter" idx="12"/>
          </p:nvPr>
        </p:nvSpPr>
        <p:spPr/>
        <p:txBody>
          <a:bodyPr/>
          <a:lstStyle/>
          <a:p>
            <a:fld id="{7E65300D-5599-4468-BF5D-B13C6AAEC98A}" type="slidenum">
              <a:rPr kumimoji="1" lang="ja-JP" altLang="en-US" smtClean="0"/>
              <a:pPr/>
              <a:t>38</a:t>
            </a:fld>
            <a:endParaRPr kumimoji="1" lang="ja-JP" altLang="en-US"/>
          </a:p>
        </p:txBody>
      </p:sp>
    </p:spTree>
    <p:extLst>
      <p:ext uri="{BB962C8B-B14F-4D97-AF65-F5344CB8AC3E}">
        <p14:creationId xmlns:p14="http://schemas.microsoft.com/office/powerpoint/2010/main" val="3631371852"/>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9" descr="SERC logo">
            <a:extLst>
              <a:ext uri="{FF2B5EF4-FFF2-40B4-BE49-F238E27FC236}">
                <a16:creationId xmlns:a16="http://schemas.microsoft.com/office/drawing/2014/main" id="{6BFD69F9-1C50-3595-9BD8-082FD21A328E}"/>
              </a:ext>
            </a:extLst>
          </p:cNvPr>
          <p:cNvPicPr>
            <a:picLocks noChangeAspect="1"/>
          </p:cNvPicPr>
          <p:nvPr/>
        </p:nvPicPr>
        <p:blipFill>
          <a:blip r:embed="rId3" cstate="email">
            <a:alphaModFix amt="12000"/>
            <a:extLst>
              <a:ext uri="{28A0092B-C50C-407E-A947-70E740481C1C}">
                <a14:useLocalDpi xmlns:a14="http://schemas.microsoft.com/office/drawing/2010/main" val="0"/>
              </a:ext>
            </a:extLst>
          </a:blip>
          <a:stretch>
            <a:fillRect/>
          </a:stretch>
        </p:blipFill>
        <p:spPr>
          <a:xfrm>
            <a:off x="2244819" y="3475732"/>
            <a:ext cx="9224774" cy="5050565"/>
          </a:xfrm>
          <a:prstGeom prst="rect">
            <a:avLst/>
          </a:prstGeom>
        </p:spPr>
      </p:pic>
      <p:sp>
        <p:nvSpPr>
          <p:cNvPr id="7" name="Title 6"/>
          <p:cNvSpPr>
            <a:spLocks noGrp="1"/>
          </p:cNvSpPr>
          <p:nvPr>
            <p:ph type="title"/>
          </p:nvPr>
        </p:nvSpPr>
        <p:spPr>
          <a:solidFill>
            <a:schemeClr val="accent1">
              <a:lumMod val="20000"/>
              <a:lumOff val="80000"/>
            </a:schemeClr>
          </a:solidFill>
          <a:ln>
            <a:solidFill>
              <a:schemeClr val="accent1"/>
            </a:solidFill>
          </a:ln>
        </p:spPr>
        <p:txBody>
          <a:bodyPr>
            <a:normAutofit/>
          </a:bodyPr>
          <a:lstStyle/>
          <a:p>
            <a:r>
              <a:rPr lang="en-US" sz="6000" u="sng" dirty="0"/>
              <a:t>State Resources</a:t>
            </a:r>
            <a:r>
              <a:rPr lang="en-US" sz="6000" dirty="0"/>
              <a:t>: Wildfires</a:t>
            </a:r>
            <a:endParaRPr lang="en-US" sz="6000" u="sng" dirty="0"/>
          </a:p>
        </p:txBody>
      </p:sp>
      <p:sp>
        <p:nvSpPr>
          <p:cNvPr id="8" name="Content Placeholder 7"/>
          <p:cNvSpPr>
            <a:spLocks noGrp="1"/>
          </p:cNvSpPr>
          <p:nvPr>
            <p:ph idx="1"/>
          </p:nvPr>
        </p:nvSpPr>
        <p:spPr/>
        <p:txBody>
          <a:bodyPr vert="horz" lIns="91440" tIns="45720" rIns="91440" bIns="45720" rtlCol="0" anchor="t">
            <a:noAutofit/>
          </a:bodyPr>
          <a:lstStyle/>
          <a:p>
            <a:pPr algn="ctr"/>
            <a:r>
              <a:rPr lang="en-US" sz="2000" dirty="0">
                <a:solidFill>
                  <a:schemeClr val="tx2"/>
                </a:solidFill>
                <a:latin typeface="+mn-lt"/>
                <a:ea typeface="Times New Roman" panose="02020603050405020304" pitchFamily="18" charset="0"/>
                <a:cs typeface="Times New Roman" panose="02020603050405020304" pitchFamily="18" charset="0"/>
              </a:rPr>
              <a:t> </a:t>
            </a:r>
            <a:r>
              <a:rPr lang="en-US" sz="3600" b="1" i="0" dirty="0">
                <a:solidFill>
                  <a:srgbClr val="444444"/>
                </a:solidFill>
                <a:effectLst/>
                <a:latin typeface="myriad-pro"/>
              </a:rPr>
              <a:t>Wildland Fire Management Division</a:t>
            </a:r>
            <a:endParaRPr lang="en-US" sz="3600" b="0" i="0" dirty="0">
              <a:solidFill>
                <a:srgbClr val="444444"/>
              </a:solidFill>
              <a:effectLst/>
              <a:latin typeface="myriad-pro"/>
            </a:endParaRPr>
          </a:p>
          <a:p>
            <a:pPr lvl="1" algn="ctr"/>
            <a:r>
              <a:rPr lang="en-US" sz="3001" b="0" i="0" dirty="0">
                <a:solidFill>
                  <a:srgbClr val="444444"/>
                </a:solidFill>
                <a:effectLst/>
                <a:latin typeface="myriad-pro"/>
              </a:rPr>
              <a:t>360-902-1300</a:t>
            </a:r>
          </a:p>
          <a:p>
            <a:pPr lvl="1" algn="ctr"/>
            <a:r>
              <a:rPr lang="en-US" sz="3001" b="0" i="0" dirty="0">
                <a:solidFill>
                  <a:srgbClr val="444444"/>
                </a:solidFill>
                <a:effectLst/>
                <a:latin typeface="myriad-pro"/>
              </a:rPr>
              <a:t>Fax 360-902-1757</a:t>
            </a:r>
          </a:p>
          <a:p>
            <a:pPr lvl="1" algn="ctr"/>
            <a:r>
              <a:rPr lang="en-US" sz="3001" dirty="0">
                <a:solidFill>
                  <a:srgbClr val="0782C1"/>
                </a:solidFill>
                <a:latin typeface="myriad-pro-semi-condensed"/>
              </a:rPr>
              <a:t>wd@dnr.wa.gov</a:t>
            </a:r>
            <a:endParaRPr lang="en-US" sz="3001" b="0" i="0" u="none" strike="noStrike" dirty="0">
              <a:solidFill>
                <a:srgbClr val="0782C1"/>
              </a:solidFill>
              <a:effectLst/>
              <a:latin typeface="myriad-pro-semi-condensed"/>
            </a:endParaRPr>
          </a:p>
        </p:txBody>
      </p:sp>
      <p:sp>
        <p:nvSpPr>
          <p:cNvPr id="2" name="Slide Number Placeholder 1">
            <a:extLst>
              <a:ext uri="{FF2B5EF4-FFF2-40B4-BE49-F238E27FC236}">
                <a16:creationId xmlns:a16="http://schemas.microsoft.com/office/drawing/2014/main" id="{0B7DE4F5-0733-FE50-6C00-6E746ACB8805}"/>
              </a:ext>
            </a:extLst>
          </p:cNvPr>
          <p:cNvSpPr>
            <a:spLocks noGrp="1"/>
          </p:cNvSpPr>
          <p:nvPr>
            <p:ph type="sldNum" sz="quarter" idx="12"/>
          </p:nvPr>
        </p:nvSpPr>
        <p:spPr/>
        <p:txBody>
          <a:bodyPr/>
          <a:lstStyle/>
          <a:p>
            <a:fld id="{7E65300D-5599-4468-BF5D-B13C6AAEC98A}" type="slidenum">
              <a:rPr kumimoji="1" lang="ja-JP" altLang="en-US" smtClean="0"/>
              <a:pPr/>
              <a:t>39</a:t>
            </a:fld>
            <a:endParaRPr kumimoji="1" lang="ja-JP" altLang="en-US"/>
          </a:p>
        </p:txBody>
      </p:sp>
    </p:spTree>
    <p:extLst>
      <p:ext uri="{BB962C8B-B14F-4D97-AF65-F5344CB8AC3E}">
        <p14:creationId xmlns:p14="http://schemas.microsoft.com/office/powerpoint/2010/main" val="135235430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9" descr="SERC logo">
            <a:extLst>
              <a:ext uri="{FF2B5EF4-FFF2-40B4-BE49-F238E27FC236}">
                <a16:creationId xmlns:a16="http://schemas.microsoft.com/office/drawing/2014/main" id="{6BFD69F9-1C50-3595-9BD8-082FD21A328E}"/>
              </a:ext>
            </a:extLst>
          </p:cNvPr>
          <p:cNvPicPr>
            <a:picLocks noChangeAspect="1"/>
          </p:cNvPicPr>
          <p:nvPr/>
        </p:nvPicPr>
        <p:blipFill>
          <a:blip r:embed="rId3" cstate="email">
            <a:alphaModFix amt="10000"/>
            <a:extLst>
              <a:ext uri="{28A0092B-C50C-407E-A947-70E740481C1C}">
                <a14:useLocalDpi xmlns:a14="http://schemas.microsoft.com/office/drawing/2010/main" val="0"/>
              </a:ext>
            </a:extLst>
          </a:blip>
          <a:stretch>
            <a:fillRect/>
          </a:stretch>
        </p:blipFill>
        <p:spPr>
          <a:xfrm>
            <a:off x="2244819" y="3475732"/>
            <a:ext cx="9224774" cy="5050565"/>
          </a:xfrm>
          <a:prstGeom prst="rect">
            <a:avLst/>
          </a:prstGeom>
        </p:spPr>
      </p:pic>
      <p:sp>
        <p:nvSpPr>
          <p:cNvPr id="7" name="Title 6"/>
          <p:cNvSpPr>
            <a:spLocks noGrp="1"/>
          </p:cNvSpPr>
          <p:nvPr>
            <p:ph type="title"/>
          </p:nvPr>
        </p:nvSpPr>
        <p:spPr>
          <a:solidFill>
            <a:schemeClr val="accent1">
              <a:lumMod val="20000"/>
              <a:lumOff val="80000"/>
            </a:schemeClr>
          </a:solidFill>
          <a:ln>
            <a:solidFill>
              <a:schemeClr val="accent1"/>
            </a:solidFill>
          </a:ln>
        </p:spPr>
        <p:txBody>
          <a:bodyPr>
            <a:normAutofit/>
          </a:bodyPr>
          <a:lstStyle/>
          <a:p>
            <a:r>
              <a:rPr lang="en-US" sz="6000" u="sng" dirty="0"/>
              <a:t>State Resources</a:t>
            </a:r>
            <a:r>
              <a:rPr lang="en-US" sz="6000" dirty="0"/>
              <a:t>: All Hazards Planning</a:t>
            </a:r>
            <a:endParaRPr lang="en-US" sz="6000" u="sng" dirty="0"/>
          </a:p>
        </p:txBody>
      </p:sp>
      <p:sp>
        <p:nvSpPr>
          <p:cNvPr id="5" name="Rectangle 4">
            <a:extLst>
              <a:ext uri="{FF2B5EF4-FFF2-40B4-BE49-F238E27FC236}">
                <a16:creationId xmlns:a16="http://schemas.microsoft.com/office/drawing/2014/main" id="{E47E8484-F34D-F5E1-B946-CFD80951F862}"/>
              </a:ext>
              <a:ext uri="{C183D7F6-B498-43B3-948B-1728B52AA6E4}">
                <adec:decorative xmlns:adec="http://schemas.microsoft.com/office/drawing/2017/decorative" val="1"/>
              </a:ext>
            </a:extLst>
          </p:cNvPr>
          <p:cNvSpPr/>
          <p:nvPr/>
        </p:nvSpPr>
        <p:spPr>
          <a:xfrm>
            <a:off x="8034984" y="9425386"/>
            <a:ext cx="4605009" cy="860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B7DE4F5-0733-FE50-6C00-6E746ACB8805}"/>
              </a:ext>
            </a:extLst>
          </p:cNvPr>
          <p:cNvSpPr>
            <a:spLocks noGrp="1"/>
          </p:cNvSpPr>
          <p:nvPr>
            <p:ph type="sldNum" sz="quarter" idx="12"/>
          </p:nvPr>
        </p:nvSpPr>
        <p:spPr/>
        <p:txBody>
          <a:bodyPr/>
          <a:lstStyle/>
          <a:p>
            <a:fld id="{7E65300D-5599-4468-BF5D-B13C6AAEC98A}" type="slidenum">
              <a:rPr kumimoji="1" lang="ja-JP" altLang="en-US" smtClean="0"/>
              <a:pPr/>
              <a:t>4</a:t>
            </a:fld>
            <a:endParaRPr kumimoji="1" lang="ja-JP" altLang="en-US"/>
          </a:p>
        </p:txBody>
      </p:sp>
      <p:sp>
        <p:nvSpPr>
          <p:cNvPr id="8" name="Content Placeholder 7">
            <a:extLst>
              <a:ext uri="{FF2B5EF4-FFF2-40B4-BE49-F238E27FC236}">
                <a16:creationId xmlns:a16="http://schemas.microsoft.com/office/drawing/2014/main" id="{92FFA287-8226-4A8F-AA14-D2BB7C7B59D9}"/>
              </a:ext>
            </a:extLst>
          </p:cNvPr>
          <p:cNvSpPr>
            <a:spLocks noGrp="1"/>
          </p:cNvSpPr>
          <p:nvPr>
            <p:ph idx="1"/>
          </p:nvPr>
        </p:nvSpPr>
        <p:spPr/>
        <p:txBody>
          <a:bodyPr>
            <a:normAutofit lnSpcReduction="10000"/>
          </a:bodyPr>
          <a:lstStyle/>
          <a:p>
            <a:r>
              <a:rPr lang="en-US" sz="3600" dirty="0">
                <a:latin typeface="+mn-lt"/>
              </a:rPr>
              <a:t>All Hazards Planning exists to create a framework for how partners will manage mitigation, preparedness (including prevention and protection), response and recovery activities with supporting plans, programs, and stakeholder actions.</a:t>
            </a:r>
          </a:p>
          <a:p>
            <a:endParaRPr lang="en-US" sz="3600" dirty="0">
              <a:latin typeface="+mn-lt"/>
            </a:endParaRPr>
          </a:p>
          <a:p>
            <a:r>
              <a:rPr lang="en-US" sz="3600" dirty="0">
                <a:latin typeface="+mn-lt"/>
              </a:rPr>
              <a:t>It is the general application of how to identify and handle hazards with a whole community approach</a:t>
            </a:r>
          </a:p>
          <a:p>
            <a:endParaRPr lang="en-US" sz="3600" dirty="0">
              <a:latin typeface="+mn-lt"/>
            </a:endParaRPr>
          </a:p>
          <a:p>
            <a:r>
              <a:rPr lang="en-US" sz="3600" dirty="0">
                <a:latin typeface="+mn-lt"/>
              </a:rPr>
              <a:t>The state All Hazards Plan is outlined in the Washington State </a:t>
            </a:r>
            <a:r>
              <a:rPr lang="en-US" sz="3600" b="1" dirty="0">
                <a:latin typeface="+mn-lt"/>
              </a:rPr>
              <a:t>Comprehensive Emergency Management Plan</a:t>
            </a:r>
            <a:r>
              <a:rPr lang="en-US" sz="3600" dirty="0">
                <a:latin typeface="+mn-lt"/>
              </a:rPr>
              <a:t> (CEMP) Basic Plan, supporting </a:t>
            </a:r>
            <a:r>
              <a:rPr lang="en-US" sz="3600" b="1" dirty="0">
                <a:latin typeface="+mn-lt"/>
              </a:rPr>
              <a:t>Emergency Support Function</a:t>
            </a:r>
            <a:r>
              <a:rPr lang="en-US" sz="3600" dirty="0">
                <a:latin typeface="+mn-lt"/>
              </a:rPr>
              <a:t> Annexes (ESFs), </a:t>
            </a:r>
            <a:r>
              <a:rPr lang="en-US" sz="3600" b="1" dirty="0">
                <a:latin typeface="+mn-lt"/>
              </a:rPr>
              <a:t>Hazard-Specific</a:t>
            </a:r>
            <a:r>
              <a:rPr lang="en-US" sz="3600" dirty="0">
                <a:latin typeface="+mn-lt"/>
              </a:rPr>
              <a:t> Annexes, and </a:t>
            </a:r>
            <a:r>
              <a:rPr lang="en-US" sz="3600" b="1" dirty="0">
                <a:latin typeface="+mn-lt"/>
              </a:rPr>
              <a:t>Appendices</a:t>
            </a:r>
          </a:p>
        </p:txBody>
      </p:sp>
    </p:spTree>
    <p:extLst>
      <p:ext uri="{BB962C8B-B14F-4D97-AF65-F5344CB8AC3E}">
        <p14:creationId xmlns:p14="http://schemas.microsoft.com/office/powerpoint/2010/main" val="3780627682"/>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9" descr="SERC logo">
            <a:extLst>
              <a:ext uri="{FF2B5EF4-FFF2-40B4-BE49-F238E27FC236}">
                <a16:creationId xmlns:a16="http://schemas.microsoft.com/office/drawing/2014/main" id="{6BFD69F9-1C50-3595-9BD8-082FD21A328E}"/>
              </a:ext>
            </a:extLst>
          </p:cNvPr>
          <p:cNvPicPr>
            <a:picLocks noChangeAspect="1"/>
          </p:cNvPicPr>
          <p:nvPr/>
        </p:nvPicPr>
        <p:blipFill>
          <a:blip r:embed="rId3" cstate="email">
            <a:alphaModFix amt="12000"/>
            <a:extLst>
              <a:ext uri="{28A0092B-C50C-407E-A947-70E740481C1C}">
                <a14:useLocalDpi xmlns:a14="http://schemas.microsoft.com/office/drawing/2010/main" val="0"/>
              </a:ext>
            </a:extLst>
          </a:blip>
          <a:stretch>
            <a:fillRect/>
          </a:stretch>
        </p:blipFill>
        <p:spPr>
          <a:xfrm>
            <a:off x="2244819" y="3475732"/>
            <a:ext cx="9224774" cy="5050565"/>
          </a:xfrm>
          <a:prstGeom prst="rect">
            <a:avLst/>
          </a:prstGeom>
        </p:spPr>
      </p:pic>
      <p:sp>
        <p:nvSpPr>
          <p:cNvPr id="7" name="Title 6"/>
          <p:cNvSpPr>
            <a:spLocks noGrp="1"/>
          </p:cNvSpPr>
          <p:nvPr>
            <p:ph type="title"/>
          </p:nvPr>
        </p:nvSpPr>
        <p:spPr>
          <a:solidFill>
            <a:schemeClr val="accent1">
              <a:lumMod val="20000"/>
              <a:lumOff val="80000"/>
            </a:schemeClr>
          </a:solidFill>
          <a:ln>
            <a:solidFill>
              <a:schemeClr val="accent1"/>
            </a:solidFill>
          </a:ln>
        </p:spPr>
        <p:txBody>
          <a:bodyPr>
            <a:normAutofit fontScale="90000"/>
          </a:bodyPr>
          <a:lstStyle/>
          <a:p>
            <a:r>
              <a:rPr lang="en-US" sz="6000" u="sng" dirty="0"/>
              <a:t>State Resources</a:t>
            </a:r>
            <a:r>
              <a:rPr lang="en-US" sz="6000" dirty="0"/>
              <a:t>: Wildfires</a:t>
            </a:r>
            <a:br>
              <a:rPr lang="en-US" sz="6000" dirty="0"/>
            </a:br>
            <a:r>
              <a:rPr lang="en-US" sz="6000" dirty="0"/>
              <a:t>Fire Management Assistance Grant (FMAG)</a:t>
            </a:r>
            <a:endParaRPr lang="en-US" sz="6000" u="sng" dirty="0"/>
          </a:p>
        </p:txBody>
      </p:sp>
      <p:sp>
        <p:nvSpPr>
          <p:cNvPr id="8" name="Content Placeholder 7"/>
          <p:cNvSpPr>
            <a:spLocks noGrp="1"/>
          </p:cNvSpPr>
          <p:nvPr>
            <p:ph idx="1"/>
          </p:nvPr>
        </p:nvSpPr>
        <p:spPr/>
        <p:txBody>
          <a:bodyPr vert="horz" lIns="91440" tIns="45720" rIns="91440" bIns="45720" rtlCol="0" anchor="t">
            <a:noAutofit/>
          </a:bodyPr>
          <a:lstStyle/>
          <a:p>
            <a:pPr algn="l"/>
            <a:r>
              <a:rPr lang="en-US" sz="2400" b="0" i="0" dirty="0">
                <a:effectLst/>
                <a:latin typeface="+mn-lt"/>
              </a:rPr>
              <a:t>The Fire Management Assistance Grant Program is a grant program authorized under the Stafford Act that can reimburse a large portion of the costs to state, local and federally recognized tribal governments for the mitigation, management and control of fires on publicly or privately owned forests or grasslands.</a:t>
            </a:r>
          </a:p>
          <a:p>
            <a:pPr algn="l"/>
            <a:r>
              <a:rPr lang="en-US" sz="2400" b="0" i="0" dirty="0">
                <a:effectLst/>
                <a:latin typeface="+mn-lt"/>
              </a:rPr>
              <a:t>The program is authorized when a fire receives a federal fire declaration from the Federal Emergency Management Agency (FEMA). A federal fire declaration may be requested and issued for an uncontrolled fire when a threat of a major disaster exists</a:t>
            </a:r>
            <a:r>
              <a:rPr lang="en-US" sz="2400" b="0" i="0" dirty="0">
                <a:solidFill>
                  <a:srgbClr val="444444"/>
                </a:solidFill>
                <a:effectLst/>
                <a:latin typeface="+mn-lt"/>
              </a:rPr>
              <a:t>.</a:t>
            </a:r>
          </a:p>
          <a:p>
            <a:pPr algn="l"/>
            <a:r>
              <a:rPr lang="en-US" sz="2400" b="0" i="0" dirty="0">
                <a:effectLst/>
                <a:latin typeface="+mn-lt"/>
              </a:rPr>
              <a:t>Public entities can participate in the FMAG program, such as:</a:t>
            </a:r>
          </a:p>
          <a:p>
            <a:pPr lvl="1">
              <a:buFont typeface="Arial" panose="020B0604020202020204" pitchFamily="34" charset="0"/>
              <a:buChar char="•"/>
            </a:pPr>
            <a:r>
              <a:rPr lang="en-US" sz="2000" b="0" i="0" dirty="0">
                <a:effectLst/>
                <a:latin typeface="+mn-lt"/>
              </a:rPr>
              <a:t>Special purpose districts such as fire districts and publicly owned utility companies</a:t>
            </a:r>
          </a:p>
          <a:p>
            <a:pPr lvl="1">
              <a:buFont typeface="Arial" panose="020B0604020202020204" pitchFamily="34" charset="0"/>
              <a:buChar char="•"/>
            </a:pPr>
            <a:r>
              <a:rPr lang="en-US" sz="2000" b="0" i="0" dirty="0">
                <a:effectLst/>
                <a:latin typeface="+mn-lt"/>
              </a:rPr>
              <a:t>State agencies</a:t>
            </a:r>
          </a:p>
          <a:p>
            <a:pPr lvl="1">
              <a:buFont typeface="Arial" panose="020B0604020202020204" pitchFamily="34" charset="0"/>
              <a:buChar char="•"/>
            </a:pPr>
            <a:r>
              <a:rPr lang="en-US" sz="2000" b="0" i="0" dirty="0">
                <a:effectLst/>
                <a:latin typeface="+mn-lt"/>
              </a:rPr>
              <a:t>County and local emergency management</a:t>
            </a:r>
          </a:p>
          <a:p>
            <a:pPr lvl="1">
              <a:buFont typeface="Arial" panose="020B0604020202020204" pitchFamily="34" charset="0"/>
              <a:buChar char="•"/>
            </a:pPr>
            <a:r>
              <a:rPr lang="en-US" sz="2000" b="0" i="0" dirty="0">
                <a:effectLst/>
                <a:latin typeface="+mn-lt"/>
              </a:rPr>
              <a:t>Law enforcement and public works offices</a:t>
            </a:r>
          </a:p>
          <a:p>
            <a:pPr lvl="1">
              <a:buFont typeface="Arial" panose="020B0604020202020204" pitchFamily="34" charset="0"/>
              <a:buChar char="•"/>
            </a:pPr>
            <a:r>
              <a:rPr lang="en-US" sz="2000" b="0" i="0" dirty="0">
                <a:effectLst/>
                <a:latin typeface="+mn-lt"/>
              </a:rPr>
              <a:t>Tribal Governments</a:t>
            </a:r>
          </a:p>
          <a:p>
            <a:pPr>
              <a:buFont typeface="Arial" panose="020B0604020202020204" pitchFamily="34" charset="0"/>
              <a:buChar char="•"/>
            </a:pPr>
            <a:endParaRPr lang="en-US" sz="2599" b="0" i="0" dirty="0">
              <a:effectLst/>
              <a:latin typeface="+mn-lt"/>
            </a:endParaRPr>
          </a:p>
        </p:txBody>
      </p:sp>
      <p:sp>
        <p:nvSpPr>
          <p:cNvPr id="2" name="Slide Number Placeholder 1">
            <a:extLst>
              <a:ext uri="{FF2B5EF4-FFF2-40B4-BE49-F238E27FC236}">
                <a16:creationId xmlns:a16="http://schemas.microsoft.com/office/drawing/2014/main" id="{0B7DE4F5-0733-FE50-6C00-6E746ACB8805}"/>
              </a:ext>
            </a:extLst>
          </p:cNvPr>
          <p:cNvSpPr>
            <a:spLocks noGrp="1"/>
          </p:cNvSpPr>
          <p:nvPr>
            <p:ph type="sldNum" sz="quarter" idx="12"/>
          </p:nvPr>
        </p:nvSpPr>
        <p:spPr/>
        <p:txBody>
          <a:bodyPr/>
          <a:lstStyle/>
          <a:p>
            <a:fld id="{7E65300D-5599-4468-BF5D-B13C6AAEC98A}" type="slidenum">
              <a:rPr kumimoji="1" lang="ja-JP" altLang="en-US" smtClean="0"/>
              <a:pPr/>
              <a:t>40</a:t>
            </a:fld>
            <a:endParaRPr kumimoji="1" lang="ja-JP" altLang="en-US"/>
          </a:p>
        </p:txBody>
      </p:sp>
    </p:spTree>
    <p:extLst>
      <p:ext uri="{BB962C8B-B14F-4D97-AF65-F5344CB8AC3E}">
        <p14:creationId xmlns:p14="http://schemas.microsoft.com/office/powerpoint/2010/main" val="509892323"/>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9" descr="SERC logo">
            <a:extLst>
              <a:ext uri="{FF2B5EF4-FFF2-40B4-BE49-F238E27FC236}">
                <a16:creationId xmlns:a16="http://schemas.microsoft.com/office/drawing/2014/main" id="{6BFD69F9-1C50-3595-9BD8-082FD21A328E}"/>
              </a:ext>
            </a:extLst>
          </p:cNvPr>
          <p:cNvPicPr>
            <a:picLocks noChangeAspect="1"/>
          </p:cNvPicPr>
          <p:nvPr/>
        </p:nvPicPr>
        <p:blipFill>
          <a:blip r:embed="rId3" cstate="email">
            <a:alphaModFix amt="12000"/>
            <a:extLst>
              <a:ext uri="{28A0092B-C50C-407E-A947-70E740481C1C}">
                <a14:useLocalDpi xmlns:a14="http://schemas.microsoft.com/office/drawing/2010/main" val="0"/>
              </a:ext>
            </a:extLst>
          </a:blip>
          <a:stretch>
            <a:fillRect/>
          </a:stretch>
        </p:blipFill>
        <p:spPr>
          <a:xfrm>
            <a:off x="2244819" y="3475732"/>
            <a:ext cx="9224774" cy="5050565"/>
          </a:xfrm>
          <a:prstGeom prst="rect">
            <a:avLst/>
          </a:prstGeom>
        </p:spPr>
      </p:pic>
      <p:sp>
        <p:nvSpPr>
          <p:cNvPr id="7" name="Title 6"/>
          <p:cNvSpPr>
            <a:spLocks noGrp="1"/>
          </p:cNvSpPr>
          <p:nvPr>
            <p:ph type="title"/>
          </p:nvPr>
        </p:nvSpPr>
        <p:spPr>
          <a:solidFill>
            <a:schemeClr val="accent1">
              <a:lumMod val="20000"/>
              <a:lumOff val="80000"/>
            </a:schemeClr>
          </a:solidFill>
          <a:ln>
            <a:solidFill>
              <a:schemeClr val="accent1"/>
            </a:solidFill>
          </a:ln>
        </p:spPr>
        <p:txBody>
          <a:bodyPr>
            <a:normAutofit fontScale="90000"/>
          </a:bodyPr>
          <a:lstStyle/>
          <a:p>
            <a:r>
              <a:rPr lang="en-US" sz="6000" u="sng" dirty="0"/>
              <a:t>State Resources</a:t>
            </a:r>
            <a:r>
              <a:rPr lang="en-US" sz="6000" dirty="0"/>
              <a:t>: Wildfires</a:t>
            </a:r>
            <a:br>
              <a:rPr lang="en-US" sz="6000" dirty="0"/>
            </a:br>
            <a:r>
              <a:rPr lang="en-US" sz="6000" dirty="0"/>
              <a:t>Fire Management Assistance Grant (FMAG)</a:t>
            </a:r>
            <a:endParaRPr lang="en-US" sz="6000" u="sng" dirty="0"/>
          </a:p>
        </p:txBody>
      </p:sp>
      <p:sp>
        <p:nvSpPr>
          <p:cNvPr id="8" name="Content Placeholder 7"/>
          <p:cNvSpPr>
            <a:spLocks noGrp="1"/>
          </p:cNvSpPr>
          <p:nvPr>
            <p:ph idx="1"/>
          </p:nvPr>
        </p:nvSpPr>
        <p:spPr/>
        <p:txBody>
          <a:bodyPr vert="horz" lIns="91440" tIns="45720" rIns="91440" bIns="45720" rtlCol="0" anchor="t">
            <a:noAutofit/>
          </a:bodyPr>
          <a:lstStyle/>
          <a:p>
            <a:pPr algn="l"/>
            <a:r>
              <a:rPr lang="en-US" sz="2400" b="0" i="0" dirty="0">
                <a:solidFill>
                  <a:srgbClr val="444444"/>
                </a:solidFill>
                <a:effectLst/>
                <a:latin typeface="+mn-lt"/>
              </a:rPr>
              <a:t>The FMAG Program provides a 75 percent Federal cost share for eligible emergency response and fire suppression costs. The State may contribute to the non-federal portion. Examples of reimbursable costs include, but are not limited to:</a:t>
            </a:r>
          </a:p>
          <a:p>
            <a:pPr lvl="1">
              <a:buFont typeface="Arial" panose="020B0604020202020204" pitchFamily="34" charset="0"/>
              <a:buChar char="•"/>
            </a:pPr>
            <a:r>
              <a:rPr lang="en-US" sz="2000" b="1" i="0" dirty="0">
                <a:solidFill>
                  <a:srgbClr val="212529"/>
                </a:solidFill>
                <a:effectLst/>
                <a:latin typeface="+mn-lt"/>
              </a:rPr>
              <a:t>Firefighting</a:t>
            </a:r>
            <a:r>
              <a:rPr lang="en-US" sz="2000" b="0" i="0" dirty="0">
                <a:solidFill>
                  <a:srgbClr val="212529"/>
                </a:solidFill>
                <a:effectLst/>
                <a:latin typeface="+mn-lt"/>
              </a:rPr>
              <a:t> - overtime, equipment (use, repair and replacement), tools, supplies, and mobilization and demobilization activities</a:t>
            </a:r>
          </a:p>
          <a:p>
            <a:pPr lvl="1">
              <a:buFont typeface="Arial" panose="020B0604020202020204" pitchFamily="34" charset="0"/>
              <a:buChar char="•"/>
            </a:pPr>
            <a:r>
              <a:rPr lang="en-US" sz="2000" b="1" i="0" dirty="0">
                <a:solidFill>
                  <a:srgbClr val="212529"/>
                </a:solidFill>
                <a:effectLst/>
                <a:latin typeface="+mn-lt"/>
              </a:rPr>
              <a:t>Emergency Response</a:t>
            </a:r>
            <a:r>
              <a:rPr lang="en-US" sz="2000" b="0" i="0" dirty="0">
                <a:solidFill>
                  <a:srgbClr val="212529"/>
                </a:solidFill>
                <a:effectLst/>
                <a:latin typeface="+mn-lt"/>
              </a:rPr>
              <a:t> - overtime and equipment time for providing evacuation notices, barricading roads, water pumping, and emergency operations center costs</a:t>
            </a:r>
          </a:p>
          <a:p>
            <a:pPr lvl="1">
              <a:buFont typeface="Arial" panose="020B0604020202020204" pitchFamily="34" charset="0"/>
              <a:buChar char="•"/>
            </a:pPr>
            <a:r>
              <a:rPr lang="en-US" sz="2000" b="1" i="0" dirty="0">
                <a:solidFill>
                  <a:srgbClr val="212529"/>
                </a:solidFill>
                <a:effectLst/>
                <a:latin typeface="+mn-lt"/>
              </a:rPr>
              <a:t>Grant Administration</a:t>
            </a:r>
            <a:r>
              <a:rPr lang="en-US" sz="2000" b="0" i="0" dirty="0">
                <a:solidFill>
                  <a:srgbClr val="212529"/>
                </a:solidFill>
                <a:effectLst/>
                <a:latin typeface="+mn-lt"/>
              </a:rPr>
              <a:t> – labor, travel and materials for administering the grant</a:t>
            </a:r>
          </a:p>
          <a:p>
            <a:pPr algn="l"/>
            <a:r>
              <a:rPr lang="en-US" sz="2599" u="sng" dirty="0">
                <a:latin typeface="+mn-lt"/>
              </a:rPr>
              <a:t>Contacts</a:t>
            </a:r>
            <a:r>
              <a:rPr lang="en-US" sz="2599" dirty="0">
                <a:latin typeface="+mn-lt"/>
              </a:rPr>
              <a:t>: </a:t>
            </a:r>
            <a:r>
              <a:rPr lang="en-US" sz="1800" b="1" dirty="0">
                <a:latin typeface="+mn-lt"/>
              </a:rPr>
              <a:t>(</a:t>
            </a:r>
            <a:r>
              <a:rPr lang="en-US" sz="1800" b="1" i="0" dirty="0">
                <a:effectLst/>
                <a:latin typeface="Noto Sans" panose="020B0502040504020204" pitchFamily="34" charset="0"/>
              </a:rPr>
              <a:t>*Note the Washington State FMAG Program cell phone number is (253) 345-0436)</a:t>
            </a:r>
            <a:br>
              <a:rPr lang="en-US" sz="1100" b="1" i="0" dirty="0">
                <a:solidFill>
                  <a:srgbClr val="444444"/>
                </a:solidFill>
                <a:effectLst/>
                <a:latin typeface="Noto Sans" panose="020B0502040504020204" pitchFamily="34" charset="0"/>
              </a:rPr>
            </a:br>
            <a:endParaRPr lang="en-US" sz="1100" b="0" i="0" dirty="0">
              <a:solidFill>
                <a:srgbClr val="444444"/>
              </a:solidFill>
              <a:effectLst/>
              <a:latin typeface="Noto Sans" panose="020B0502040504020204" pitchFamily="34" charset="0"/>
            </a:endParaRPr>
          </a:p>
          <a:p>
            <a:pPr lvl="1"/>
            <a:r>
              <a:rPr lang="en-US" sz="2000" b="0" i="0" dirty="0">
                <a:effectLst/>
                <a:latin typeface="+mn-lt"/>
              </a:rPr>
              <a:t>Catharina “Cat” Whipple</a:t>
            </a:r>
            <a:br>
              <a:rPr lang="en-US" sz="2000" dirty="0">
                <a:latin typeface="+mn-lt"/>
              </a:rPr>
            </a:br>
            <a:r>
              <a:rPr lang="en-US" sz="2000" b="0" i="0" dirty="0">
                <a:effectLst/>
                <a:latin typeface="+mn-lt"/>
              </a:rPr>
              <a:t>FMAG Program Manager</a:t>
            </a:r>
            <a:br>
              <a:rPr lang="en-US" sz="2000" b="0" i="0" u="none" strike="noStrike" dirty="0">
                <a:solidFill>
                  <a:srgbClr val="0000EE"/>
                </a:solidFill>
                <a:effectLst/>
                <a:latin typeface="+mn-lt"/>
                <a:hlinkClick r:id="rId4"/>
              </a:rPr>
            </a:br>
            <a:r>
              <a:rPr lang="en-US" sz="2000" b="0" i="0" u="none" strike="noStrike" dirty="0">
                <a:solidFill>
                  <a:srgbClr val="0000EE"/>
                </a:solidFill>
                <a:effectLst/>
                <a:latin typeface="+mn-lt"/>
                <a:hlinkClick r:id="rId4"/>
              </a:rPr>
              <a:t>Catharina.Whipple@mil.wa.gov</a:t>
            </a:r>
            <a:endParaRPr lang="en-US" sz="2000" b="0" i="0" u="none" strike="noStrike" dirty="0">
              <a:solidFill>
                <a:srgbClr val="0000EE"/>
              </a:solidFill>
              <a:effectLst/>
              <a:latin typeface="+mn-lt"/>
            </a:endParaRPr>
          </a:p>
          <a:p>
            <a:pPr marL="685709" lvl="1" indent="0">
              <a:buNone/>
            </a:pPr>
            <a:endParaRPr lang="en-US" sz="2000" b="0" i="0" u="none" strike="noStrike" dirty="0">
              <a:solidFill>
                <a:srgbClr val="0000EE"/>
              </a:solidFill>
              <a:effectLst/>
              <a:latin typeface="+mn-lt"/>
            </a:endParaRPr>
          </a:p>
          <a:p>
            <a:pPr lvl="1"/>
            <a:r>
              <a:rPr lang="en-US" sz="2000" b="0" i="0" dirty="0">
                <a:effectLst/>
                <a:latin typeface="+mn-lt"/>
              </a:rPr>
              <a:t>Amy Mampreian</a:t>
            </a:r>
            <a:br>
              <a:rPr lang="en-US" sz="2000" dirty="0">
                <a:latin typeface="+mn-lt"/>
              </a:rPr>
            </a:br>
            <a:r>
              <a:rPr lang="en-US" sz="2000" b="0" i="0" dirty="0">
                <a:effectLst/>
                <a:latin typeface="+mn-lt"/>
              </a:rPr>
              <a:t>FMAG Program Delivery and Closeout Manager</a:t>
            </a:r>
            <a:br>
              <a:rPr lang="en-US" sz="2000" b="0" i="0" u="none" strike="noStrike" dirty="0">
                <a:solidFill>
                  <a:srgbClr val="0000EE"/>
                </a:solidFill>
                <a:effectLst/>
                <a:latin typeface="+mn-lt"/>
                <a:hlinkClick r:id="rId5"/>
              </a:rPr>
            </a:br>
            <a:r>
              <a:rPr lang="en-US" sz="2000" b="0" i="0" u="none" strike="noStrike" dirty="0">
                <a:solidFill>
                  <a:srgbClr val="0000EE"/>
                </a:solidFill>
                <a:effectLst/>
                <a:latin typeface="+mn-lt"/>
                <a:hlinkClick r:id="rId5"/>
              </a:rPr>
              <a:t>amy.mampreian@mil.wa.gov</a:t>
            </a:r>
            <a:endParaRPr lang="en-US" sz="2000" dirty="0">
              <a:latin typeface="+mn-lt"/>
            </a:endParaRPr>
          </a:p>
          <a:p>
            <a:pPr algn="l"/>
            <a:endParaRPr lang="en-US" sz="2599" b="0" i="0" dirty="0">
              <a:effectLst/>
              <a:latin typeface="+mn-lt"/>
            </a:endParaRPr>
          </a:p>
        </p:txBody>
      </p:sp>
      <p:sp>
        <p:nvSpPr>
          <p:cNvPr id="2" name="Slide Number Placeholder 1">
            <a:extLst>
              <a:ext uri="{FF2B5EF4-FFF2-40B4-BE49-F238E27FC236}">
                <a16:creationId xmlns:a16="http://schemas.microsoft.com/office/drawing/2014/main" id="{0B7DE4F5-0733-FE50-6C00-6E746ACB8805}"/>
              </a:ext>
            </a:extLst>
          </p:cNvPr>
          <p:cNvSpPr>
            <a:spLocks noGrp="1"/>
          </p:cNvSpPr>
          <p:nvPr>
            <p:ph type="sldNum" sz="quarter" idx="12"/>
          </p:nvPr>
        </p:nvSpPr>
        <p:spPr/>
        <p:txBody>
          <a:bodyPr/>
          <a:lstStyle/>
          <a:p>
            <a:fld id="{7E65300D-5599-4468-BF5D-B13C6AAEC98A}" type="slidenum">
              <a:rPr kumimoji="1" lang="ja-JP" altLang="en-US" smtClean="0"/>
              <a:pPr/>
              <a:t>41</a:t>
            </a:fld>
            <a:endParaRPr kumimoji="1" lang="ja-JP" altLang="en-US"/>
          </a:p>
        </p:txBody>
      </p:sp>
      <p:sp>
        <p:nvSpPr>
          <p:cNvPr id="4" name="TextBox 3">
            <a:extLst>
              <a:ext uri="{FF2B5EF4-FFF2-40B4-BE49-F238E27FC236}">
                <a16:creationId xmlns:a16="http://schemas.microsoft.com/office/drawing/2014/main" id="{0D557128-A083-504B-2B94-3AFAF27FAC9E}"/>
              </a:ext>
            </a:extLst>
          </p:cNvPr>
          <p:cNvSpPr txBox="1"/>
          <p:nvPr/>
        </p:nvSpPr>
        <p:spPr>
          <a:xfrm>
            <a:off x="8129329" y="6308888"/>
            <a:ext cx="3099346" cy="2215991"/>
          </a:xfrm>
          <a:prstGeom prst="rect">
            <a:avLst/>
          </a:prstGeom>
          <a:noFill/>
        </p:spPr>
        <p:txBody>
          <a:bodyPr wrap="square" rtlCol="0">
            <a:spAutoFit/>
          </a:bodyPr>
          <a:lstStyle/>
          <a:p>
            <a:pPr algn="l"/>
            <a:r>
              <a:rPr lang="en-US" sz="2000" b="0" i="0" u="sng" dirty="0">
                <a:effectLst/>
              </a:rPr>
              <a:t>Mailing address</a:t>
            </a:r>
            <a:r>
              <a:rPr lang="en-US" b="0" i="0" dirty="0">
                <a:effectLst/>
              </a:rPr>
              <a:t>:</a:t>
            </a:r>
            <a:br>
              <a:rPr lang="en-US" b="0" i="0" dirty="0">
                <a:effectLst/>
              </a:rPr>
            </a:br>
            <a:r>
              <a:rPr lang="en-US" sz="2000" b="0" i="0" dirty="0">
                <a:effectLst/>
              </a:rPr>
              <a:t>Fire Management Grants Program</a:t>
            </a:r>
            <a:br>
              <a:rPr lang="en-US" b="0" i="0" dirty="0">
                <a:effectLst/>
              </a:rPr>
            </a:br>
            <a:r>
              <a:rPr lang="en-US" sz="2000" b="0" i="0" dirty="0" err="1">
                <a:effectLst/>
              </a:rPr>
              <a:t>Bldg</a:t>
            </a:r>
            <a:r>
              <a:rPr lang="en-US" sz="2000" b="0" i="0" dirty="0">
                <a:effectLst/>
              </a:rPr>
              <a:t> 20-B, MS: TA-20-B</a:t>
            </a:r>
            <a:br>
              <a:rPr lang="en-US" sz="2000" b="0" i="0" dirty="0">
                <a:effectLst/>
              </a:rPr>
            </a:br>
            <a:r>
              <a:rPr lang="en-US" sz="2000" b="0" i="0" dirty="0">
                <a:effectLst/>
              </a:rPr>
              <a:t>Camp Murray, WA 98430</a:t>
            </a:r>
          </a:p>
          <a:p>
            <a:pPr algn="l"/>
            <a:r>
              <a:rPr lang="en-US" sz="2000" b="0" i="0" dirty="0">
                <a:effectLst/>
              </a:rPr>
              <a:t>Fax: (253) 512-7405</a:t>
            </a:r>
          </a:p>
          <a:p>
            <a:endParaRPr lang="en-US" dirty="0"/>
          </a:p>
        </p:txBody>
      </p:sp>
    </p:spTree>
    <p:extLst>
      <p:ext uri="{BB962C8B-B14F-4D97-AF65-F5344CB8AC3E}">
        <p14:creationId xmlns:p14="http://schemas.microsoft.com/office/powerpoint/2010/main" val="2850554512"/>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9" descr="SERC logo">
            <a:extLst>
              <a:ext uri="{FF2B5EF4-FFF2-40B4-BE49-F238E27FC236}">
                <a16:creationId xmlns:a16="http://schemas.microsoft.com/office/drawing/2014/main" id="{6BFD69F9-1C50-3595-9BD8-082FD21A328E}"/>
              </a:ext>
            </a:extLst>
          </p:cNvPr>
          <p:cNvPicPr>
            <a:picLocks noChangeAspect="1"/>
          </p:cNvPicPr>
          <p:nvPr/>
        </p:nvPicPr>
        <p:blipFill>
          <a:blip r:embed="rId3" cstate="email">
            <a:alphaModFix amt="12000"/>
            <a:extLst>
              <a:ext uri="{28A0092B-C50C-407E-A947-70E740481C1C}">
                <a14:useLocalDpi xmlns:a14="http://schemas.microsoft.com/office/drawing/2010/main" val="0"/>
              </a:ext>
            </a:extLst>
          </a:blip>
          <a:stretch>
            <a:fillRect/>
          </a:stretch>
        </p:blipFill>
        <p:spPr>
          <a:xfrm>
            <a:off x="2244819" y="3475732"/>
            <a:ext cx="9224774" cy="5050565"/>
          </a:xfrm>
          <a:prstGeom prst="rect">
            <a:avLst/>
          </a:prstGeom>
        </p:spPr>
      </p:pic>
      <p:sp>
        <p:nvSpPr>
          <p:cNvPr id="7" name="Title 6"/>
          <p:cNvSpPr>
            <a:spLocks noGrp="1"/>
          </p:cNvSpPr>
          <p:nvPr>
            <p:ph type="title"/>
          </p:nvPr>
        </p:nvSpPr>
        <p:spPr>
          <a:solidFill>
            <a:schemeClr val="accent1">
              <a:lumMod val="20000"/>
              <a:lumOff val="80000"/>
            </a:schemeClr>
          </a:solidFill>
          <a:ln>
            <a:solidFill>
              <a:schemeClr val="accent1"/>
            </a:solidFill>
          </a:ln>
        </p:spPr>
        <p:txBody>
          <a:bodyPr>
            <a:normAutofit/>
          </a:bodyPr>
          <a:lstStyle/>
          <a:p>
            <a:r>
              <a:rPr lang="en-US" sz="6000" u="sng" dirty="0"/>
              <a:t>State Resources</a:t>
            </a:r>
            <a:r>
              <a:rPr lang="en-US" sz="6000" dirty="0"/>
              <a:t>: Wildfire</a:t>
            </a:r>
            <a:br>
              <a:rPr lang="en-US" sz="6000" dirty="0"/>
            </a:br>
            <a:r>
              <a:rPr lang="en-US" sz="6000" dirty="0"/>
              <a:t>Resources</a:t>
            </a:r>
            <a:endParaRPr lang="en-US" sz="6000" u="sng" dirty="0"/>
          </a:p>
        </p:txBody>
      </p:sp>
      <p:sp>
        <p:nvSpPr>
          <p:cNvPr id="8" name="Content Placeholder 7"/>
          <p:cNvSpPr>
            <a:spLocks noGrp="1"/>
          </p:cNvSpPr>
          <p:nvPr>
            <p:ph idx="1"/>
          </p:nvPr>
        </p:nvSpPr>
        <p:spPr>
          <a:xfrm>
            <a:off x="773613" y="2624752"/>
            <a:ext cx="11828681" cy="6526000"/>
          </a:xfrm>
        </p:spPr>
        <p:txBody>
          <a:bodyPr vert="horz" lIns="91440" tIns="45720" rIns="91440" bIns="45720" rtlCol="0" anchor="t">
            <a:noAutofit/>
          </a:bodyPr>
          <a:lstStyle/>
          <a:p>
            <a:pPr marL="800054" indent="-457200" algn="ctr"/>
            <a:r>
              <a:rPr lang="en-US" sz="2800" dirty="0">
                <a:latin typeface="+mn-lt"/>
                <a:cs typeface="Times New Roman" panose="02020603050405020304" pitchFamily="18" charset="0"/>
              </a:rPr>
              <a:t>Resource Links:</a:t>
            </a:r>
          </a:p>
          <a:p>
            <a:pPr marL="800054" indent="-457200"/>
            <a:r>
              <a:rPr lang="en-US" sz="1800" dirty="0">
                <a:latin typeface="+mn-lt"/>
                <a:hlinkClick r:id="rId4"/>
              </a:rPr>
              <a:t>Wildfire | Washington State Military Department, Citizens Serving Citizens with Pride &amp; Tradition</a:t>
            </a:r>
            <a:endParaRPr lang="en-US" sz="1800" dirty="0">
              <a:latin typeface="+mn-lt"/>
            </a:endParaRPr>
          </a:p>
          <a:p>
            <a:pPr marL="800054" indent="-457200"/>
            <a:r>
              <a:rPr lang="en-US" sz="1800" dirty="0">
                <a:latin typeface="+mn-lt"/>
                <a:hlinkClick r:id="rId5"/>
              </a:rPr>
              <a:t>Fire Management Assistance Grant Program (FMAGP) for Public Agencies | Washington State Military Department, Citizens Serving Citizens with Pride &amp; Tradition</a:t>
            </a:r>
            <a:endParaRPr lang="en-US" sz="1800" dirty="0">
              <a:latin typeface="+mn-lt"/>
              <a:hlinkClick r:id="rId6"/>
            </a:endParaRPr>
          </a:p>
          <a:p>
            <a:pPr marL="800054" indent="-457200"/>
            <a:r>
              <a:rPr lang="en-US" sz="1800" dirty="0">
                <a:latin typeface="+mn-lt"/>
                <a:hlinkClick r:id="rId6"/>
              </a:rPr>
              <a:t>Wildfires | Ready.gov</a:t>
            </a:r>
            <a:endParaRPr lang="en-US" sz="1800" dirty="0">
              <a:latin typeface="+mn-lt"/>
            </a:endParaRPr>
          </a:p>
          <a:p>
            <a:pPr marL="800054" indent="-457200"/>
            <a:r>
              <a:rPr lang="en-US" sz="1800" dirty="0">
                <a:latin typeface="+mn-lt"/>
                <a:hlinkClick r:id="rId7"/>
              </a:rPr>
              <a:t>Smoke-Ready Toolbox for Wildfires | US EPA</a:t>
            </a:r>
            <a:endParaRPr lang="en-US" sz="1800" dirty="0">
              <a:latin typeface="+mn-lt"/>
            </a:endParaRPr>
          </a:p>
          <a:p>
            <a:pPr marL="800054" indent="-457200"/>
            <a:r>
              <a:rPr lang="en-US" sz="1800" dirty="0">
                <a:latin typeface="+mn-lt"/>
                <a:hlinkClick r:id="rId8"/>
              </a:rPr>
              <a:t>Wildfire (fema.gov)</a:t>
            </a:r>
            <a:endParaRPr lang="en-US" sz="1800" dirty="0">
              <a:latin typeface="+mn-lt"/>
            </a:endParaRPr>
          </a:p>
          <a:p>
            <a:pPr marL="800054" indent="-457200"/>
            <a:r>
              <a:rPr lang="en-US" sz="1800" dirty="0">
                <a:latin typeface="+mn-lt"/>
                <a:hlinkClick r:id="rId9"/>
              </a:rPr>
              <a:t>Interactive Maps (wa.gov)</a:t>
            </a:r>
            <a:r>
              <a:rPr lang="en-US" sz="1800" dirty="0">
                <a:latin typeface="+mn-lt"/>
              </a:rPr>
              <a:t> – Washington’s Air Monitoring Network</a:t>
            </a:r>
          </a:p>
          <a:p>
            <a:pPr marL="800054" indent="-457200"/>
            <a:r>
              <a:rPr lang="en-US" sz="1800" dirty="0">
                <a:latin typeface="+mn-lt"/>
                <a:hlinkClick r:id="rId10"/>
              </a:rPr>
              <a:t>WA – DNR</a:t>
            </a:r>
            <a:endParaRPr lang="en-US" sz="1800" dirty="0">
              <a:latin typeface="+mn-lt"/>
            </a:endParaRPr>
          </a:p>
          <a:p>
            <a:pPr marL="800054" indent="-457200"/>
            <a:r>
              <a:rPr lang="en-US" sz="1800" dirty="0">
                <a:hlinkClick r:id="rId11"/>
              </a:rPr>
              <a:t>Burn Portal - WA DNR</a:t>
            </a:r>
            <a:endParaRPr lang="en-US" sz="1800" dirty="0"/>
          </a:p>
          <a:p>
            <a:pPr marL="800054" indent="-457200"/>
            <a:r>
              <a:rPr lang="en-US" sz="1800" dirty="0">
                <a:hlinkClick r:id="rId12"/>
              </a:rPr>
              <a:t>Wildland Fire Protection Strategic Plan | WA - DNR</a:t>
            </a:r>
            <a:endParaRPr lang="en-US" sz="1800" dirty="0">
              <a:latin typeface="+mn-lt"/>
            </a:endParaRPr>
          </a:p>
          <a:p>
            <a:pPr marL="800054" indent="-457200"/>
            <a:r>
              <a:rPr lang="en-US" sz="1800" dirty="0">
                <a:latin typeface="+mn-lt"/>
                <a:hlinkClick r:id="rId13"/>
              </a:rPr>
              <a:t>fortress.wa.gov/</a:t>
            </a:r>
            <a:r>
              <a:rPr lang="en-US" sz="1800" dirty="0" err="1">
                <a:latin typeface="+mn-lt"/>
                <a:hlinkClick r:id="rId13"/>
              </a:rPr>
              <a:t>dnr</a:t>
            </a:r>
            <a:r>
              <a:rPr lang="en-US" sz="1800" dirty="0">
                <a:latin typeface="+mn-lt"/>
                <a:hlinkClick r:id="rId13"/>
              </a:rPr>
              <a:t>/protection/</a:t>
            </a:r>
            <a:r>
              <a:rPr lang="en-US" sz="1800" dirty="0" err="1">
                <a:latin typeface="+mn-lt"/>
                <a:hlinkClick r:id="rId13"/>
              </a:rPr>
              <a:t>firedanger</a:t>
            </a:r>
            <a:r>
              <a:rPr lang="en-US" sz="1800" dirty="0">
                <a:latin typeface="+mn-lt"/>
                <a:hlinkClick r:id="rId13"/>
              </a:rPr>
              <a:t>/</a:t>
            </a:r>
            <a:endParaRPr lang="en-US" sz="1800" dirty="0">
              <a:latin typeface="+mn-lt"/>
            </a:endParaRPr>
          </a:p>
          <a:p>
            <a:pPr marL="800054" indent="-457200"/>
            <a:r>
              <a:rPr lang="en-US" sz="1800" dirty="0">
                <a:latin typeface="+mn-lt"/>
                <a:hlinkClick r:id="rId14"/>
              </a:rPr>
              <a:t>Community Wildfire Resilience and Preparedness | WA – DNR</a:t>
            </a:r>
            <a:endParaRPr lang="en-US" sz="1800" dirty="0">
              <a:latin typeface="+mn-lt"/>
            </a:endParaRPr>
          </a:p>
          <a:p>
            <a:pPr marL="1485763" lvl="1" indent="-457200"/>
            <a:r>
              <a:rPr lang="en-US" sz="1800" dirty="0">
                <a:latin typeface="+mn-lt"/>
                <a:hlinkClick r:id="rId15"/>
              </a:rPr>
              <a:t>Community Wildfire Defense Grant | WA – DNR</a:t>
            </a:r>
            <a:endParaRPr lang="en-US" sz="1800" dirty="0">
              <a:latin typeface="+mn-lt"/>
            </a:endParaRPr>
          </a:p>
          <a:p>
            <a:pPr marL="800054" indent="-457200"/>
            <a:r>
              <a:rPr lang="en-US" sz="1800" dirty="0">
                <a:latin typeface="+mn-lt"/>
                <a:hlinkClick r:id="rId16"/>
              </a:rPr>
              <a:t>NWCC :: Home (nifc.gov)</a:t>
            </a:r>
            <a:r>
              <a:rPr lang="en-US" sz="1800" dirty="0">
                <a:latin typeface="+mn-lt"/>
              </a:rPr>
              <a:t> – Northwest Interagency Coordination Center</a:t>
            </a:r>
          </a:p>
          <a:p>
            <a:pPr marL="800054" indent="-457200"/>
            <a:r>
              <a:rPr lang="en-US" sz="1800" dirty="0" err="1">
                <a:latin typeface="+mn-lt"/>
                <a:hlinkClick r:id="rId17"/>
              </a:rPr>
              <a:t>InciWeb</a:t>
            </a:r>
            <a:r>
              <a:rPr lang="en-US" sz="1800" dirty="0">
                <a:latin typeface="+mn-lt"/>
                <a:hlinkClick r:id="rId17"/>
              </a:rPr>
              <a:t> the Incident Information System (nwcg.gov)</a:t>
            </a:r>
            <a:r>
              <a:rPr lang="en-US" sz="1800" dirty="0">
                <a:latin typeface="+mn-lt"/>
              </a:rPr>
              <a:t> – Provides information on active fires across the county</a:t>
            </a:r>
          </a:p>
          <a:p>
            <a:pPr marL="1485763" lvl="1" indent="-457200"/>
            <a:endParaRPr lang="en-US" sz="2000" dirty="0">
              <a:latin typeface="+mn-lt"/>
              <a:cs typeface="Calibri"/>
            </a:endParaRPr>
          </a:p>
          <a:p>
            <a:pPr lvl="1" indent="0">
              <a:buNone/>
            </a:pPr>
            <a:endParaRPr lang="en-US" sz="2000" dirty="0">
              <a:latin typeface="+mn-lt"/>
              <a:cs typeface="Calibri"/>
            </a:endParaRPr>
          </a:p>
        </p:txBody>
      </p:sp>
      <p:sp>
        <p:nvSpPr>
          <p:cNvPr id="2" name="Slide Number Placeholder 1">
            <a:extLst>
              <a:ext uri="{FF2B5EF4-FFF2-40B4-BE49-F238E27FC236}">
                <a16:creationId xmlns:a16="http://schemas.microsoft.com/office/drawing/2014/main" id="{0B7DE4F5-0733-FE50-6C00-6E746ACB8805}"/>
              </a:ext>
            </a:extLst>
          </p:cNvPr>
          <p:cNvSpPr>
            <a:spLocks noGrp="1"/>
          </p:cNvSpPr>
          <p:nvPr>
            <p:ph type="sldNum" sz="quarter" idx="12"/>
          </p:nvPr>
        </p:nvSpPr>
        <p:spPr/>
        <p:txBody>
          <a:bodyPr/>
          <a:lstStyle/>
          <a:p>
            <a:fld id="{7E65300D-5599-4468-BF5D-B13C6AAEC98A}" type="slidenum">
              <a:rPr kumimoji="1" lang="ja-JP" altLang="en-US" smtClean="0"/>
              <a:pPr/>
              <a:t>42</a:t>
            </a:fld>
            <a:endParaRPr kumimoji="1" lang="ja-JP" altLang="en-US" dirty="0"/>
          </a:p>
        </p:txBody>
      </p:sp>
    </p:spTree>
    <p:extLst>
      <p:ext uri="{BB962C8B-B14F-4D97-AF65-F5344CB8AC3E}">
        <p14:creationId xmlns:p14="http://schemas.microsoft.com/office/powerpoint/2010/main" val="655801412"/>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 name="Rectangle 26">
            <a:extLst>
              <a:ext uri="{FF2B5EF4-FFF2-40B4-BE49-F238E27FC236}">
                <a16:creationId xmlns:a16="http://schemas.microsoft.com/office/drawing/2014/main" id="{5184EE59-3061-456B-9FB5-98A8E0E74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71689" y="2871686"/>
            <a:ext cx="10285413" cy="45420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10">
            <a:extLst>
              <a:ext uri="{FF2B5EF4-FFF2-40B4-BE49-F238E27FC236}">
                <a16:creationId xmlns:a16="http://schemas.microsoft.com/office/drawing/2014/main" id="{5D17F45B-E0E5-DEF4-2CC0-F2BF3FFDA6F0}"/>
              </a:ext>
            </a:extLst>
          </p:cNvPr>
          <p:cNvSpPr>
            <a:spLocks noGrp="1"/>
          </p:cNvSpPr>
          <p:nvPr>
            <p:ph type="title"/>
          </p:nvPr>
        </p:nvSpPr>
        <p:spPr>
          <a:xfrm>
            <a:off x="-228600" y="867817"/>
            <a:ext cx="4663440" cy="5333323"/>
          </a:xfrm>
        </p:spPr>
        <p:txBody>
          <a:bodyPr vert="horz" lIns="91440" tIns="45720" rIns="91440" bIns="45720" rtlCol="0" anchor="b">
            <a:normAutofit/>
          </a:bodyPr>
          <a:lstStyle/>
          <a:p>
            <a:pPr marL="228600" marR="0">
              <a:lnSpc>
                <a:spcPct val="107000"/>
              </a:lnSpc>
              <a:spcBef>
                <a:spcPts val="0"/>
              </a:spcBef>
              <a:spcAft>
                <a:spcPts val="800"/>
              </a:spcAft>
            </a:pPr>
            <a:r>
              <a:rPr lang="en-US" kern="100" dirty="0">
                <a:solidFill>
                  <a:schemeClr val="bg1"/>
                </a:solidFill>
                <a:ea typeface="Calibri" panose="020F0502020204030204" pitchFamily="34" charset="0"/>
                <a:cs typeface="Times New Roman" panose="02020603050405020304" pitchFamily="18" charset="0"/>
              </a:rPr>
              <a:t>FLOODING</a:t>
            </a:r>
            <a:endParaRPr lang="en-US" kern="100" dirty="0">
              <a:solidFill>
                <a:schemeClr val="bg1"/>
              </a:solidFill>
              <a:effectLst/>
              <a:ea typeface="Calibri" panose="020F0502020204030204" pitchFamily="34" charset="0"/>
              <a:cs typeface="Times New Roman" panose="02020603050405020304" pitchFamily="18" charset="0"/>
            </a:endParaRPr>
          </a:p>
        </p:txBody>
      </p:sp>
      <p:pic>
        <p:nvPicPr>
          <p:cNvPr id="96" name="Content Placeholder 9" descr="SERC logo">
            <a:extLst>
              <a:ext uri="{FF2B5EF4-FFF2-40B4-BE49-F238E27FC236}">
                <a16:creationId xmlns:a16="http://schemas.microsoft.com/office/drawing/2014/main" id="{DF1A004B-3F9A-163B-0CE8-1FF1E58A69A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697701" y="4482491"/>
            <a:ext cx="9224774" cy="5050565"/>
          </a:xfrm>
          <a:prstGeom prst="rect">
            <a:avLst/>
          </a:prstGeom>
        </p:spPr>
      </p:pic>
      <p:sp>
        <p:nvSpPr>
          <p:cNvPr id="97" name="Rectangle 96">
            <a:extLst>
              <a:ext uri="{FF2B5EF4-FFF2-40B4-BE49-F238E27FC236}">
                <a16:creationId xmlns:a16="http://schemas.microsoft.com/office/drawing/2014/main" id="{B138029C-78EE-BC84-2BAC-64F49D8DCC98}"/>
              </a:ext>
              <a:ext uri="{C183D7F6-B498-43B3-948B-1728B52AA6E4}">
                <adec:decorative xmlns:adec="http://schemas.microsoft.com/office/drawing/2017/decorative" val="1"/>
              </a:ext>
            </a:extLst>
          </p:cNvPr>
          <p:cNvSpPr/>
          <p:nvPr/>
        </p:nvSpPr>
        <p:spPr>
          <a:xfrm>
            <a:off x="5060789" y="8958467"/>
            <a:ext cx="3065571"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9F2F32C8-06DB-FC2F-A679-7AE3F795863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73201E-BAD4-4887-93F2-D695096208A5}"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00903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9" descr="SERC logo">
            <a:extLst>
              <a:ext uri="{FF2B5EF4-FFF2-40B4-BE49-F238E27FC236}">
                <a16:creationId xmlns:a16="http://schemas.microsoft.com/office/drawing/2014/main" id="{6BFD69F9-1C50-3595-9BD8-082FD21A328E}"/>
              </a:ext>
            </a:extLst>
          </p:cNvPr>
          <p:cNvPicPr>
            <a:picLocks noChangeAspect="1"/>
          </p:cNvPicPr>
          <p:nvPr/>
        </p:nvPicPr>
        <p:blipFill>
          <a:blip r:embed="rId3" cstate="email">
            <a:alphaModFix amt="12000"/>
            <a:extLst>
              <a:ext uri="{28A0092B-C50C-407E-A947-70E740481C1C}">
                <a14:useLocalDpi xmlns:a14="http://schemas.microsoft.com/office/drawing/2010/main" val="0"/>
              </a:ext>
            </a:extLst>
          </a:blip>
          <a:stretch>
            <a:fillRect/>
          </a:stretch>
        </p:blipFill>
        <p:spPr>
          <a:xfrm>
            <a:off x="2244819" y="3475732"/>
            <a:ext cx="9224774" cy="5050565"/>
          </a:xfrm>
          <a:prstGeom prst="rect">
            <a:avLst/>
          </a:prstGeom>
        </p:spPr>
      </p:pic>
      <p:sp>
        <p:nvSpPr>
          <p:cNvPr id="7" name="Title 6"/>
          <p:cNvSpPr>
            <a:spLocks noGrp="1"/>
          </p:cNvSpPr>
          <p:nvPr>
            <p:ph type="title"/>
          </p:nvPr>
        </p:nvSpPr>
        <p:spPr>
          <a:solidFill>
            <a:schemeClr val="accent1">
              <a:lumMod val="20000"/>
              <a:lumOff val="80000"/>
            </a:schemeClr>
          </a:solidFill>
          <a:ln>
            <a:solidFill>
              <a:schemeClr val="accent1"/>
            </a:solidFill>
          </a:ln>
        </p:spPr>
        <p:txBody>
          <a:bodyPr>
            <a:normAutofit/>
          </a:bodyPr>
          <a:lstStyle/>
          <a:p>
            <a:r>
              <a:rPr lang="en-US" sz="6000" u="sng" dirty="0"/>
              <a:t>State Resources</a:t>
            </a:r>
            <a:r>
              <a:rPr lang="en-US" sz="6000" dirty="0"/>
              <a:t>: Flooding</a:t>
            </a:r>
            <a:endParaRPr lang="en-US" sz="6000" u="sng" dirty="0"/>
          </a:p>
        </p:txBody>
      </p:sp>
      <p:sp>
        <p:nvSpPr>
          <p:cNvPr id="8" name="Content Placeholder 7"/>
          <p:cNvSpPr>
            <a:spLocks noGrp="1"/>
          </p:cNvSpPr>
          <p:nvPr>
            <p:ph idx="1"/>
          </p:nvPr>
        </p:nvSpPr>
        <p:spPr>
          <a:xfrm>
            <a:off x="666933" y="2899386"/>
            <a:ext cx="11828681" cy="6526000"/>
          </a:xfrm>
        </p:spPr>
        <p:txBody>
          <a:bodyPr vert="horz" lIns="91440" tIns="45720" rIns="91440" bIns="45720" rtlCol="0" anchor="t">
            <a:noAutofit/>
          </a:bodyPr>
          <a:lstStyle/>
          <a:p>
            <a:pPr marL="800054" indent="-457200"/>
            <a:r>
              <a:rPr lang="en-US" sz="2800" dirty="0">
                <a:latin typeface="+mn-lt"/>
                <a:ea typeface="Times New Roman" panose="02020603050405020304" pitchFamily="18" charset="0"/>
                <a:cs typeface="Times New Roman" panose="02020603050405020304" pitchFamily="18" charset="0"/>
              </a:rPr>
              <a:t>Since 1970, every county in Washington State has received a Presidential Disaster Declaration for flooding, and flood damage in Washington exceeds damage by all other natural disasters. </a:t>
            </a:r>
          </a:p>
          <a:p>
            <a:pPr marL="800054" indent="-457200"/>
            <a:r>
              <a:rPr lang="en-US" sz="2800" dirty="0">
                <a:latin typeface="+mn-lt"/>
                <a:cs typeface="Times New Roman" panose="02020603050405020304" pitchFamily="18" charset="0"/>
              </a:rPr>
              <a:t>Much like wildfires, climate change is likely to increase the damaging effects from this hazard. </a:t>
            </a:r>
          </a:p>
          <a:p>
            <a:pPr marL="800054" indent="-457200"/>
            <a:r>
              <a:rPr lang="en-US" sz="2800" b="0" i="0" dirty="0">
                <a:effectLst/>
                <a:latin typeface="+mn-lt"/>
              </a:rPr>
              <a:t>Although floods can happen at any time during the year, there are typical seasonal patterns for flooding in Washington state, based on the variety of natural processes that cause floods:</a:t>
            </a:r>
          </a:p>
          <a:p>
            <a:pPr lvl="2">
              <a:buFont typeface="Arial" panose="020B0604020202020204" pitchFamily="34" charset="0"/>
              <a:buChar char="•"/>
            </a:pPr>
            <a:r>
              <a:rPr lang="en-US" sz="2400" b="0" i="0" dirty="0">
                <a:effectLst/>
                <a:latin typeface="+mn-lt"/>
              </a:rPr>
              <a:t>Heavy rainfall on wet or frozen ground, before a snowpack has accumulated, typically cause fall and early winter floods.</a:t>
            </a:r>
          </a:p>
          <a:p>
            <a:pPr lvl="2">
              <a:buFont typeface="Arial" panose="020B0604020202020204" pitchFamily="34" charset="0"/>
              <a:buChar char="•"/>
            </a:pPr>
            <a:r>
              <a:rPr lang="en-US" sz="2400" b="0" i="0" dirty="0">
                <a:effectLst/>
                <a:latin typeface="+mn-lt"/>
              </a:rPr>
              <a:t>Rainfall combined with melting of the low-elevation snowpack typically cause winter and early spring floods.</a:t>
            </a:r>
          </a:p>
          <a:p>
            <a:pPr lvl="2">
              <a:buFont typeface="Arial" panose="020B0604020202020204" pitchFamily="34" charset="0"/>
              <a:buChar char="•"/>
            </a:pPr>
            <a:r>
              <a:rPr lang="en-US" sz="2400" b="0" i="0" dirty="0">
                <a:effectLst/>
                <a:latin typeface="+mn-lt"/>
              </a:rPr>
              <a:t>Late spring floods in Eastern Washington result primarily from melting of the snowpack.</a:t>
            </a:r>
          </a:p>
          <a:p>
            <a:pPr lvl="2">
              <a:buFont typeface="Arial" panose="020B0604020202020204" pitchFamily="34" charset="0"/>
              <a:buChar char="•"/>
            </a:pPr>
            <a:r>
              <a:rPr lang="en-US" sz="2400" b="0" i="0" dirty="0">
                <a:effectLst/>
                <a:latin typeface="+mn-lt"/>
              </a:rPr>
              <a:t>Thunderstorms typically can cause a flash flood during the summer in Eastern Washington; on rare occasions, thunderstorms embedded in winter-like rainstorms cause flash floods in Western Washington.</a:t>
            </a:r>
          </a:p>
          <a:p>
            <a:pPr marL="800054" indent="-457200"/>
            <a:endParaRPr lang="en-US" sz="2800" dirty="0">
              <a:latin typeface="+mn-lt"/>
              <a:cs typeface="Times New Roman" panose="02020603050405020304" pitchFamily="18" charset="0"/>
            </a:endParaRPr>
          </a:p>
          <a:p>
            <a:pPr marL="800054" indent="-457200"/>
            <a:endParaRPr lang="en-US" sz="2800" dirty="0">
              <a:latin typeface="+mn-lt"/>
              <a:cs typeface="Calibri"/>
            </a:endParaRPr>
          </a:p>
        </p:txBody>
      </p:sp>
      <p:sp>
        <p:nvSpPr>
          <p:cNvPr id="2" name="Slide Number Placeholder 1">
            <a:extLst>
              <a:ext uri="{FF2B5EF4-FFF2-40B4-BE49-F238E27FC236}">
                <a16:creationId xmlns:a16="http://schemas.microsoft.com/office/drawing/2014/main" id="{0B7DE4F5-0733-FE50-6C00-6E746ACB8805}"/>
              </a:ext>
            </a:extLst>
          </p:cNvPr>
          <p:cNvSpPr>
            <a:spLocks noGrp="1"/>
          </p:cNvSpPr>
          <p:nvPr>
            <p:ph type="sldNum" sz="quarter" idx="12"/>
          </p:nvPr>
        </p:nvSpPr>
        <p:spPr/>
        <p:txBody>
          <a:bodyPr/>
          <a:lstStyle/>
          <a:p>
            <a:fld id="{7E65300D-5599-4468-BF5D-B13C6AAEC98A}" type="slidenum">
              <a:rPr kumimoji="1" lang="ja-JP" altLang="en-US" smtClean="0"/>
              <a:pPr/>
              <a:t>44</a:t>
            </a:fld>
            <a:endParaRPr kumimoji="1" lang="ja-JP" altLang="en-US"/>
          </a:p>
        </p:txBody>
      </p:sp>
    </p:spTree>
    <p:extLst>
      <p:ext uri="{BB962C8B-B14F-4D97-AF65-F5344CB8AC3E}">
        <p14:creationId xmlns:p14="http://schemas.microsoft.com/office/powerpoint/2010/main" val="211860337"/>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9" descr="SERC logo">
            <a:extLst>
              <a:ext uri="{FF2B5EF4-FFF2-40B4-BE49-F238E27FC236}">
                <a16:creationId xmlns:a16="http://schemas.microsoft.com/office/drawing/2014/main" id="{6BFD69F9-1C50-3595-9BD8-082FD21A328E}"/>
              </a:ext>
            </a:extLst>
          </p:cNvPr>
          <p:cNvPicPr>
            <a:picLocks noChangeAspect="1"/>
          </p:cNvPicPr>
          <p:nvPr/>
        </p:nvPicPr>
        <p:blipFill>
          <a:blip r:embed="rId3" cstate="email">
            <a:alphaModFix amt="12000"/>
            <a:extLst>
              <a:ext uri="{28A0092B-C50C-407E-A947-70E740481C1C}">
                <a14:useLocalDpi xmlns:a14="http://schemas.microsoft.com/office/drawing/2010/main" val="0"/>
              </a:ext>
            </a:extLst>
          </a:blip>
          <a:stretch>
            <a:fillRect/>
          </a:stretch>
        </p:blipFill>
        <p:spPr>
          <a:xfrm>
            <a:off x="2244819" y="3475732"/>
            <a:ext cx="9224774" cy="5050565"/>
          </a:xfrm>
          <a:prstGeom prst="rect">
            <a:avLst/>
          </a:prstGeom>
        </p:spPr>
      </p:pic>
      <p:sp>
        <p:nvSpPr>
          <p:cNvPr id="7" name="Title 6"/>
          <p:cNvSpPr>
            <a:spLocks noGrp="1"/>
          </p:cNvSpPr>
          <p:nvPr>
            <p:ph type="title"/>
          </p:nvPr>
        </p:nvSpPr>
        <p:spPr>
          <a:solidFill>
            <a:schemeClr val="accent1">
              <a:lumMod val="20000"/>
              <a:lumOff val="80000"/>
            </a:schemeClr>
          </a:solidFill>
          <a:ln>
            <a:solidFill>
              <a:schemeClr val="accent1"/>
            </a:solidFill>
          </a:ln>
        </p:spPr>
        <p:txBody>
          <a:bodyPr>
            <a:normAutofit/>
          </a:bodyPr>
          <a:lstStyle/>
          <a:p>
            <a:r>
              <a:rPr lang="en-US" sz="6000" u="sng" dirty="0"/>
              <a:t>State Resources</a:t>
            </a:r>
            <a:r>
              <a:rPr lang="en-US" sz="6000" dirty="0"/>
              <a:t>: Flooding</a:t>
            </a:r>
            <a:br>
              <a:rPr lang="en-US" sz="6000" dirty="0"/>
            </a:br>
            <a:r>
              <a:rPr lang="en-US" sz="6000" dirty="0"/>
              <a:t>Resources</a:t>
            </a:r>
            <a:endParaRPr lang="en-US" sz="6000" u="sng" dirty="0"/>
          </a:p>
        </p:txBody>
      </p:sp>
      <p:sp>
        <p:nvSpPr>
          <p:cNvPr id="8" name="Content Placeholder 7"/>
          <p:cNvSpPr>
            <a:spLocks noGrp="1"/>
          </p:cNvSpPr>
          <p:nvPr>
            <p:ph idx="1"/>
          </p:nvPr>
        </p:nvSpPr>
        <p:spPr>
          <a:xfrm>
            <a:off x="666933" y="2899386"/>
            <a:ext cx="11828681" cy="6526000"/>
          </a:xfrm>
        </p:spPr>
        <p:txBody>
          <a:bodyPr vert="horz" lIns="91440" tIns="45720" rIns="91440" bIns="45720" rtlCol="0" anchor="t">
            <a:noAutofit/>
          </a:bodyPr>
          <a:lstStyle/>
          <a:p>
            <a:pPr marL="800054" indent="-457200" algn="ctr"/>
            <a:r>
              <a:rPr lang="en-US" sz="2800" dirty="0">
                <a:latin typeface="+mn-lt"/>
                <a:cs typeface="Times New Roman" panose="02020603050405020304" pitchFamily="18" charset="0"/>
              </a:rPr>
              <a:t>Resource Links:</a:t>
            </a:r>
          </a:p>
          <a:p>
            <a:pPr marL="800054" indent="-457200"/>
            <a:r>
              <a:rPr lang="en-US" sz="2400" dirty="0">
                <a:latin typeface="+mn-lt"/>
                <a:hlinkClick r:id="rId4"/>
              </a:rPr>
              <a:t>Flood | Washington State Military Department, Citizens Serving Citizens with Pride &amp; Tradition</a:t>
            </a:r>
            <a:endParaRPr lang="en-US" sz="2400" dirty="0">
              <a:latin typeface="+mn-lt"/>
            </a:endParaRPr>
          </a:p>
          <a:p>
            <a:pPr marL="800054" indent="-457200"/>
            <a:r>
              <a:rPr lang="en-US" sz="2400" dirty="0">
                <a:latin typeface="+mn-lt"/>
                <a:hlinkClick r:id="rId5"/>
              </a:rPr>
              <a:t>FEMA Flood Map Service Center | Welcome!</a:t>
            </a:r>
            <a:r>
              <a:rPr lang="en-US" sz="2400" dirty="0">
                <a:latin typeface="+mn-lt"/>
              </a:rPr>
              <a:t> – Map service for identifying flood information supporting the National Flood Insurance Program (NFIP)</a:t>
            </a:r>
          </a:p>
          <a:p>
            <a:pPr marL="800054" indent="-457200"/>
            <a:r>
              <a:rPr lang="en-US" sz="2400" dirty="0">
                <a:latin typeface="+mn-lt"/>
                <a:hlinkClick r:id="rId6"/>
              </a:rPr>
              <a:t>Flood Insurance | FEMA.gov</a:t>
            </a:r>
            <a:endParaRPr lang="en-US" sz="2400" dirty="0">
              <a:latin typeface="+mn-lt"/>
              <a:cs typeface="Times New Roman" panose="02020603050405020304" pitchFamily="18" charset="0"/>
            </a:endParaRPr>
          </a:p>
          <a:p>
            <a:pPr marL="800054" indent="-457200"/>
            <a:r>
              <a:rPr lang="en-US" sz="2400" dirty="0">
                <a:latin typeface="+mn-lt"/>
                <a:hlinkClick r:id="rId7"/>
              </a:rPr>
              <a:t>Floods and Extreme Hydrologic Events | Washington State Department of Health</a:t>
            </a:r>
            <a:r>
              <a:rPr lang="en-US" sz="2400" dirty="0">
                <a:latin typeface="+mn-lt"/>
              </a:rPr>
              <a:t> – Department of Health Flood page to assist with medical and healthcare planning</a:t>
            </a:r>
          </a:p>
          <a:p>
            <a:pPr marL="800054" indent="-457200"/>
            <a:r>
              <a:rPr lang="en-US" sz="2400" dirty="0">
                <a:latin typeface="+mn-lt"/>
                <a:hlinkClick r:id="rId8"/>
              </a:rPr>
              <a:t>Drinking Water and Climate Change | Washington State Department of Health</a:t>
            </a:r>
            <a:r>
              <a:rPr lang="en-US" sz="2400" dirty="0">
                <a:latin typeface="+mn-lt"/>
              </a:rPr>
              <a:t> – Department of Health effects of climate change on flooding and drinking water</a:t>
            </a:r>
          </a:p>
          <a:p>
            <a:pPr marL="800054" indent="-457200"/>
            <a:r>
              <a:rPr lang="en-US" sz="2400" dirty="0">
                <a:latin typeface="+mn-lt"/>
                <a:hlinkClick r:id="rId9"/>
              </a:rPr>
              <a:t>Floods | Ready.gov</a:t>
            </a:r>
            <a:endParaRPr lang="en-US" sz="2400" dirty="0">
              <a:latin typeface="+mn-lt"/>
            </a:endParaRPr>
          </a:p>
          <a:p>
            <a:pPr marL="800054" indent="-457200"/>
            <a:endParaRPr lang="en-US" sz="2000" dirty="0">
              <a:latin typeface="+mn-lt"/>
              <a:cs typeface="Calibri"/>
            </a:endParaRPr>
          </a:p>
        </p:txBody>
      </p:sp>
      <p:sp>
        <p:nvSpPr>
          <p:cNvPr id="2" name="Slide Number Placeholder 1">
            <a:extLst>
              <a:ext uri="{FF2B5EF4-FFF2-40B4-BE49-F238E27FC236}">
                <a16:creationId xmlns:a16="http://schemas.microsoft.com/office/drawing/2014/main" id="{0B7DE4F5-0733-FE50-6C00-6E746ACB8805}"/>
              </a:ext>
            </a:extLst>
          </p:cNvPr>
          <p:cNvSpPr>
            <a:spLocks noGrp="1"/>
          </p:cNvSpPr>
          <p:nvPr>
            <p:ph type="sldNum" sz="quarter" idx="12"/>
          </p:nvPr>
        </p:nvSpPr>
        <p:spPr/>
        <p:txBody>
          <a:bodyPr/>
          <a:lstStyle/>
          <a:p>
            <a:fld id="{7E65300D-5599-4468-BF5D-B13C6AAEC98A}" type="slidenum">
              <a:rPr kumimoji="1" lang="ja-JP" altLang="en-US" smtClean="0"/>
              <a:pPr/>
              <a:t>45</a:t>
            </a:fld>
            <a:endParaRPr kumimoji="1" lang="ja-JP" altLang="en-US"/>
          </a:p>
        </p:txBody>
      </p:sp>
    </p:spTree>
    <p:extLst>
      <p:ext uri="{BB962C8B-B14F-4D97-AF65-F5344CB8AC3E}">
        <p14:creationId xmlns:p14="http://schemas.microsoft.com/office/powerpoint/2010/main" val="1304486292"/>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 name="Rectangle 26">
            <a:extLst>
              <a:ext uri="{FF2B5EF4-FFF2-40B4-BE49-F238E27FC236}">
                <a16:creationId xmlns:a16="http://schemas.microsoft.com/office/drawing/2014/main" id="{5184EE59-3061-456B-9FB5-98A8E0E74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71689" y="2871686"/>
            <a:ext cx="10285413" cy="45420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10">
            <a:extLst>
              <a:ext uri="{FF2B5EF4-FFF2-40B4-BE49-F238E27FC236}">
                <a16:creationId xmlns:a16="http://schemas.microsoft.com/office/drawing/2014/main" id="{5D17F45B-E0E5-DEF4-2CC0-F2BF3FFDA6F0}"/>
              </a:ext>
            </a:extLst>
          </p:cNvPr>
          <p:cNvSpPr>
            <a:spLocks noGrp="1"/>
          </p:cNvSpPr>
          <p:nvPr>
            <p:ph type="title"/>
          </p:nvPr>
        </p:nvSpPr>
        <p:spPr>
          <a:xfrm>
            <a:off x="-228600" y="867817"/>
            <a:ext cx="4663440" cy="5333323"/>
          </a:xfrm>
        </p:spPr>
        <p:txBody>
          <a:bodyPr vert="horz" lIns="91440" tIns="45720" rIns="91440" bIns="45720" rtlCol="0" anchor="b">
            <a:normAutofit/>
          </a:bodyPr>
          <a:lstStyle/>
          <a:p>
            <a:pPr marL="228600" marR="0">
              <a:lnSpc>
                <a:spcPct val="107000"/>
              </a:lnSpc>
              <a:spcBef>
                <a:spcPts val="0"/>
              </a:spcBef>
              <a:spcAft>
                <a:spcPts val="800"/>
              </a:spcAft>
            </a:pPr>
            <a:r>
              <a:rPr lang="en-US" kern="100" dirty="0">
                <a:solidFill>
                  <a:schemeClr val="bg1"/>
                </a:solidFill>
                <a:effectLst/>
                <a:ea typeface="Calibri" panose="020F0502020204030204" pitchFamily="34" charset="0"/>
                <a:cs typeface="Times New Roman" panose="02020603050405020304" pitchFamily="18" charset="0"/>
              </a:rPr>
              <a:t>DRO</a:t>
            </a:r>
            <a:r>
              <a:rPr lang="en-US" kern="100" dirty="0">
                <a:solidFill>
                  <a:schemeClr val="bg1"/>
                </a:solidFill>
                <a:ea typeface="Calibri" panose="020F0502020204030204" pitchFamily="34" charset="0"/>
                <a:cs typeface="Times New Roman" panose="02020603050405020304" pitchFamily="18" charset="0"/>
              </a:rPr>
              <a:t>UGHT</a:t>
            </a:r>
            <a:endParaRPr lang="en-US" kern="100" dirty="0">
              <a:solidFill>
                <a:schemeClr val="bg1"/>
              </a:solidFill>
              <a:effectLst/>
              <a:ea typeface="Calibri" panose="020F0502020204030204" pitchFamily="34" charset="0"/>
              <a:cs typeface="Times New Roman" panose="02020603050405020304" pitchFamily="18" charset="0"/>
            </a:endParaRPr>
          </a:p>
        </p:txBody>
      </p:sp>
      <p:pic>
        <p:nvPicPr>
          <p:cNvPr id="96" name="Content Placeholder 9" descr="SERC logo">
            <a:extLst>
              <a:ext uri="{FF2B5EF4-FFF2-40B4-BE49-F238E27FC236}">
                <a16:creationId xmlns:a16="http://schemas.microsoft.com/office/drawing/2014/main" id="{DF1A004B-3F9A-163B-0CE8-1FF1E58A69A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697701" y="4482491"/>
            <a:ext cx="9224774" cy="5050565"/>
          </a:xfrm>
          <a:prstGeom prst="rect">
            <a:avLst/>
          </a:prstGeom>
        </p:spPr>
      </p:pic>
      <p:sp>
        <p:nvSpPr>
          <p:cNvPr id="97" name="Rectangle 96">
            <a:extLst>
              <a:ext uri="{FF2B5EF4-FFF2-40B4-BE49-F238E27FC236}">
                <a16:creationId xmlns:a16="http://schemas.microsoft.com/office/drawing/2014/main" id="{B138029C-78EE-BC84-2BAC-64F49D8DCC98}"/>
              </a:ext>
              <a:ext uri="{C183D7F6-B498-43B3-948B-1728B52AA6E4}">
                <adec:decorative xmlns:adec="http://schemas.microsoft.com/office/drawing/2017/decorative" val="1"/>
              </a:ext>
            </a:extLst>
          </p:cNvPr>
          <p:cNvSpPr/>
          <p:nvPr/>
        </p:nvSpPr>
        <p:spPr>
          <a:xfrm>
            <a:off x="5060789" y="8958467"/>
            <a:ext cx="3065571"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9F2F32C8-06DB-FC2F-A679-7AE3F795863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73201E-BAD4-4887-93F2-D695096208A5}"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83612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9" descr="SERC logo">
            <a:extLst>
              <a:ext uri="{FF2B5EF4-FFF2-40B4-BE49-F238E27FC236}">
                <a16:creationId xmlns:a16="http://schemas.microsoft.com/office/drawing/2014/main" id="{6BFD69F9-1C50-3595-9BD8-082FD21A328E}"/>
              </a:ext>
            </a:extLst>
          </p:cNvPr>
          <p:cNvPicPr>
            <a:picLocks noChangeAspect="1"/>
          </p:cNvPicPr>
          <p:nvPr/>
        </p:nvPicPr>
        <p:blipFill>
          <a:blip r:embed="rId3" cstate="email">
            <a:alphaModFix amt="12000"/>
            <a:extLst>
              <a:ext uri="{28A0092B-C50C-407E-A947-70E740481C1C}">
                <a14:useLocalDpi xmlns:a14="http://schemas.microsoft.com/office/drawing/2010/main" val="0"/>
              </a:ext>
            </a:extLst>
          </a:blip>
          <a:stretch>
            <a:fillRect/>
          </a:stretch>
        </p:blipFill>
        <p:spPr>
          <a:xfrm>
            <a:off x="2244819" y="3475732"/>
            <a:ext cx="9224774" cy="5050565"/>
          </a:xfrm>
          <a:prstGeom prst="rect">
            <a:avLst/>
          </a:prstGeom>
        </p:spPr>
      </p:pic>
      <p:sp>
        <p:nvSpPr>
          <p:cNvPr id="7" name="Title 6"/>
          <p:cNvSpPr>
            <a:spLocks noGrp="1"/>
          </p:cNvSpPr>
          <p:nvPr>
            <p:ph type="title"/>
          </p:nvPr>
        </p:nvSpPr>
        <p:spPr>
          <a:solidFill>
            <a:schemeClr val="accent1">
              <a:lumMod val="20000"/>
              <a:lumOff val="80000"/>
            </a:schemeClr>
          </a:solidFill>
          <a:ln>
            <a:solidFill>
              <a:schemeClr val="accent1"/>
            </a:solidFill>
          </a:ln>
        </p:spPr>
        <p:txBody>
          <a:bodyPr>
            <a:normAutofit/>
          </a:bodyPr>
          <a:lstStyle/>
          <a:p>
            <a:r>
              <a:rPr lang="en-US" sz="6000" u="sng" dirty="0"/>
              <a:t>State Resources</a:t>
            </a:r>
            <a:r>
              <a:rPr lang="en-US" sz="6000" dirty="0"/>
              <a:t>: Drought</a:t>
            </a:r>
            <a:endParaRPr lang="en-US" sz="6000" u="sng" dirty="0"/>
          </a:p>
        </p:txBody>
      </p:sp>
      <p:sp>
        <p:nvSpPr>
          <p:cNvPr id="8" name="Content Placeholder 7"/>
          <p:cNvSpPr>
            <a:spLocks noGrp="1"/>
          </p:cNvSpPr>
          <p:nvPr>
            <p:ph idx="1"/>
          </p:nvPr>
        </p:nvSpPr>
        <p:spPr>
          <a:xfrm>
            <a:off x="666933" y="2535643"/>
            <a:ext cx="11828681" cy="6526000"/>
          </a:xfrm>
        </p:spPr>
        <p:txBody>
          <a:bodyPr vert="horz" lIns="91440" tIns="45720" rIns="91440" bIns="45720" rtlCol="0" anchor="t">
            <a:noAutofit/>
          </a:bodyPr>
          <a:lstStyle/>
          <a:p>
            <a:pPr marL="800054" indent="-457200"/>
            <a:r>
              <a:rPr lang="en-US" sz="2800" dirty="0">
                <a:latin typeface="+mn-lt"/>
                <a:cs typeface="Times New Roman" panose="02020603050405020304" pitchFamily="18" charset="0"/>
              </a:rPr>
              <a:t>Droughts are conditions in which there is a basic lack of water to meet needs and is clearly defined in </a:t>
            </a:r>
            <a:r>
              <a:rPr lang="en-US" sz="2800" b="1" dirty="0">
                <a:latin typeface="+mn-lt"/>
                <a:cs typeface="Times New Roman" panose="02020603050405020304" pitchFamily="18" charset="0"/>
              </a:rPr>
              <a:t>WAC 43.83B.400:</a:t>
            </a:r>
          </a:p>
          <a:p>
            <a:pPr marL="800054" indent="-457200"/>
            <a:endParaRPr lang="en-US" sz="2800" b="1" dirty="0">
              <a:latin typeface="+mn-lt"/>
              <a:cs typeface="Times New Roman" panose="02020603050405020304" pitchFamily="18" charset="0"/>
            </a:endParaRPr>
          </a:p>
          <a:p>
            <a:pPr marL="1485763" lvl="1" indent="-457200"/>
            <a:r>
              <a:rPr lang="en-US" sz="2800" dirty="0">
                <a:latin typeface="+mn-lt"/>
                <a:cs typeface="Times New Roman" panose="02020603050405020304" pitchFamily="18" charset="0"/>
              </a:rPr>
              <a:t>The Water Supply for the area is below 75% of normal </a:t>
            </a:r>
          </a:p>
          <a:p>
            <a:pPr marL="1485763" lvl="1" indent="-457200"/>
            <a:r>
              <a:rPr lang="en-US" sz="2800" dirty="0">
                <a:latin typeface="+mn-lt"/>
                <a:cs typeface="Times New Roman" panose="02020603050405020304" pitchFamily="18" charset="0"/>
              </a:rPr>
              <a:t>Water uses and users in the area will likely incur undue hardships because of the water shortage.</a:t>
            </a:r>
          </a:p>
          <a:p>
            <a:pPr lvl="1" indent="0">
              <a:buNone/>
            </a:pPr>
            <a:endParaRPr lang="en-US" sz="2800" dirty="0">
              <a:latin typeface="+mn-lt"/>
              <a:cs typeface="Times New Roman" panose="02020603050405020304" pitchFamily="18" charset="0"/>
            </a:endParaRPr>
          </a:p>
          <a:p>
            <a:pPr marL="800054" indent="-457200"/>
            <a:r>
              <a:rPr lang="en-US" sz="2800" dirty="0">
                <a:latin typeface="+mn-lt"/>
                <a:cs typeface="Times New Roman" panose="02020603050405020304" pitchFamily="18" charset="0"/>
              </a:rPr>
              <a:t>Droughts often occur slowly but can last a significant amount of time.</a:t>
            </a:r>
          </a:p>
          <a:p>
            <a:pPr marL="800054" indent="-457200"/>
            <a:r>
              <a:rPr lang="en-US" sz="2800" dirty="0">
                <a:latin typeface="+mn-lt"/>
                <a:cs typeface="Times New Roman" panose="02020603050405020304" pitchFamily="18" charset="0"/>
              </a:rPr>
              <a:t>As the effects of climate change continue to affect natural hazards, droughts are expected to worsen in the future. </a:t>
            </a:r>
          </a:p>
          <a:p>
            <a:pPr marL="800054" indent="-457200"/>
            <a:r>
              <a:rPr lang="en-US" sz="2800" dirty="0">
                <a:latin typeface="+mn-lt"/>
                <a:cs typeface="Times New Roman" panose="02020603050405020304" pitchFamily="18" charset="0"/>
              </a:rPr>
              <a:t>The Department of Ecology hosted a Drought Planning and Preparedness Grant from JAN – MAR of 2024 and should begin issuing them in summer of 2024. </a:t>
            </a:r>
          </a:p>
          <a:p>
            <a:pPr marL="1485763" lvl="1" indent="-457200"/>
            <a:endParaRPr lang="en-US" sz="2201" dirty="0">
              <a:latin typeface="+mn-lt"/>
              <a:cs typeface="Calibri"/>
            </a:endParaRPr>
          </a:p>
        </p:txBody>
      </p:sp>
      <p:sp>
        <p:nvSpPr>
          <p:cNvPr id="2" name="Slide Number Placeholder 1">
            <a:extLst>
              <a:ext uri="{FF2B5EF4-FFF2-40B4-BE49-F238E27FC236}">
                <a16:creationId xmlns:a16="http://schemas.microsoft.com/office/drawing/2014/main" id="{0B7DE4F5-0733-FE50-6C00-6E746ACB8805}"/>
              </a:ext>
            </a:extLst>
          </p:cNvPr>
          <p:cNvSpPr>
            <a:spLocks noGrp="1"/>
          </p:cNvSpPr>
          <p:nvPr>
            <p:ph type="sldNum" sz="quarter" idx="12"/>
          </p:nvPr>
        </p:nvSpPr>
        <p:spPr/>
        <p:txBody>
          <a:bodyPr/>
          <a:lstStyle/>
          <a:p>
            <a:fld id="{7E65300D-5599-4468-BF5D-B13C6AAEC98A}" type="slidenum">
              <a:rPr kumimoji="1" lang="ja-JP" altLang="en-US" smtClean="0"/>
              <a:pPr/>
              <a:t>47</a:t>
            </a:fld>
            <a:endParaRPr kumimoji="1" lang="ja-JP" altLang="en-US"/>
          </a:p>
        </p:txBody>
      </p:sp>
    </p:spTree>
    <p:extLst>
      <p:ext uri="{BB962C8B-B14F-4D97-AF65-F5344CB8AC3E}">
        <p14:creationId xmlns:p14="http://schemas.microsoft.com/office/powerpoint/2010/main" val="1502572111"/>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9" descr="SERC logo">
            <a:extLst>
              <a:ext uri="{FF2B5EF4-FFF2-40B4-BE49-F238E27FC236}">
                <a16:creationId xmlns:a16="http://schemas.microsoft.com/office/drawing/2014/main" id="{6BFD69F9-1C50-3595-9BD8-082FD21A328E}"/>
              </a:ext>
            </a:extLst>
          </p:cNvPr>
          <p:cNvPicPr>
            <a:picLocks noChangeAspect="1"/>
          </p:cNvPicPr>
          <p:nvPr/>
        </p:nvPicPr>
        <p:blipFill>
          <a:blip r:embed="rId3" cstate="email">
            <a:alphaModFix amt="12000"/>
            <a:extLst>
              <a:ext uri="{28A0092B-C50C-407E-A947-70E740481C1C}">
                <a14:useLocalDpi xmlns:a14="http://schemas.microsoft.com/office/drawing/2010/main" val="0"/>
              </a:ext>
            </a:extLst>
          </a:blip>
          <a:stretch>
            <a:fillRect/>
          </a:stretch>
        </p:blipFill>
        <p:spPr>
          <a:xfrm>
            <a:off x="2244819" y="3475732"/>
            <a:ext cx="9224774" cy="5050565"/>
          </a:xfrm>
          <a:prstGeom prst="rect">
            <a:avLst/>
          </a:prstGeom>
        </p:spPr>
      </p:pic>
      <p:sp>
        <p:nvSpPr>
          <p:cNvPr id="7" name="Title 6"/>
          <p:cNvSpPr>
            <a:spLocks noGrp="1"/>
          </p:cNvSpPr>
          <p:nvPr>
            <p:ph type="title"/>
          </p:nvPr>
        </p:nvSpPr>
        <p:spPr>
          <a:solidFill>
            <a:schemeClr val="accent1">
              <a:lumMod val="20000"/>
              <a:lumOff val="80000"/>
            </a:schemeClr>
          </a:solidFill>
          <a:ln>
            <a:solidFill>
              <a:schemeClr val="accent1"/>
            </a:solidFill>
          </a:ln>
        </p:spPr>
        <p:txBody>
          <a:bodyPr>
            <a:normAutofit/>
          </a:bodyPr>
          <a:lstStyle/>
          <a:p>
            <a:r>
              <a:rPr lang="en-US" sz="6000" u="sng" dirty="0"/>
              <a:t>State Resources</a:t>
            </a:r>
            <a:r>
              <a:rPr lang="en-US" sz="6000" dirty="0"/>
              <a:t>: Drought</a:t>
            </a:r>
            <a:endParaRPr lang="en-US" sz="6000" u="sng" dirty="0"/>
          </a:p>
        </p:txBody>
      </p:sp>
      <p:sp>
        <p:nvSpPr>
          <p:cNvPr id="8" name="Content Placeholder 7"/>
          <p:cNvSpPr>
            <a:spLocks noGrp="1"/>
          </p:cNvSpPr>
          <p:nvPr>
            <p:ph idx="1"/>
          </p:nvPr>
        </p:nvSpPr>
        <p:spPr>
          <a:xfrm>
            <a:off x="666933" y="2535643"/>
            <a:ext cx="11828681" cy="6526000"/>
          </a:xfrm>
        </p:spPr>
        <p:txBody>
          <a:bodyPr vert="horz" lIns="91440" tIns="45720" rIns="91440" bIns="45720" rtlCol="0" anchor="t">
            <a:noAutofit/>
          </a:bodyPr>
          <a:lstStyle/>
          <a:p>
            <a:pPr marL="800054" indent="-457200"/>
            <a:r>
              <a:rPr lang="en-US" sz="2800" dirty="0">
                <a:latin typeface="+mn-lt"/>
                <a:cs typeface="Times New Roman" panose="02020603050405020304" pitchFamily="18" charset="0"/>
              </a:rPr>
              <a:t>The State </a:t>
            </a:r>
            <a:r>
              <a:rPr lang="en-US" sz="2800" b="1" dirty="0">
                <a:latin typeface="+mn-lt"/>
                <a:cs typeface="Times New Roman" panose="02020603050405020304" pitchFamily="18" charset="0"/>
              </a:rPr>
              <a:t>Department of Ecology </a:t>
            </a:r>
            <a:r>
              <a:rPr lang="en-US" sz="2800" dirty="0">
                <a:latin typeface="+mn-lt"/>
                <a:cs typeface="Times New Roman" panose="02020603050405020304" pitchFamily="18" charset="0"/>
              </a:rPr>
              <a:t>is the lead agency for drought response in Washington State</a:t>
            </a:r>
          </a:p>
          <a:p>
            <a:pPr marL="800054" indent="-457200"/>
            <a:r>
              <a:rPr lang="en-US" sz="2800" dirty="0">
                <a:latin typeface="+mn-lt"/>
                <a:cs typeface="Times New Roman" panose="02020603050405020304" pitchFamily="18" charset="0"/>
              </a:rPr>
              <a:t>The State Department of Ecology utilizes the </a:t>
            </a:r>
            <a:r>
              <a:rPr lang="en-US" sz="2800" b="1" dirty="0">
                <a:latin typeface="+mn-lt"/>
                <a:cs typeface="Times New Roman" panose="02020603050405020304" pitchFamily="18" charset="0"/>
              </a:rPr>
              <a:t>Water Supply Availability Committee (WSAC) </a:t>
            </a:r>
            <a:r>
              <a:rPr lang="en-US" sz="2800" dirty="0">
                <a:latin typeface="+mn-lt"/>
                <a:cs typeface="Times New Roman" panose="02020603050405020304" pitchFamily="18" charset="0"/>
              </a:rPr>
              <a:t>to monitor water supply conditions throughout the state and identify drought conditions as early as possible. If drought conditions are expected the </a:t>
            </a:r>
            <a:r>
              <a:rPr lang="en-US" sz="2800" b="1" dirty="0">
                <a:latin typeface="+mn-lt"/>
                <a:cs typeface="Times New Roman" panose="02020603050405020304" pitchFamily="18" charset="0"/>
              </a:rPr>
              <a:t>Executive Water Emergency Committee (EWEC) makes a decision about water usage,</a:t>
            </a:r>
            <a:r>
              <a:rPr lang="en-US" sz="2800" dirty="0">
                <a:latin typeface="+mn-lt"/>
                <a:cs typeface="Times New Roman" panose="02020603050405020304" pitchFamily="18" charset="0"/>
              </a:rPr>
              <a:t> members includes:</a:t>
            </a:r>
          </a:p>
          <a:p>
            <a:pPr marL="1485763" lvl="1" indent="-457200"/>
            <a:r>
              <a:rPr lang="en-US" sz="2400" dirty="0">
                <a:latin typeface="+mn-lt"/>
                <a:cs typeface="Times New Roman" panose="02020603050405020304" pitchFamily="18" charset="0"/>
              </a:rPr>
              <a:t>Dept. of Ecology, Office of Washington State Climatologist, USGS, NWS</a:t>
            </a:r>
          </a:p>
          <a:p>
            <a:pPr marL="1485763" lvl="1" indent="-457200"/>
            <a:r>
              <a:rPr lang="en-US" sz="2400" dirty="0">
                <a:latin typeface="+mn-lt"/>
                <a:cs typeface="Times New Roman" panose="02020603050405020304" pitchFamily="18" charset="0"/>
              </a:rPr>
              <a:t>Natural Resources Conservation Service, U.S. Bureau of Reclamation</a:t>
            </a:r>
          </a:p>
          <a:p>
            <a:pPr marL="1485763" lvl="1" indent="-457200"/>
            <a:r>
              <a:rPr lang="en-US" sz="2400" dirty="0">
                <a:latin typeface="+mn-lt"/>
                <a:cs typeface="Times New Roman" panose="02020603050405020304" pitchFamily="18" charset="0"/>
              </a:rPr>
              <a:t>U.S. Army Corps of Engineers and Bonneville Power Administration</a:t>
            </a:r>
          </a:p>
          <a:p>
            <a:pPr marL="800054" indent="-457200"/>
            <a:r>
              <a:rPr lang="en-US" sz="2800" b="1" u="sng" dirty="0">
                <a:latin typeface="+mn-lt"/>
                <a:cs typeface="Times New Roman" panose="02020603050405020304" pitchFamily="18" charset="0"/>
              </a:rPr>
              <a:t>Drought Advisory</a:t>
            </a:r>
            <a:r>
              <a:rPr lang="en-US" sz="2800" dirty="0">
                <a:latin typeface="+mn-lt"/>
                <a:cs typeface="Times New Roman" panose="02020603050405020304" pitchFamily="18" charset="0"/>
              </a:rPr>
              <a:t>: Drought conditions may develop, and are informational only</a:t>
            </a:r>
          </a:p>
          <a:p>
            <a:pPr marL="800054" indent="-457200"/>
            <a:r>
              <a:rPr lang="en-US" sz="2800" b="1" u="sng" dirty="0">
                <a:latin typeface="+mn-lt"/>
                <a:cs typeface="Times New Roman" panose="02020603050405020304" pitchFamily="18" charset="0"/>
              </a:rPr>
              <a:t>Drought Emergency</a:t>
            </a:r>
            <a:r>
              <a:rPr lang="en-US" sz="2800" dirty="0">
                <a:latin typeface="+mn-lt"/>
                <a:cs typeface="Times New Roman" panose="02020603050405020304" pitchFamily="18" charset="0"/>
              </a:rPr>
              <a:t>: may be declared for a limited geographic area experiencing water supply under the 75% average and there is a risk to users. This emergency allows the use of emergency funds </a:t>
            </a:r>
          </a:p>
          <a:p>
            <a:pPr indent="0">
              <a:buNone/>
            </a:pPr>
            <a:endParaRPr lang="en-US" sz="2800" dirty="0">
              <a:latin typeface="+mn-lt"/>
              <a:cs typeface="Calibri"/>
            </a:endParaRPr>
          </a:p>
        </p:txBody>
      </p:sp>
      <p:sp>
        <p:nvSpPr>
          <p:cNvPr id="2" name="Slide Number Placeholder 1">
            <a:extLst>
              <a:ext uri="{FF2B5EF4-FFF2-40B4-BE49-F238E27FC236}">
                <a16:creationId xmlns:a16="http://schemas.microsoft.com/office/drawing/2014/main" id="{0B7DE4F5-0733-FE50-6C00-6E746ACB8805}"/>
              </a:ext>
            </a:extLst>
          </p:cNvPr>
          <p:cNvSpPr>
            <a:spLocks noGrp="1"/>
          </p:cNvSpPr>
          <p:nvPr>
            <p:ph type="sldNum" sz="quarter" idx="12"/>
          </p:nvPr>
        </p:nvSpPr>
        <p:spPr/>
        <p:txBody>
          <a:bodyPr/>
          <a:lstStyle/>
          <a:p>
            <a:fld id="{7E65300D-5599-4468-BF5D-B13C6AAEC98A}" type="slidenum">
              <a:rPr kumimoji="1" lang="ja-JP" altLang="en-US" smtClean="0"/>
              <a:pPr/>
              <a:t>48</a:t>
            </a:fld>
            <a:endParaRPr kumimoji="1" lang="ja-JP" altLang="en-US"/>
          </a:p>
        </p:txBody>
      </p:sp>
    </p:spTree>
    <p:extLst>
      <p:ext uri="{BB962C8B-B14F-4D97-AF65-F5344CB8AC3E}">
        <p14:creationId xmlns:p14="http://schemas.microsoft.com/office/powerpoint/2010/main" val="1326959400"/>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9" descr="SERC logo">
            <a:extLst>
              <a:ext uri="{FF2B5EF4-FFF2-40B4-BE49-F238E27FC236}">
                <a16:creationId xmlns:a16="http://schemas.microsoft.com/office/drawing/2014/main" id="{6BFD69F9-1C50-3595-9BD8-082FD21A328E}"/>
              </a:ext>
            </a:extLst>
          </p:cNvPr>
          <p:cNvPicPr>
            <a:picLocks noChangeAspect="1"/>
          </p:cNvPicPr>
          <p:nvPr/>
        </p:nvPicPr>
        <p:blipFill>
          <a:blip r:embed="rId3" cstate="email">
            <a:alphaModFix amt="12000"/>
            <a:extLst>
              <a:ext uri="{28A0092B-C50C-407E-A947-70E740481C1C}">
                <a14:useLocalDpi xmlns:a14="http://schemas.microsoft.com/office/drawing/2010/main" val="0"/>
              </a:ext>
            </a:extLst>
          </a:blip>
          <a:stretch>
            <a:fillRect/>
          </a:stretch>
        </p:blipFill>
        <p:spPr>
          <a:xfrm>
            <a:off x="2244819" y="3475732"/>
            <a:ext cx="9224774" cy="5050565"/>
          </a:xfrm>
          <a:prstGeom prst="rect">
            <a:avLst/>
          </a:prstGeom>
        </p:spPr>
      </p:pic>
      <p:sp>
        <p:nvSpPr>
          <p:cNvPr id="7" name="Title 6"/>
          <p:cNvSpPr>
            <a:spLocks noGrp="1"/>
          </p:cNvSpPr>
          <p:nvPr>
            <p:ph type="title"/>
          </p:nvPr>
        </p:nvSpPr>
        <p:spPr>
          <a:solidFill>
            <a:schemeClr val="accent1">
              <a:lumMod val="20000"/>
              <a:lumOff val="80000"/>
            </a:schemeClr>
          </a:solidFill>
          <a:ln>
            <a:solidFill>
              <a:schemeClr val="accent1"/>
            </a:solidFill>
          </a:ln>
        </p:spPr>
        <p:txBody>
          <a:bodyPr>
            <a:normAutofit/>
          </a:bodyPr>
          <a:lstStyle/>
          <a:p>
            <a:r>
              <a:rPr lang="en-US" sz="6000" u="sng" dirty="0"/>
              <a:t>State Resources</a:t>
            </a:r>
            <a:r>
              <a:rPr lang="en-US" sz="6000" dirty="0"/>
              <a:t>: Drought</a:t>
            </a:r>
            <a:endParaRPr lang="en-US" sz="6000" u="sng" dirty="0"/>
          </a:p>
        </p:txBody>
      </p:sp>
      <p:sp>
        <p:nvSpPr>
          <p:cNvPr id="8" name="Content Placeholder 7"/>
          <p:cNvSpPr>
            <a:spLocks noGrp="1"/>
          </p:cNvSpPr>
          <p:nvPr>
            <p:ph idx="1"/>
          </p:nvPr>
        </p:nvSpPr>
        <p:spPr>
          <a:xfrm>
            <a:off x="666933" y="2535643"/>
            <a:ext cx="11828681" cy="6526000"/>
          </a:xfrm>
        </p:spPr>
        <p:txBody>
          <a:bodyPr vert="horz" lIns="91440" tIns="45720" rIns="91440" bIns="45720" rtlCol="0" anchor="t">
            <a:noAutofit/>
          </a:bodyPr>
          <a:lstStyle/>
          <a:p>
            <a:pPr marL="800054" indent="-457200"/>
            <a:r>
              <a:rPr lang="en-US" sz="2800" b="1" u="sng" dirty="0">
                <a:latin typeface="+mn-lt"/>
                <a:cs typeface="Times New Roman" panose="02020603050405020304" pitchFamily="18" charset="0"/>
              </a:rPr>
              <a:t>Drought Emergency</a:t>
            </a:r>
            <a:r>
              <a:rPr lang="en-US" sz="2800" dirty="0">
                <a:latin typeface="+mn-lt"/>
                <a:cs typeface="Times New Roman" panose="02020603050405020304" pitchFamily="18" charset="0"/>
              </a:rPr>
              <a:t>: As of 16 APRIL 2024 the state has issued a Drought Emergency Declaration due to a significant decrease in the state snowpack.</a:t>
            </a:r>
          </a:p>
          <a:p>
            <a:pPr marL="800054" indent="-457200"/>
            <a:endParaRPr lang="en-US" sz="2400" dirty="0">
              <a:latin typeface="+mn-lt"/>
              <a:cs typeface="Times New Roman" panose="02020603050405020304" pitchFamily="18" charset="0"/>
            </a:endParaRPr>
          </a:p>
          <a:p>
            <a:pPr marL="1371463" lvl="1" indent="-342900">
              <a:buFontTx/>
              <a:buChar char="-"/>
            </a:pPr>
            <a:r>
              <a:rPr lang="en-US" sz="2400" dirty="0">
                <a:latin typeface="+mn-lt"/>
                <a:cs typeface="Times New Roman" panose="02020603050405020304" pitchFamily="18" charset="0"/>
              </a:rPr>
              <a:t>Ecology is making up to $4.5 million available in drought response grants to qualifying public entities to respond to impacts from current drought conditions</a:t>
            </a:r>
          </a:p>
          <a:p>
            <a:pPr marL="2057171" lvl="2" indent="-342900">
              <a:buFontTx/>
              <a:buChar char="-"/>
            </a:pPr>
            <a:r>
              <a:rPr lang="en-US" sz="2400" dirty="0">
                <a:latin typeface="+mn-lt"/>
                <a:hlinkClick r:id="rId4"/>
              </a:rPr>
              <a:t>Drought response grants - Washington State Department of Ecology</a:t>
            </a:r>
            <a:endParaRPr lang="en-US" sz="2400" dirty="0">
              <a:latin typeface="+mn-lt"/>
              <a:cs typeface="Times New Roman" panose="02020603050405020304" pitchFamily="18" charset="0"/>
            </a:endParaRPr>
          </a:p>
          <a:p>
            <a:pPr marL="1371463" lvl="1" indent="-342900">
              <a:buFontTx/>
              <a:buChar char="-"/>
            </a:pPr>
            <a:endParaRPr lang="en-US" sz="2400" dirty="0">
              <a:latin typeface="+mn-lt"/>
              <a:cs typeface="Times New Roman" panose="02020603050405020304" pitchFamily="18" charset="0"/>
            </a:endParaRPr>
          </a:p>
          <a:p>
            <a:pPr marL="1371463" lvl="1" indent="-342900">
              <a:buFontTx/>
              <a:buChar char="-"/>
            </a:pPr>
            <a:r>
              <a:rPr lang="en-US" sz="2400" dirty="0">
                <a:latin typeface="+mn-lt"/>
                <a:cs typeface="Times New Roman" panose="02020603050405020304" pitchFamily="18" charset="0"/>
              </a:rPr>
              <a:t>There are limited exceptions for the Seattle, Tacoma, and Everett metro areas, otherwise the entire state is under </a:t>
            </a:r>
            <a:r>
              <a:rPr lang="en-US" sz="2400">
                <a:latin typeface="+mn-lt"/>
                <a:cs typeface="Times New Roman" panose="02020603050405020304" pitchFamily="18" charset="0"/>
              </a:rPr>
              <a:t>an emergency </a:t>
            </a:r>
            <a:r>
              <a:rPr lang="en-US" sz="2400" dirty="0">
                <a:latin typeface="+mn-lt"/>
                <a:cs typeface="Times New Roman" panose="02020603050405020304" pitchFamily="18" charset="0"/>
              </a:rPr>
              <a:t>drought declaration</a:t>
            </a:r>
          </a:p>
          <a:p>
            <a:pPr marL="2057171" lvl="2" indent="-342900">
              <a:buFontTx/>
              <a:buChar char="-"/>
            </a:pPr>
            <a:r>
              <a:rPr lang="en-US" sz="2400" dirty="0">
                <a:latin typeface="+mn-lt"/>
                <a:hlinkClick r:id="rId5"/>
              </a:rPr>
              <a:t>Drought Response - Washington State Department of Ecology</a:t>
            </a:r>
            <a:endParaRPr lang="en-US" sz="2400" dirty="0">
              <a:latin typeface="+mn-lt"/>
              <a:cs typeface="Times New Roman" panose="02020603050405020304" pitchFamily="18" charset="0"/>
            </a:endParaRPr>
          </a:p>
          <a:p>
            <a:pPr marL="2057171" lvl="2" indent="-342900">
              <a:buFontTx/>
              <a:buChar char="-"/>
            </a:pPr>
            <a:r>
              <a:rPr lang="en-US" sz="2400" dirty="0">
                <a:latin typeface="+mn-lt"/>
                <a:hlinkClick r:id="rId6"/>
              </a:rPr>
              <a:t>Apr. 16 - Drought Declaration - Washington State Department of Ecology</a:t>
            </a:r>
            <a:endParaRPr lang="en-US" sz="2400" dirty="0">
              <a:latin typeface="+mn-lt"/>
            </a:endParaRPr>
          </a:p>
          <a:p>
            <a:pPr marL="2057171" lvl="2" indent="-342900">
              <a:buFontTx/>
              <a:buChar char="-"/>
            </a:pPr>
            <a:endParaRPr lang="en-US" sz="2400" dirty="0">
              <a:latin typeface="+mn-lt"/>
            </a:endParaRPr>
          </a:p>
          <a:p>
            <a:pPr marL="1371463" lvl="1" indent="-342900">
              <a:buFontTx/>
              <a:buChar char="-"/>
            </a:pPr>
            <a:r>
              <a:rPr lang="en-US" sz="2400" dirty="0">
                <a:effectLst/>
                <a:latin typeface="Calibri" panose="020F0502020204030204" pitchFamily="34" charset="0"/>
                <a:ea typeface="Aptos" panose="020B0004020202020204" pitchFamily="34" charset="0"/>
              </a:rPr>
              <a:t>A formal drought declaration authorizes Ecology to take certain measures for the purpose of providing emergency drought relief:</a:t>
            </a:r>
          </a:p>
          <a:p>
            <a:pPr marL="2057171" lvl="2" indent="-342900">
              <a:buFontTx/>
              <a:buChar char="-"/>
            </a:pPr>
            <a:r>
              <a:rPr lang="en-US" sz="2400" dirty="0">
                <a:effectLst/>
                <a:latin typeface="Calibri" panose="020F0502020204030204" pitchFamily="34" charset="0"/>
                <a:ea typeface="Aptos" panose="020B0004020202020204" pitchFamily="34" charset="0"/>
              </a:rPr>
              <a:t>Expedite processing for emergency drought permits;</a:t>
            </a:r>
          </a:p>
          <a:p>
            <a:pPr marL="2057171" lvl="2" indent="-342900">
              <a:buFontTx/>
              <a:buChar char="-"/>
            </a:pPr>
            <a:r>
              <a:rPr lang="en-US" sz="2400" dirty="0">
                <a:effectLst/>
                <a:latin typeface="Calibri" panose="020F0502020204030204" pitchFamily="34" charset="0"/>
                <a:ea typeface="Aptos" panose="020B0004020202020204" pitchFamily="34" charset="0"/>
              </a:rPr>
              <a:t>Expedite temporary transfers of water rights; and</a:t>
            </a:r>
          </a:p>
          <a:p>
            <a:pPr marL="2057171" lvl="2" indent="-342900">
              <a:buFontTx/>
              <a:buChar char="-"/>
            </a:pPr>
            <a:r>
              <a:rPr lang="en-US" sz="2400" dirty="0">
                <a:effectLst/>
                <a:latin typeface="Calibri" panose="020F0502020204030204" pitchFamily="34" charset="0"/>
                <a:ea typeface="Aptos" panose="020B0004020202020204" pitchFamily="34" charset="0"/>
              </a:rPr>
              <a:t>Provide drought relief funding assistance for public entities (Tribes, municipalities, irrigation districts, PUDs, etc.)</a:t>
            </a:r>
          </a:p>
          <a:p>
            <a:pPr marL="1371463" lvl="1" indent="-342900">
              <a:buFontTx/>
              <a:buChar char="-"/>
            </a:pPr>
            <a:endParaRPr lang="en-US" sz="3000" dirty="0">
              <a:latin typeface="+mn-lt"/>
              <a:cs typeface="Calibri"/>
            </a:endParaRPr>
          </a:p>
        </p:txBody>
      </p:sp>
      <p:sp>
        <p:nvSpPr>
          <p:cNvPr id="2" name="Slide Number Placeholder 1">
            <a:extLst>
              <a:ext uri="{FF2B5EF4-FFF2-40B4-BE49-F238E27FC236}">
                <a16:creationId xmlns:a16="http://schemas.microsoft.com/office/drawing/2014/main" id="{0B7DE4F5-0733-FE50-6C00-6E746ACB8805}"/>
              </a:ext>
            </a:extLst>
          </p:cNvPr>
          <p:cNvSpPr>
            <a:spLocks noGrp="1"/>
          </p:cNvSpPr>
          <p:nvPr>
            <p:ph type="sldNum" sz="quarter" idx="12"/>
          </p:nvPr>
        </p:nvSpPr>
        <p:spPr/>
        <p:txBody>
          <a:bodyPr/>
          <a:lstStyle/>
          <a:p>
            <a:fld id="{7E65300D-5599-4468-BF5D-B13C6AAEC98A}" type="slidenum">
              <a:rPr kumimoji="1" lang="ja-JP" altLang="en-US" smtClean="0"/>
              <a:pPr/>
              <a:t>49</a:t>
            </a:fld>
            <a:endParaRPr kumimoji="1" lang="ja-JP" altLang="en-US" dirty="0"/>
          </a:p>
        </p:txBody>
      </p:sp>
    </p:spTree>
    <p:extLst>
      <p:ext uri="{BB962C8B-B14F-4D97-AF65-F5344CB8AC3E}">
        <p14:creationId xmlns:p14="http://schemas.microsoft.com/office/powerpoint/2010/main" val="239880334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9" descr="SERC logo">
            <a:extLst>
              <a:ext uri="{FF2B5EF4-FFF2-40B4-BE49-F238E27FC236}">
                <a16:creationId xmlns:a16="http://schemas.microsoft.com/office/drawing/2014/main" id="{6BFD69F9-1C50-3595-9BD8-082FD21A328E}"/>
              </a:ext>
            </a:extLst>
          </p:cNvPr>
          <p:cNvPicPr>
            <a:picLocks noChangeAspect="1"/>
          </p:cNvPicPr>
          <p:nvPr/>
        </p:nvPicPr>
        <p:blipFill>
          <a:blip r:embed="rId3" cstate="email">
            <a:alphaModFix amt="10000"/>
            <a:extLst>
              <a:ext uri="{28A0092B-C50C-407E-A947-70E740481C1C}">
                <a14:useLocalDpi xmlns:a14="http://schemas.microsoft.com/office/drawing/2010/main" val="0"/>
              </a:ext>
            </a:extLst>
          </a:blip>
          <a:stretch>
            <a:fillRect/>
          </a:stretch>
        </p:blipFill>
        <p:spPr>
          <a:xfrm>
            <a:off x="2244819" y="3475732"/>
            <a:ext cx="9224774" cy="5050565"/>
          </a:xfrm>
          <a:prstGeom prst="rect">
            <a:avLst/>
          </a:prstGeom>
        </p:spPr>
      </p:pic>
      <p:sp>
        <p:nvSpPr>
          <p:cNvPr id="7" name="Title 6"/>
          <p:cNvSpPr>
            <a:spLocks noGrp="1"/>
          </p:cNvSpPr>
          <p:nvPr>
            <p:ph type="title"/>
          </p:nvPr>
        </p:nvSpPr>
        <p:spPr>
          <a:solidFill>
            <a:schemeClr val="accent1">
              <a:lumMod val="20000"/>
              <a:lumOff val="80000"/>
            </a:schemeClr>
          </a:solidFill>
          <a:ln>
            <a:solidFill>
              <a:schemeClr val="accent1"/>
            </a:solidFill>
          </a:ln>
        </p:spPr>
        <p:txBody>
          <a:bodyPr>
            <a:normAutofit/>
          </a:bodyPr>
          <a:lstStyle/>
          <a:p>
            <a:r>
              <a:rPr lang="en-US" sz="6000" u="sng" dirty="0"/>
              <a:t>State Resources</a:t>
            </a:r>
            <a:r>
              <a:rPr lang="en-US" sz="6000" dirty="0"/>
              <a:t>: All Hazards Planning – State Perspective</a:t>
            </a:r>
            <a:endParaRPr lang="en-US" sz="6000" u="sng" dirty="0"/>
          </a:p>
        </p:txBody>
      </p:sp>
      <p:sp>
        <p:nvSpPr>
          <p:cNvPr id="5" name="Rectangle 4">
            <a:extLst>
              <a:ext uri="{FF2B5EF4-FFF2-40B4-BE49-F238E27FC236}">
                <a16:creationId xmlns:a16="http://schemas.microsoft.com/office/drawing/2014/main" id="{E47E8484-F34D-F5E1-B946-CFD80951F862}"/>
              </a:ext>
              <a:ext uri="{C183D7F6-B498-43B3-948B-1728B52AA6E4}">
                <adec:decorative xmlns:adec="http://schemas.microsoft.com/office/drawing/2017/decorative" val="1"/>
              </a:ext>
            </a:extLst>
          </p:cNvPr>
          <p:cNvSpPr/>
          <p:nvPr/>
        </p:nvSpPr>
        <p:spPr>
          <a:xfrm>
            <a:off x="8034984" y="9425386"/>
            <a:ext cx="4605009" cy="860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B7DE4F5-0733-FE50-6C00-6E746ACB8805}"/>
              </a:ext>
            </a:extLst>
          </p:cNvPr>
          <p:cNvSpPr>
            <a:spLocks noGrp="1"/>
          </p:cNvSpPr>
          <p:nvPr>
            <p:ph type="sldNum" sz="quarter" idx="12"/>
          </p:nvPr>
        </p:nvSpPr>
        <p:spPr/>
        <p:txBody>
          <a:bodyPr/>
          <a:lstStyle/>
          <a:p>
            <a:fld id="{7E65300D-5599-4468-BF5D-B13C6AAEC98A}" type="slidenum">
              <a:rPr kumimoji="1" lang="ja-JP" altLang="en-US" smtClean="0"/>
              <a:pPr/>
              <a:t>5</a:t>
            </a:fld>
            <a:endParaRPr kumimoji="1" lang="ja-JP" altLang="en-US"/>
          </a:p>
        </p:txBody>
      </p:sp>
      <p:sp>
        <p:nvSpPr>
          <p:cNvPr id="8" name="Content Placeholder 7">
            <a:extLst>
              <a:ext uri="{FF2B5EF4-FFF2-40B4-BE49-F238E27FC236}">
                <a16:creationId xmlns:a16="http://schemas.microsoft.com/office/drawing/2014/main" id="{92FFA287-8226-4A8F-AA14-D2BB7C7B59D9}"/>
              </a:ext>
            </a:extLst>
          </p:cNvPr>
          <p:cNvSpPr>
            <a:spLocks noGrp="1"/>
          </p:cNvSpPr>
          <p:nvPr>
            <p:ph idx="1"/>
          </p:nvPr>
        </p:nvSpPr>
        <p:spPr>
          <a:xfrm>
            <a:off x="942866" y="2738014"/>
            <a:ext cx="11828681" cy="6999793"/>
          </a:xfrm>
        </p:spPr>
        <p:txBody>
          <a:bodyPr>
            <a:normAutofit fontScale="85000" lnSpcReduction="20000"/>
          </a:bodyPr>
          <a:lstStyle/>
          <a:p>
            <a:r>
              <a:rPr lang="en-US" sz="2800" b="1" dirty="0">
                <a:latin typeface="+mn-lt"/>
              </a:rPr>
              <a:t>State CEMP</a:t>
            </a:r>
            <a:r>
              <a:rPr lang="en-US" sz="3600" b="1" dirty="0">
                <a:latin typeface="+mn-lt"/>
              </a:rPr>
              <a:t> </a:t>
            </a:r>
            <a:r>
              <a:rPr lang="en-US" sz="3600" dirty="0">
                <a:latin typeface="+mn-lt"/>
              </a:rPr>
              <a:t>- </a:t>
            </a:r>
            <a:r>
              <a:rPr lang="en-US" sz="1600" dirty="0">
                <a:hlinkClick r:id="rId4"/>
              </a:rPr>
              <a:t>Plans | Washington State Military Department, Citizens Serving Citizens with Pride &amp; Tradition</a:t>
            </a:r>
            <a:endParaRPr lang="en-US" sz="1600" dirty="0"/>
          </a:p>
          <a:p>
            <a:pPr lvl="1"/>
            <a:r>
              <a:rPr lang="en-US" sz="2600" b="1" dirty="0">
                <a:latin typeface="+mn-lt"/>
              </a:rPr>
              <a:t>ESF 1</a:t>
            </a:r>
            <a:r>
              <a:rPr lang="en-US" sz="2600" dirty="0">
                <a:latin typeface="+mn-lt"/>
              </a:rPr>
              <a:t>: Transportation</a:t>
            </a:r>
          </a:p>
          <a:p>
            <a:pPr lvl="2"/>
            <a:r>
              <a:rPr lang="en-US" sz="2000" b="1" dirty="0">
                <a:latin typeface="+mn-lt"/>
              </a:rPr>
              <a:t>Coordinating Agency</a:t>
            </a:r>
            <a:r>
              <a:rPr lang="en-US" sz="2000" dirty="0">
                <a:latin typeface="+mn-lt"/>
              </a:rPr>
              <a:t>: Washington State Department of Transportation (WSDOT)</a:t>
            </a:r>
          </a:p>
          <a:p>
            <a:pPr marL="1371417" lvl="2" indent="0">
              <a:buNone/>
            </a:pPr>
            <a:endParaRPr lang="en-US" sz="2000" dirty="0">
              <a:latin typeface="+mn-lt"/>
            </a:endParaRPr>
          </a:p>
          <a:p>
            <a:pPr lvl="1"/>
            <a:r>
              <a:rPr lang="en-US" sz="2600" b="1" dirty="0">
                <a:latin typeface="+mn-lt"/>
              </a:rPr>
              <a:t>ESF 2</a:t>
            </a:r>
            <a:r>
              <a:rPr lang="en-US" sz="2600" dirty="0">
                <a:latin typeface="+mn-lt"/>
              </a:rPr>
              <a:t>: Communications</a:t>
            </a:r>
          </a:p>
          <a:p>
            <a:pPr lvl="2"/>
            <a:r>
              <a:rPr lang="en-US" sz="2000" b="1" dirty="0">
                <a:latin typeface="+mn-lt"/>
              </a:rPr>
              <a:t>Coordinating Agency</a:t>
            </a:r>
            <a:r>
              <a:rPr lang="en-US" sz="2000" dirty="0">
                <a:latin typeface="+mn-lt"/>
              </a:rPr>
              <a:t>: Washington Emergency Management Division (EMD)</a:t>
            </a:r>
          </a:p>
          <a:p>
            <a:pPr lvl="2"/>
            <a:endParaRPr lang="en-US" sz="2000" dirty="0">
              <a:latin typeface="+mn-lt"/>
            </a:endParaRPr>
          </a:p>
          <a:p>
            <a:pPr lvl="1"/>
            <a:r>
              <a:rPr lang="en-US" sz="2600" b="1" dirty="0">
                <a:latin typeface="+mn-lt"/>
              </a:rPr>
              <a:t>ESF 3</a:t>
            </a:r>
            <a:r>
              <a:rPr lang="en-US" sz="2600" dirty="0">
                <a:latin typeface="+mn-lt"/>
              </a:rPr>
              <a:t>: Public Works and Engineering</a:t>
            </a:r>
          </a:p>
          <a:p>
            <a:pPr lvl="2"/>
            <a:r>
              <a:rPr lang="en-US" sz="2000" b="1" dirty="0">
                <a:latin typeface="+mn-lt"/>
              </a:rPr>
              <a:t>Coordinating Agency</a:t>
            </a:r>
            <a:r>
              <a:rPr lang="en-US" sz="2000" dirty="0">
                <a:latin typeface="+mn-lt"/>
              </a:rPr>
              <a:t>: Department of Enterprise Services (DES)</a:t>
            </a:r>
          </a:p>
          <a:p>
            <a:pPr marL="1371417" lvl="2" indent="0">
              <a:buNone/>
            </a:pPr>
            <a:endParaRPr lang="en-US" sz="2000" dirty="0">
              <a:latin typeface="+mn-lt"/>
            </a:endParaRPr>
          </a:p>
          <a:p>
            <a:pPr lvl="1"/>
            <a:r>
              <a:rPr lang="en-US" sz="2600" b="1" dirty="0">
                <a:latin typeface="+mn-lt"/>
              </a:rPr>
              <a:t>ESF 4</a:t>
            </a:r>
            <a:r>
              <a:rPr lang="en-US" sz="2600" dirty="0">
                <a:latin typeface="+mn-lt"/>
              </a:rPr>
              <a:t>: Firefighting</a:t>
            </a:r>
          </a:p>
          <a:p>
            <a:pPr lvl="2"/>
            <a:r>
              <a:rPr lang="en-US" sz="2000" b="1" dirty="0">
                <a:latin typeface="+mn-lt"/>
              </a:rPr>
              <a:t>Coordinating Agency</a:t>
            </a:r>
            <a:r>
              <a:rPr lang="en-US" sz="2000" dirty="0">
                <a:latin typeface="+mn-lt"/>
              </a:rPr>
              <a:t>: Department of Natural Resources (DNR)</a:t>
            </a:r>
          </a:p>
          <a:p>
            <a:pPr lvl="2"/>
            <a:endParaRPr lang="en-US" sz="2000" dirty="0">
              <a:latin typeface="+mn-lt"/>
            </a:endParaRPr>
          </a:p>
          <a:p>
            <a:pPr lvl="1"/>
            <a:r>
              <a:rPr lang="en-US" sz="2600" b="1" dirty="0">
                <a:latin typeface="+mn-lt"/>
              </a:rPr>
              <a:t>ESF 5</a:t>
            </a:r>
            <a:r>
              <a:rPr lang="en-US" sz="2600" dirty="0">
                <a:latin typeface="+mn-lt"/>
              </a:rPr>
              <a:t>: Emergency Management</a:t>
            </a:r>
          </a:p>
          <a:p>
            <a:pPr lvl="2"/>
            <a:r>
              <a:rPr lang="en-US" sz="2000" b="1" dirty="0">
                <a:latin typeface="+mn-lt"/>
              </a:rPr>
              <a:t>Coordinating Agency</a:t>
            </a:r>
            <a:r>
              <a:rPr lang="en-US" sz="2000" dirty="0">
                <a:latin typeface="+mn-lt"/>
              </a:rPr>
              <a:t>: Washington EMD</a:t>
            </a:r>
          </a:p>
          <a:p>
            <a:pPr marL="1371417" lvl="2" indent="0">
              <a:buNone/>
            </a:pPr>
            <a:endParaRPr lang="en-US" sz="2000" dirty="0">
              <a:latin typeface="+mn-lt"/>
            </a:endParaRPr>
          </a:p>
          <a:p>
            <a:pPr lvl="1"/>
            <a:r>
              <a:rPr lang="en-US" sz="2600" b="1" dirty="0">
                <a:latin typeface="+mn-lt"/>
              </a:rPr>
              <a:t>ESF 6</a:t>
            </a:r>
            <a:r>
              <a:rPr lang="en-US" sz="2600" dirty="0">
                <a:latin typeface="+mn-lt"/>
              </a:rPr>
              <a:t>: Mass Care, Emergency Assistance, Temporary Housing, and Human Services</a:t>
            </a:r>
          </a:p>
          <a:p>
            <a:pPr lvl="2"/>
            <a:r>
              <a:rPr lang="en-US" sz="2000" b="1" dirty="0">
                <a:latin typeface="+mn-lt"/>
              </a:rPr>
              <a:t>Coordinating Agency</a:t>
            </a:r>
            <a:r>
              <a:rPr lang="en-US" sz="2000" dirty="0">
                <a:latin typeface="+mn-lt"/>
              </a:rPr>
              <a:t>: Washington EMD</a:t>
            </a:r>
          </a:p>
          <a:p>
            <a:pPr marL="1371417" lvl="2" indent="0">
              <a:buNone/>
            </a:pPr>
            <a:endParaRPr lang="en-US" sz="2600" dirty="0">
              <a:latin typeface="+mn-lt"/>
            </a:endParaRPr>
          </a:p>
          <a:p>
            <a:pPr lvl="1"/>
            <a:r>
              <a:rPr lang="en-US" sz="2600" b="1" dirty="0">
                <a:latin typeface="+mn-lt"/>
              </a:rPr>
              <a:t>ESF 7</a:t>
            </a:r>
            <a:r>
              <a:rPr lang="en-US" sz="2600" dirty="0">
                <a:latin typeface="+mn-lt"/>
              </a:rPr>
              <a:t>: Logistics and Resource Support</a:t>
            </a:r>
          </a:p>
          <a:p>
            <a:pPr lvl="2"/>
            <a:r>
              <a:rPr lang="en-US" sz="2000" b="1" dirty="0">
                <a:latin typeface="+mn-lt"/>
              </a:rPr>
              <a:t>Coordinating Agency</a:t>
            </a:r>
            <a:r>
              <a:rPr lang="en-US" sz="2000" dirty="0">
                <a:latin typeface="+mn-lt"/>
              </a:rPr>
              <a:t>: Washington EMD</a:t>
            </a:r>
          </a:p>
          <a:p>
            <a:pPr lvl="2"/>
            <a:endParaRPr lang="en-US" sz="1400" dirty="0">
              <a:latin typeface="+mn-lt"/>
            </a:endParaRPr>
          </a:p>
          <a:p>
            <a:pPr lvl="1"/>
            <a:endParaRPr lang="en-US" sz="2000" dirty="0">
              <a:latin typeface="+mn-lt"/>
            </a:endParaRPr>
          </a:p>
        </p:txBody>
      </p:sp>
    </p:spTree>
    <p:extLst>
      <p:ext uri="{BB962C8B-B14F-4D97-AF65-F5344CB8AC3E}">
        <p14:creationId xmlns:p14="http://schemas.microsoft.com/office/powerpoint/2010/main" val="3594230152"/>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9" descr="SERC logo">
            <a:extLst>
              <a:ext uri="{FF2B5EF4-FFF2-40B4-BE49-F238E27FC236}">
                <a16:creationId xmlns:a16="http://schemas.microsoft.com/office/drawing/2014/main" id="{6BFD69F9-1C50-3595-9BD8-082FD21A328E}"/>
              </a:ext>
            </a:extLst>
          </p:cNvPr>
          <p:cNvPicPr>
            <a:picLocks noChangeAspect="1"/>
          </p:cNvPicPr>
          <p:nvPr/>
        </p:nvPicPr>
        <p:blipFill>
          <a:blip r:embed="rId3" cstate="email">
            <a:alphaModFix amt="12000"/>
            <a:extLst>
              <a:ext uri="{28A0092B-C50C-407E-A947-70E740481C1C}">
                <a14:useLocalDpi xmlns:a14="http://schemas.microsoft.com/office/drawing/2010/main" val="0"/>
              </a:ext>
            </a:extLst>
          </a:blip>
          <a:stretch>
            <a:fillRect/>
          </a:stretch>
        </p:blipFill>
        <p:spPr>
          <a:xfrm>
            <a:off x="2244819" y="3475732"/>
            <a:ext cx="9224774" cy="5050565"/>
          </a:xfrm>
          <a:prstGeom prst="rect">
            <a:avLst/>
          </a:prstGeom>
        </p:spPr>
      </p:pic>
      <p:sp>
        <p:nvSpPr>
          <p:cNvPr id="7" name="Title 6"/>
          <p:cNvSpPr>
            <a:spLocks noGrp="1"/>
          </p:cNvSpPr>
          <p:nvPr>
            <p:ph type="title"/>
          </p:nvPr>
        </p:nvSpPr>
        <p:spPr>
          <a:solidFill>
            <a:schemeClr val="accent1">
              <a:lumMod val="20000"/>
              <a:lumOff val="80000"/>
            </a:schemeClr>
          </a:solidFill>
          <a:ln>
            <a:solidFill>
              <a:schemeClr val="accent1"/>
            </a:solidFill>
          </a:ln>
        </p:spPr>
        <p:txBody>
          <a:bodyPr>
            <a:normAutofit/>
          </a:bodyPr>
          <a:lstStyle/>
          <a:p>
            <a:r>
              <a:rPr lang="en-US" sz="6000" u="sng" dirty="0"/>
              <a:t>State Resources</a:t>
            </a:r>
            <a:r>
              <a:rPr lang="en-US" sz="6000" dirty="0"/>
              <a:t>: Drought</a:t>
            </a:r>
            <a:br>
              <a:rPr lang="en-US" sz="6000" dirty="0"/>
            </a:br>
            <a:r>
              <a:rPr lang="en-US" sz="6000" dirty="0"/>
              <a:t>Resources</a:t>
            </a:r>
            <a:endParaRPr lang="en-US" sz="6000" u="sng" dirty="0"/>
          </a:p>
        </p:txBody>
      </p:sp>
      <p:sp>
        <p:nvSpPr>
          <p:cNvPr id="8" name="Content Placeholder 7"/>
          <p:cNvSpPr>
            <a:spLocks noGrp="1"/>
          </p:cNvSpPr>
          <p:nvPr>
            <p:ph idx="1"/>
          </p:nvPr>
        </p:nvSpPr>
        <p:spPr>
          <a:xfrm>
            <a:off x="666933" y="2899386"/>
            <a:ext cx="11828681" cy="6526000"/>
          </a:xfrm>
        </p:spPr>
        <p:txBody>
          <a:bodyPr vert="horz" lIns="91440" tIns="45720" rIns="91440" bIns="45720" rtlCol="0" anchor="t">
            <a:noAutofit/>
          </a:bodyPr>
          <a:lstStyle/>
          <a:p>
            <a:pPr marL="800054" indent="-457200" algn="ctr"/>
            <a:r>
              <a:rPr lang="en-US" sz="3200" dirty="0">
                <a:latin typeface="+mn-lt"/>
                <a:cs typeface="Times New Roman" panose="02020603050405020304" pitchFamily="18" charset="0"/>
              </a:rPr>
              <a:t>Resource Links:</a:t>
            </a:r>
          </a:p>
          <a:p>
            <a:pPr marL="800054" indent="-457200"/>
            <a:r>
              <a:rPr lang="en-US" sz="2000" dirty="0">
                <a:latin typeface="+mn-lt"/>
                <a:hlinkClick r:id="rId4"/>
              </a:rPr>
              <a:t>Drought | Washington State Military Department, Citizens Serving Citizens with Pride &amp; Tradition</a:t>
            </a:r>
            <a:endParaRPr lang="en-US" sz="2000" dirty="0">
              <a:latin typeface="+mn-lt"/>
              <a:cs typeface="Times New Roman" panose="02020603050405020304" pitchFamily="18" charset="0"/>
            </a:endParaRPr>
          </a:p>
          <a:p>
            <a:pPr marL="800054" indent="-457200"/>
            <a:r>
              <a:rPr lang="en-US" sz="2000" dirty="0">
                <a:latin typeface="+mn-lt"/>
                <a:hlinkClick r:id="rId5"/>
              </a:rPr>
              <a:t>What is drought? - Washington State Department of Ecology</a:t>
            </a:r>
            <a:endParaRPr lang="en-US" sz="2000" dirty="0">
              <a:latin typeface="+mn-lt"/>
              <a:cs typeface="Times New Roman" panose="02020603050405020304" pitchFamily="18" charset="0"/>
            </a:endParaRPr>
          </a:p>
          <a:p>
            <a:pPr marL="800054" indent="-457200"/>
            <a:r>
              <a:rPr lang="en-US" sz="2000" dirty="0">
                <a:latin typeface="+mn-lt"/>
                <a:hlinkClick r:id="rId6"/>
              </a:rPr>
              <a:t>Drought | Ready.gov</a:t>
            </a:r>
            <a:endParaRPr lang="en-US" sz="2000" dirty="0">
              <a:latin typeface="+mn-lt"/>
            </a:endParaRPr>
          </a:p>
          <a:p>
            <a:pPr marL="800054" indent="-457200"/>
            <a:r>
              <a:rPr lang="en-US" sz="2000" dirty="0">
                <a:latin typeface="+mn-lt"/>
                <a:hlinkClick r:id="rId7"/>
              </a:rPr>
              <a:t>Home | Drought.gov</a:t>
            </a:r>
            <a:endParaRPr lang="en-US" sz="2000" dirty="0">
              <a:latin typeface="+mn-lt"/>
              <a:cs typeface="Times New Roman" panose="02020603050405020304" pitchFamily="18" charset="0"/>
            </a:endParaRPr>
          </a:p>
          <a:p>
            <a:pPr marL="800054" indent="-457200"/>
            <a:r>
              <a:rPr lang="en-US" sz="2000" dirty="0">
                <a:latin typeface="+mn-lt"/>
                <a:hlinkClick r:id="rId8"/>
              </a:rPr>
              <a:t>Current Map | U.S. Drought Monitor (unl.edu)</a:t>
            </a:r>
            <a:endParaRPr lang="en-US" sz="2000" dirty="0">
              <a:latin typeface="+mn-lt"/>
            </a:endParaRPr>
          </a:p>
          <a:p>
            <a:pPr marL="800054" indent="-457200"/>
            <a:r>
              <a:rPr lang="en-US" sz="2000" dirty="0">
                <a:latin typeface="+mn-lt"/>
                <a:hlinkClick r:id="rId9"/>
              </a:rPr>
              <a:t>Water Supply Availability Committee - Washington State Department of Ecology</a:t>
            </a:r>
            <a:endParaRPr lang="en-US" sz="2000" dirty="0">
              <a:latin typeface="+mn-lt"/>
            </a:endParaRPr>
          </a:p>
          <a:p>
            <a:pPr marL="800054" indent="-457200"/>
            <a:r>
              <a:rPr lang="en-US" sz="2000" dirty="0">
                <a:latin typeface="+mn-lt"/>
                <a:hlinkClick r:id="rId10"/>
              </a:rPr>
              <a:t>Statewide conditions - Washington State Department of Ecology</a:t>
            </a:r>
            <a:endParaRPr lang="en-US" sz="2000" dirty="0">
              <a:latin typeface="+mn-lt"/>
            </a:endParaRPr>
          </a:p>
          <a:p>
            <a:pPr marL="800054" indent="-457200"/>
            <a:r>
              <a:rPr lang="en-US" sz="2000" dirty="0">
                <a:latin typeface="+mn-lt"/>
                <a:hlinkClick r:id="rId11"/>
              </a:rPr>
              <a:t>Drought Planning and Preparedness Grants - Washington State Department of Ecology</a:t>
            </a:r>
            <a:endParaRPr lang="en-US" sz="2000" dirty="0">
              <a:latin typeface="+mn-lt"/>
              <a:cs typeface="Calibri"/>
            </a:endParaRPr>
          </a:p>
        </p:txBody>
      </p:sp>
      <p:sp>
        <p:nvSpPr>
          <p:cNvPr id="2" name="Slide Number Placeholder 1">
            <a:extLst>
              <a:ext uri="{FF2B5EF4-FFF2-40B4-BE49-F238E27FC236}">
                <a16:creationId xmlns:a16="http://schemas.microsoft.com/office/drawing/2014/main" id="{0B7DE4F5-0733-FE50-6C00-6E746ACB8805}"/>
              </a:ext>
            </a:extLst>
          </p:cNvPr>
          <p:cNvSpPr>
            <a:spLocks noGrp="1"/>
          </p:cNvSpPr>
          <p:nvPr>
            <p:ph type="sldNum" sz="quarter" idx="12"/>
          </p:nvPr>
        </p:nvSpPr>
        <p:spPr/>
        <p:txBody>
          <a:bodyPr/>
          <a:lstStyle/>
          <a:p>
            <a:fld id="{7E65300D-5599-4468-BF5D-B13C6AAEC98A}" type="slidenum">
              <a:rPr kumimoji="1" lang="ja-JP" altLang="en-US" smtClean="0"/>
              <a:pPr/>
              <a:t>50</a:t>
            </a:fld>
            <a:endParaRPr kumimoji="1" lang="ja-JP" altLang="en-US"/>
          </a:p>
        </p:txBody>
      </p:sp>
      <p:sp>
        <p:nvSpPr>
          <p:cNvPr id="4" name="Content Placeholder 2">
            <a:extLst>
              <a:ext uri="{FF2B5EF4-FFF2-40B4-BE49-F238E27FC236}">
                <a16:creationId xmlns:a16="http://schemas.microsoft.com/office/drawing/2014/main" id="{4AA861B5-62D5-4EF0-6404-BCFD7732870C}"/>
              </a:ext>
            </a:extLst>
          </p:cNvPr>
          <p:cNvSpPr txBox="1">
            <a:spLocks/>
          </p:cNvSpPr>
          <p:nvPr/>
        </p:nvSpPr>
        <p:spPr>
          <a:xfrm>
            <a:off x="2609680" y="8087617"/>
            <a:ext cx="7943186" cy="985031"/>
          </a:xfrm>
          <a:prstGeom prst="rect">
            <a:avLst/>
          </a:prstGeom>
          <a:solidFill>
            <a:srgbClr val="FFFF00"/>
          </a:solidFill>
          <a:ln w="38100"/>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indent="0" algn="ctr">
              <a:buNone/>
            </a:pPr>
            <a:r>
              <a:rPr lang="en-US" sz="2400" b="1" dirty="0"/>
              <a:t>Have additional questions? </a:t>
            </a:r>
          </a:p>
          <a:p>
            <a:pPr marL="0" indent="0" algn="ctr">
              <a:buNone/>
            </a:pPr>
            <a:r>
              <a:rPr lang="en-US" sz="2400" b="1" dirty="0"/>
              <a:t>Email:  Caroline Mellor at </a:t>
            </a:r>
            <a:r>
              <a:rPr lang="en-US" sz="2400" b="1" dirty="0">
                <a:hlinkClick r:id="rId12"/>
              </a:rPr>
              <a:t>cmel461@ecy.wa.gov</a:t>
            </a:r>
            <a:r>
              <a:rPr lang="en-US" sz="2400" b="1" dirty="0"/>
              <a:t> </a:t>
            </a:r>
          </a:p>
        </p:txBody>
      </p:sp>
    </p:spTree>
    <p:extLst>
      <p:ext uri="{BB962C8B-B14F-4D97-AF65-F5344CB8AC3E}">
        <p14:creationId xmlns:p14="http://schemas.microsoft.com/office/powerpoint/2010/main" val="1988479859"/>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 name="Rectangle 26">
            <a:extLst>
              <a:ext uri="{FF2B5EF4-FFF2-40B4-BE49-F238E27FC236}">
                <a16:creationId xmlns:a16="http://schemas.microsoft.com/office/drawing/2014/main" id="{5184EE59-3061-456B-9FB5-98A8E0E74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71689" y="2871686"/>
            <a:ext cx="10285413" cy="45420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10">
            <a:extLst>
              <a:ext uri="{FF2B5EF4-FFF2-40B4-BE49-F238E27FC236}">
                <a16:creationId xmlns:a16="http://schemas.microsoft.com/office/drawing/2014/main" id="{5D17F45B-E0E5-DEF4-2CC0-F2BF3FFDA6F0}"/>
              </a:ext>
            </a:extLst>
          </p:cNvPr>
          <p:cNvSpPr>
            <a:spLocks noGrp="1"/>
          </p:cNvSpPr>
          <p:nvPr>
            <p:ph type="title"/>
          </p:nvPr>
        </p:nvSpPr>
        <p:spPr>
          <a:xfrm>
            <a:off x="-228600" y="867817"/>
            <a:ext cx="4663440" cy="5333323"/>
          </a:xfrm>
        </p:spPr>
        <p:txBody>
          <a:bodyPr vert="horz" lIns="91440" tIns="45720" rIns="91440" bIns="45720" rtlCol="0" anchor="b">
            <a:normAutofit/>
          </a:bodyPr>
          <a:lstStyle/>
          <a:p>
            <a:pPr marL="228600" marR="0">
              <a:lnSpc>
                <a:spcPct val="107000"/>
              </a:lnSpc>
              <a:spcBef>
                <a:spcPts val="0"/>
              </a:spcBef>
              <a:spcAft>
                <a:spcPts val="800"/>
              </a:spcAft>
            </a:pPr>
            <a:r>
              <a:rPr lang="en-US" kern="100" dirty="0">
                <a:solidFill>
                  <a:schemeClr val="bg1"/>
                </a:solidFill>
                <a:ea typeface="Calibri" panose="020F0502020204030204" pitchFamily="34" charset="0"/>
                <a:cs typeface="Times New Roman" panose="02020603050405020304" pitchFamily="18" charset="0"/>
              </a:rPr>
              <a:t>SEVERE WEATHER</a:t>
            </a:r>
            <a:endParaRPr lang="en-US" kern="100" dirty="0">
              <a:solidFill>
                <a:schemeClr val="bg1"/>
              </a:solidFill>
              <a:effectLst/>
              <a:ea typeface="Calibri" panose="020F0502020204030204" pitchFamily="34" charset="0"/>
              <a:cs typeface="Times New Roman" panose="02020603050405020304" pitchFamily="18" charset="0"/>
            </a:endParaRPr>
          </a:p>
        </p:txBody>
      </p:sp>
      <p:pic>
        <p:nvPicPr>
          <p:cNvPr id="96" name="Content Placeholder 9" descr="SERC logo">
            <a:extLst>
              <a:ext uri="{FF2B5EF4-FFF2-40B4-BE49-F238E27FC236}">
                <a16:creationId xmlns:a16="http://schemas.microsoft.com/office/drawing/2014/main" id="{DF1A004B-3F9A-163B-0CE8-1FF1E58A69A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697701" y="4482491"/>
            <a:ext cx="9224774" cy="5050565"/>
          </a:xfrm>
          <a:prstGeom prst="rect">
            <a:avLst/>
          </a:prstGeom>
        </p:spPr>
      </p:pic>
      <p:sp>
        <p:nvSpPr>
          <p:cNvPr id="97" name="Rectangle 96">
            <a:extLst>
              <a:ext uri="{FF2B5EF4-FFF2-40B4-BE49-F238E27FC236}">
                <a16:creationId xmlns:a16="http://schemas.microsoft.com/office/drawing/2014/main" id="{B138029C-78EE-BC84-2BAC-64F49D8DCC98}"/>
              </a:ext>
              <a:ext uri="{C183D7F6-B498-43B3-948B-1728B52AA6E4}">
                <adec:decorative xmlns:adec="http://schemas.microsoft.com/office/drawing/2017/decorative" val="1"/>
              </a:ext>
            </a:extLst>
          </p:cNvPr>
          <p:cNvSpPr/>
          <p:nvPr/>
        </p:nvSpPr>
        <p:spPr>
          <a:xfrm>
            <a:off x="5060789" y="8958467"/>
            <a:ext cx="3065571"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9F2F32C8-06DB-FC2F-A679-7AE3F795863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73201E-BAD4-4887-93F2-D695096208A5}"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77220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9" descr="SERC logo">
            <a:extLst>
              <a:ext uri="{FF2B5EF4-FFF2-40B4-BE49-F238E27FC236}">
                <a16:creationId xmlns:a16="http://schemas.microsoft.com/office/drawing/2014/main" id="{6BFD69F9-1C50-3595-9BD8-082FD21A328E}"/>
              </a:ext>
            </a:extLst>
          </p:cNvPr>
          <p:cNvPicPr>
            <a:picLocks noChangeAspect="1"/>
          </p:cNvPicPr>
          <p:nvPr/>
        </p:nvPicPr>
        <p:blipFill>
          <a:blip r:embed="rId3" cstate="email">
            <a:alphaModFix amt="12000"/>
            <a:extLst>
              <a:ext uri="{28A0092B-C50C-407E-A947-70E740481C1C}">
                <a14:useLocalDpi xmlns:a14="http://schemas.microsoft.com/office/drawing/2010/main" val="0"/>
              </a:ext>
            </a:extLst>
          </a:blip>
          <a:stretch>
            <a:fillRect/>
          </a:stretch>
        </p:blipFill>
        <p:spPr>
          <a:xfrm>
            <a:off x="2244819" y="3475732"/>
            <a:ext cx="9224774" cy="5050565"/>
          </a:xfrm>
          <a:prstGeom prst="rect">
            <a:avLst/>
          </a:prstGeom>
        </p:spPr>
      </p:pic>
      <p:sp>
        <p:nvSpPr>
          <p:cNvPr id="7" name="Title 6"/>
          <p:cNvSpPr>
            <a:spLocks noGrp="1"/>
          </p:cNvSpPr>
          <p:nvPr>
            <p:ph type="title"/>
          </p:nvPr>
        </p:nvSpPr>
        <p:spPr>
          <a:solidFill>
            <a:schemeClr val="accent1">
              <a:lumMod val="20000"/>
              <a:lumOff val="80000"/>
            </a:schemeClr>
          </a:solidFill>
          <a:ln>
            <a:solidFill>
              <a:schemeClr val="accent1"/>
            </a:solidFill>
          </a:ln>
        </p:spPr>
        <p:txBody>
          <a:bodyPr>
            <a:normAutofit/>
          </a:bodyPr>
          <a:lstStyle/>
          <a:p>
            <a:r>
              <a:rPr lang="en-US" sz="6000" u="sng" dirty="0"/>
              <a:t>State Resources</a:t>
            </a:r>
            <a:r>
              <a:rPr lang="en-US" sz="6000" dirty="0"/>
              <a:t>: Severe Weather</a:t>
            </a:r>
            <a:br>
              <a:rPr lang="en-US" sz="6000" dirty="0"/>
            </a:br>
            <a:r>
              <a:rPr lang="en-US" sz="6000" dirty="0"/>
              <a:t>Information</a:t>
            </a:r>
            <a:endParaRPr lang="en-US" sz="6000" u="sng" dirty="0"/>
          </a:p>
        </p:txBody>
      </p:sp>
      <p:sp>
        <p:nvSpPr>
          <p:cNvPr id="8" name="Content Placeholder 7"/>
          <p:cNvSpPr>
            <a:spLocks noGrp="1"/>
          </p:cNvSpPr>
          <p:nvPr>
            <p:ph idx="1"/>
          </p:nvPr>
        </p:nvSpPr>
        <p:spPr>
          <a:xfrm>
            <a:off x="666933" y="2899386"/>
            <a:ext cx="11828681" cy="6526000"/>
          </a:xfrm>
        </p:spPr>
        <p:txBody>
          <a:bodyPr vert="horz" lIns="91440" tIns="45720" rIns="91440" bIns="45720" rtlCol="0" anchor="t">
            <a:noAutofit/>
          </a:bodyPr>
          <a:lstStyle/>
          <a:p>
            <a:pPr marL="800054" indent="-457200"/>
            <a:r>
              <a:rPr lang="en-US" sz="2400" dirty="0">
                <a:latin typeface="+mn-lt"/>
                <a:cs typeface="Calibri"/>
              </a:rPr>
              <a:t>Washington State experiences severe weather throughout the year with extensive rainy and flood seasons in the West, severe heat and dry seasons across the state, and severe winter weather across the Cascade Range and the East of the state. </a:t>
            </a:r>
          </a:p>
          <a:p>
            <a:pPr marL="800054" indent="-457200"/>
            <a:r>
              <a:rPr lang="en-US" sz="2400" dirty="0">
                <a:latin typeface="+mn-lt"/>
                <a:cs typeface="Calibri"/>
              </a:rPr>
              <a:t>The biggest challenges to the state as we move into the summer are the high likelihood of hot temperatures and severe weather</a:t>
            </a:r>
          </a:p>
          <a:p>
            <a:pPr marL="1485763" lvl="1" indent="-457200"/>
            <a:r>
              <a:rPr lang="en-US" sz="2000" dirty="0">
                <a:latin typeface="+mn-lt"/>
                <a:cs typeface="Calibri"/>
              </a:rPr>
              <a:t>Local partners can sign up for </a:t>
            </a:r>
            <a:r>
              <a:rPr lang="en-US" sz="2000" dirty="0" err="1">
                <a:latin typeface="+mn-lt"/>
                <a:cs typeface="Calibri"/>
              </a:rPr>
              <a:t>NWSChat</a:t>
            </a:r>
            <a:r>
              <a:rPr lang="en-US" sz="2000" dirty="0">
                <a:latin typeface="+mn-lt"/>
                <a:cs typeface="Calibri"/>
              </a:rPr>
              <a:t> by contacting their local meteorological representative from the NWS to get updates</a:t>
            </a:r>
          </a:p>
          <a:p>
            <a:pPr marL="1485763" lvl="1" indent="-457200"/>
            <a:r>
              <a:rPr lang="en-US" sz="2000" dirty="0">
                <a:latin typeface="+mn-lt"/>
                <a:cs typeface="Calibri"/>
              </a:rPr>
              <a:t>Additionally for heat advisories utilize </a:t>
            </a:r>
            <a:r>
              <a:rPr lang="en-US" sz="2000" dirty="0">
                <a:latin typeface="+mn-lt"/>
                <a:hlinkClick r:id="rId4"/>
              </a:rPr>
              <a:t>NWS </a:t>
            </a:r>
            <a:r>
              <a:rPr lang="en-US" sz="2000" dirty="0" err="1">
                <a:latin typeface="+mn-lt"/>
                <a:hlinkClick r:id="rId4"/>
              </a:rPr>
              <a:t>HeatRisk</a:t>
            </a:r>
            <a:r>
              <a:rPr lang="en-US" sz="2000" dirty="0">
                <a:latin typeface="+mn-lt"/>
                <a:hlinkClick r:id="rId4"/>
              </a:rPr>
              <a:t> (noaa.gov)</a:t>
            </a:r>
            <a:r>
              <a:rPr lang="en-US" sz="2000" dirty="0">
                <a:latin typeface="+mn-lt"/>
              </a:rPr>
              <a:t> – National Weather Service Heat Risk indicator for severe weather events involving extreme heat</a:t>
            </a:r>
          </a:p>
          <a:p>
            <a:pPr marL="800054" indent="-457200"/>
            <a:r>
              <a:rPr lang="en-US" sz="2400" dirty="0">
                <a:latin typeface="+mn-lt"/>
              </a:rPr>
              <a:t>Severe heat will continue to be a problem as the effects of climate change affect weather patterns across the region</a:t>
            </a:r>
          </a:p>
          <a:p>
            <a:pPr marL="800054" indent="-457200"/>
            <a:r>
              <a:rPr lang="en-US" sz="2400" dirty="0">
                <a:latin typeface="+mn-lt"/>
                <a:cs typeface="Calibri"/>
              </a:rPr>
              <a:t>Please see the following slide for NWS contact information for your area</a:t>
            </a:r>
          </a:p>
        </p:txBody>
      </p:sp>
      <p:sp>
        <p:nvSpPr>
          <p:cNvPr id="2" name="Slide Number Placeholder 1">
            <a:extLst>
              <a:ext uri="{FF2B5EF4-FFF2-40B4-BE49-F238E27FC236}">
                <a16:creationId xmlns:a16="http://schemas.microsoft.com/office/drawing/2014/main" id="{0B7DE4F5-0733-FE50-6C00-6E746ACB8805}"/>
              </a:ext>
            </a:extLst>
          </p:cNvPr>
          <p:cNvSpPr>
            <a:spLocks noGrp="1"/>
          </p:cNvSpPr>
          <p:nvPr>
            <p:ph type="sldNum" sz="quarter" idx="12"/>
          </p:nvPr>
        </p:nvSpPr>
        <p:spPr/>
        <p:txBody>
          <a:bodyPr/>
          <a:lstStyle/>
          <a:p>
            <a:fld id="{7E65300D-5599-4468-BF5D-B13C6AAEC98A}" type="slidenum">
              <a:rPr kumimoji="1" lang="ja-JP" altLang="en-US" smtClean="0"/>
              <a:pPr/>
              <a:t>52</a:t>
            </a:fld>
            <a:endParaRPr kumimoji="1" lang="ja-JP" altLang="en-US"/>
          </a:p>
        </p:txBody>
      </p:sp>
    </p:spTree>
    <p:extLst>
      <p:ext uri="{BB962C8B-B14F-4D97-AF65-F5344CB8AC3E}">
        <p14:creationId xmlns:p14="http://schemas.microsoft.com/office/powerpoint/2010/main" val="3644011207"/>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9" descr="SERC logo">
            <a:extLst>
              <a:ext uri="{FF2B5EF4-FFF2-40B4-BE49-F238E27FC236}">
                <a16:creationId xmlns:a16="http://schemas.microsoft.com/office/drawing/2014/main" id="{6BFD69F9-1C50-3595-9BD8-082FD21A328E}"/>
              </a:ext>
            </a:extLst>
          </p:cNvPr>
          <p:cNvPicPr>
            <a:picLocks noChangeAspect="1"/>
          </p:cNvPicPr>
          <p:nvPr/>
        </p:nvPicPr>
        <p:blipFill>
          <a:blip r:embed="rId3" cstate="email">
            <a:alphaModFix amt="12000"/>
            <a:extLst>
              <a:ext uri="{28A0092B-C50C-407E-A947-70E740481C1C}">
                <a14:useLocalDpi xmlns:a14="http://schemas.microsoft.com/office/drawing/2010/main" val="0"/>
              </a:ext>
            </a:extLst>
          </a:blip>
          <a:stretch>
            <a:fillRect/>
          </a:stretch>
        </p:blipFill>
        <p:spPr>
          <a:xfrm>
            <a:off x="2244819" y="3475732"/>
            <a:ext cx="9224774" cy="5050565"/>
          </a:xfrm>
          <a:prstGeom prst="rect">
            <a:avLst/>
          </a:prstGeom>
        </p:spPr>
      </p:pic>
      <p:sp>
        <p:nvSpPr>
          <p:cNvPr id="7" name="Title 6"/>
          <p:cNvSpPr>
            <a:spLocks noGrp="1"/>
          </p:cNvSpPr>
          <p:nvPr>
            <p:ph type="title"/>
          </p:nvPr>
        </p:nvSpPr>
        <p:spPr>
          <a:solidFill>
            <a:schemeClr val="accent1">
              <a:lumMod val="20000"/>
              <a:lumOff val="80000"/>
            </a:schemeClr>
          </a:solidFill>
          <a:ln>
            <a:solidFill>
              <a:schemeClr val="accent1"/>
            </a:solidFill>
          </a:ln>
        </p:spPr>
        <p:txBody>
          <a:bodyPr>
            <a:normAutofit/>
          </a:bodyPr>
          <a:lstStyle/>
          <a:p>
            <a:r>
              <a:rPr lang="en-US" sz="6000" u="sng" dirty="0"/>
              <a:t>State Resources</a:t>
            </a:r>
            <a:r>
              <a:rPr lang="en-US" sz="6000" dirty="0"/>
              <a:t>: Severe Weather</a:t>
            </a:r>
            <a:endParaRPr lang="en-US" sz="6000" u="sng" dirty="0"/>
          </a:p>
        </p:txBody>
      </p:sp>
      <p:sp>
        <p:nvSpPr>
          <p:cNvPr id="8" name="Content Placeholder 7"/>
          <p:cNvSpPr>
            <a:spLocks noGrp="1"/>
          </p:cNvSpPr>
          <p:nvPr>
            <p:ph idx="1"/>
          </p:nvPr>
        </p:nvSpPr>
        <p:spPr>
          <a:xfrm>
            <a:off x="666933" y="2899386"/>
            <a:ext cx="11828681" cy="6526000"/>
          </a:xfrm>
        </p:spPr>
        <p:txBody>
          <a:bodyPr vert="horz" lIns="91440" tIns="45720" rIns="91440" bIns="45720" rtlCol="0" anchor="t">
            <a:noAutofit/>
          </a:bodyPr>
          <a:lstStyle/>
          <a:p>
            <a:pPr marL="800054" indent="-457200"/>
            <a:endParaRPr lang="en-US" sz="2800" dirty="0">
              <a:latin typeface="+mn-lt"/>
              <a:cs typeface="Times New Roman" panose="02020603050405020304" pitchFamily="18" charset="0"/>
            </a:endParaRPr>
          </a:p>
          <a:p>
            <a:pPr marL="800054" indent="-457200"/>
            <a:endParaRPr lang="en-US" sz="2800" dirty="0">
              <a:latin typeface="+mn-lt"/>
              <a:cs typeface="Calibri"/>
            </a:endParaRPr>
          </a:p>
        </p:txBody>
      </p:sp>
      <p:sp>
        <p:nvSpPr>
          <p:cNvPr id="2" name="Slide Number Placeholder 1">
            <a:extLst>
              <a:ext uri="{FF2B5EF4-FFF2-40B4-BE49-F238E27FC236}">
                <a16:creationId xmlns:a16="http://schemas.microsoft.com/office/drawing/2014/main" id="{0B7DE4F5-0733-FE50-6C00-6E746ACB8805}"/>
              </a:ext>
            </a:extLst>
          </p:cNvPr>
          <p:cNvSpPr>
            <a:spLocks noGrp="1"/>
          </p:cNvSpPr>
          <p:nvPr>
            <p:ph type="sldNum" sz="quarter" idx="12"/>
          </p:nvPr>
        </p:nvSpPr>
        <p:spPr/>
        <p:txBody>
          <a:bodyPr/>
          <a:lstStyle/>
          <a:p>
            <a:fld id="{7E65300D-5599-4468-BF5D-B13C6AAEC98A}" type="slidenum">
              <a:rPr kumimoji="1" lang="ja-JP" altLang="en-US" smtClean="0"/>
              <a:pPr/>
              <a:t>53</a:t>
            </a:fld>
            <a:endParaRPr kumimoji="1" lang="ja-JP" altLang="en-US"/>
          </a:p>
        </p:txBody>
      </p:sp>
      <p:pic>
        <p:nvPicPr>
          <p:cNvPr id="1026" name="Picture 2">
            <a:extLst>
              <a:ext uri="{FF2B5EF4-FFF2-40B4-BE49-F238E27FC236}">
                <a16:creationId xmlns:a16="http://schemas.microsoft.com/office/drawing/2014/main" id="{D821E563-CC82-84E0-2280-4EA5BE75F9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639" y="2609978"/>
            <a:ext cx="12171134" cy="6848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220241"/>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9" descr="SERC logo">
            <a:extLst>
              <a:ext uri="{FF2B5EF4-FFF2-40B4-BE49-F238E27FC236}">
                <a16:creationId xmlns:a16="http://schemas.microsoft.com/office/drawing/2014/main" id="{6BFD69F9-1C50-3595-9BD8-082FD21A328E}"/>
              </a:ext>
            </a:extLst>
          </p:cNvPr>
          <p:cNvPicPr>
            <a:picLocks noChangeAspect="1"/>
          </p:cNvPicPr>
          <p:nvPr/>
        </p:nvPicPr>
        <p:blipFill>
          <a:blip r:embed="rId3" cstate="email">
            <a:alphaModFix amt="12000"/>
            <a:extLst>
              <a:ext uri="{28A0092B-C50C-407E-A947-70E740481C1C}">
                <a14:useLocalDpi xmlns:a14="http://schemas.microsoft.com/office/drawing/2010/main" val="0"/>
              </a:ext>
            </a:extLst>
          </a:blip>
          <a:stretch>
            <a:fillRect/>
          </a:stretch>
        </p:blipFill>
        <p:spPr>
          <a:xfrm>
            <a:off x="2244819" y="3475732"/>
            <a:ext cx="9224774" cy="5050565"/>
          </a:xfrm>
          <a:prstGeom prst="rect">
            <a:avLst/>
          </a:prstGeom>
        </p:spPr>
      </p:pic>
      <p:sp>
        <p:nvSpPr>
          <p:cNvPr id="7" name="Title 6"/>
          <p:cNvSpPr>
            <a:spLocks noGrp="1"/>
          </p:cNvSpPr>
          <p:nvPr>
            <p:ph type="title"/>
          </p:nvPr>
        </p:nvSpPr>
        <p:spPr>
          <a:solidFill>
            <a:schemeClr val="accent1">
              <a:lumMod val="20000"/>
              <a:lumOff val="80000"/>
            </a:schemeClr>
          </a:solidFill>
          <a:ln>
            <a:solidFill>
              <a:schemeClr val="accent1"/>
            </a:solidFill>
          </a:ln>
        </p:spPr>
        <p:txBody>
          <a:bodyPr>
            <a:normAutofit/>
          </a:bodyPr>
          <a:lstStyle/>
          <a:p>
            <a:r>
              <a:rPr lang="en-US" sz="6000" u="sng" dirty="0"/>
              <a:t>State Resources</a:t>
            </a:r>
            <a:r>
              <a:rPr lang="en-US" sz="6000" dirty="0"/>
              <a:t>: Severe Weather</a:t>
            </a:r>
            <a:br>
              <a:rPr lang="en-US" sz="6000" dirty="0"/>
            </a:br>
            <a:r>
              <a:rPr lang="en-US" sz="6000" dirty="0"/>
              <a:t>Resources</a:t>
            </a:r>
            <a:endParaRPr lang="en-US" sz="6000" u="sng" dirty="0"/>
          </a:p>
        </p:txBody>
      </p:sp>
      <p:sp>
        <p:nvSpPr>
          <p:cNvPr id="8" name="Content Placeholder 7"/>
          <p:cNvSpPr>
            <a:spLocks noGrp="1"/>
          </p:cNvSpPr>
          <p:nvPr>
            <p:ph idx="1"/>
          </p:nvPr>
        </p:nvSpPr>
        <p:spPr>
          <a:xfrm>
            <a:off x="666933" y="2899386"/>
            <a:ext cx="11828681" cy="6526000"/>
          </a:xfrm>
        </p:spPr>
        <p:txBody>
          <a:bodyPr vert="horz" lIns="91440" tIns="45720" rIns="91440" bIns="45720" rtlCol="0" anchor="t">
            <a:noAutofit/>
          </a:bodyPr>
          <a:lstStyle/>
          <a:p>
            <a:pPr marL="800054" indent="-457200" algn="ctr"/>
            <a:r>
              <a:rPr lang="en-US" sz="2800" dirty="0">
                <a:latin typeface="+mn-lt"/>
                <a:cs typeface="Times New Roman" panose="02020603050405020304" pitchFamily="18" charset="0"/>
              </a:rPr>
              <a:t>Resource Links:</a:t>
            </a:r>
          </a:p>
          <a:p>
            <a:pPr marL="800054" indent="-457200"/>
            <a:r>
              <a:rPr lang="en-US" sz="2400" dirty="0">
                <a:latin typeface="+mn-lt"/>
                <a:hlinkClick r:id="rId4"/>
              </a:rPr>
              <a:t>Severe Storm | Washington State Military Department, Citizens Serving Citizens with Pride &amp; Tradition</a:t>
            </a:r>
            <a:endParaRPr lang="en-US" sz="2400" dirty="0">
              <a:latin typeface="+mn-lt"/>
              <a:cs typeface="Times New Roman" panose="02020603050405020304" pitchFamily="18" charset="0"/>
            </a:endParaRPr>
          </a:p>
          <a:p>
            <a:pPr marL="800054" indent="-457200"/>
            <a:r>
              <a:rPr lang="en-US" sz="2400" dirty="0">
                <a:latin typeface="+mn-lt"/>
                <a:hlinkClick r:id="rId5"/>
              </a:rPr>
              <a:t>Severe Weather | Ready.gov</a:t>
            </a:r>
            <a:endParaRPr lang="en-US" sz="2400" dirty="0">
              <a:latin typeface="+mn-lt"/>
            </a:endParaRPr>
          </a:p>
          <a:p>
            <a:pPr marL="800054" indent="-457200"/>
            <a:r>
              <a:rPr lang="en-US" sz="2400" dirty="0">
                <a:latin typeface="+mn-lt"/>
                <a:hlinkClick r:id="rId6"/>
              </a:rPr>
              <a:t>NWS </a:t>
            </a:r>
            <a:r>
              <a:rPr lang="en-US" sz="2400" dirty="0" err="1">
                <a:latin typeface="+mn-lt"/>
                <a:hlinkClick r:id="rId6"/>
              </a:rPr>
              <a:t>HeatRisk</a:t>
            </a:r>
            <a:r>
              <a:rPr lang="en-US" sz="2400" dirty="0">
                <a:latin typeface="+mn-lt"/>
                <a:hlinkClick r:id="rId6"/>
              </a:rPr>
              <a:t> (noaa.gov)</a:t>
            </a:r>
            <a:r>
              <a:rPr lang="en-US" sz="2400" dirty="0">
                <a:latin typeface="+mn-lt"/>
              </a:rPr>
              <a:t> – National Weather Service Heat Risk indicator for severe weather events involving extreme heat</a:t>
            </a:r>
          </a:p>
          <a:p>
            <a:pPr marL="800054" indent="-457200"/>
            <a:r>
              <a:rPr lang="en-US" sz="2400" dirty="0">
                <a:latin typeface="+mn-lt"/>
                <a:hlinkClick r:id="rId7"/>
              </a:rPr>
              <a:t>Alerts | Washington State Military Department, Citizens Serving Citizens with Pride &amp; Tradition</a:t>
            </a:r>
            <a:endParaRPr lang="en-US" sz="2400" dirty="0">
              <a:latin typeface="+mn-lt"/>
            </a:endParaRPr>
          </a:p>
          <a:p>
            <a:pPr marL="800054" indent="-457200"/>
            <a:r>
              <a:rPr lang="en-US" sz="2400" dirty="0">
                <a:hlinkClick r:id="rId8"/>
              </a:rPr>
              <a:t>National Weather Service</a:t>
            </a:r>
            <a:endParaRPr lang="en-US" sz="2400" dirty="0">
              <a:latin typeface="+mn-lt"/>
              <a:cs typeface="Calibri"/>
            </a:endParaRPr>
          </a:p>
        </p:txBody>
      </p:sp>
      <p:sp>
        <p:nvSpPr>
          <p:cNvPr id="2" name="Slide Number Placeholder 1">
            <a:extLst>
              <a:ext uri="{FF2B5EF4-FFF2-40B4-BE49-F238E27FC236}">
                <a16:creationId xmlns:a16="http://schemas.microsoft.com/office/drawing/2014/main" id="{0B7DE4F5-0733-FE50-6C00-6E746ACB8805}"/>
              </a:ext>
            </a:extLst>
          </p:cNvPr>
          <p:cNvSpPr>
            <a:spLocks noGrp="1"/>
          </p:cNvSpPr>
          <p:nvPr>
            <p:ph type="sldNum" sz="quarter" idx="12"/>
          </p:nvPr>
        </p:nvSpPr>
        <p:spPr/>
        <p:txBody>
          <a:bodyPr/>
          <a:lstStyle/>
          <a:p>
            <a:fld id="{7E65300D-5599-4468-BF5D-B13C6AAEC98A}" type="slidenum">
              <a:rPr kumimoji="1" lang="ja-JP" altLang="en-US" smtClean="0"/>
              <a:pPr/>
              <a:t>54</a:t>
            </a:fld>
            <a:endParaRPr kumimoji="1" lang="ja-JP" altLang="en-US"/>
          </a:p>
        </p:txBody>
      </p:sp>
    </p:spTree>
    <p:extLst>
      <p:ext uri="{BB962C8B-B14F-4D97-AF65-F5344CB8AC3E}">
        <p14:creationId xmlns:p14="http://schemas.microsoft.com/office/powerpoint/2010/main" val="658441541"/>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 name="Rectangle 26">
            <a:extLst>
              <a:ext uri="{FF2B5EF4-FFF2-40B4-BE49-F238E27FC236}">
                <a16:creationId xmlns:a16="http://schemas.microsoft.com/office/drawing/2014/main" id="{5184EE59-3061-456B-9FB5-98A8E0E74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71689" y="2871686"/>
            <a:ext cx="10285413" cy="45420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10">
            <a:extLst>
              <a:ext uri="{FF2B5EF4-FFF2-40B4-BE49-F238E27FC236}">
                <a16:creationId xmlns:a16="http://schemas.microsoft.com/office/drawing/2014/main" id="{5D17F45B-E0E5-DEF4-2CC0-F2BF3FFDA6F0}"/>
              </a:ext>
            </a:extLst>
          </p:cNvPr>
          <p:cNvSpPr>
            <a:spLocks noGrp="1"/>
          </p:cNvSpPr>
          <p:nvPr>
            <p:ph type="title"/>
          </p:nvPr>
        </p:nvSpPr>
        <p:spPr>
          <a:xfrm>
            <a:off x="-228600" y="867817"/>
            <a:ext cx="4663440" cy="5333323"/>
          </a:xfrm>
        </p:spPr>
        <p:txBody>
          <a:bodyPr vert="horz" lIns="91440" tIns="45720" rIns="91440" bIns="45720" rtlCol="0" anchor="b">
            <a:normAutofit/>
          </a:bodyPr>
          <a:lstStyle/>
          <a:p>
            <a:pPr marL="228600" marR="0">
              <a:lnSpc>
                <a:spcPct val="107000"/>
              </a:lnSpc>
              <a:spcBef>
                <a:spcPts val="0"/>
              </a:spcBef>
              <a:spcAft>
                <a:spcPts val="800"/>
              </a:spcAft>
            </a:pPr>
            <a:r>
              <a:rPr lang="en-US" kern="100" dirty="0">
                <a:solidFill>
                  <a:schemeClr val="bg1"/>
                </a:solidFill>
                <a:effectLst/>
                <a:ea typeface="Calibri" panose="020F0502020204030204" pitchFamily="34" charset="0"/>
                <a:cs typeface="Times New Roman" panose="02020603050405020304" pitchFamily="18" charset="0"/>
              </a:rPr>
              <a:t>AVALANCHE</a:t>
            </a:r>
          </a:p>
        </p:txBody>
      </p:sp>
      <p:pic>
        <p:nvPicPr>
          <p:cNvPr id="96" name="Content Placeholder 9" descr="SERC logo">
            <a:extLst>
              <a:ext uri="{FF2B5EF4-FFF2-40B4-BE49-F238E27FC236}">
                <a16:creationId xmlns:a16="http://schemas.microsoft.com/office/drawing/2014/main" id="{DF1A004B-3F9A-163B-0CE8-1FF1E58A69A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697701" y="4482491"/>
            <a:ext cx="9224774" cy="5050565"/>
          </a:xfrm>
          <a:prstGeom prst="rect">
            <a:avLst/>
          </a:prstGeom>
        </p:spPr>
      </p:pic>
      <p:sp>
        <p:nvSpPr>
          <p:cNvPr id="97" name="Rectangle 96">
            <a:extLst>
              <a:ext uri="{FF2B5EF4-FFF2-40B4-BE49-F238E27FC236}">
                <a16:creationId xmlns:a16="http://schemas.microsoft.com/office/drawing/2014/main" id="{B138029C-78EE-BC84-2BAC-64F49D8DCC98}"/>
              </a:ext>
              <a:ext uri="{C183D7F6-B498-43B3-948B-1728B52AA6E4}">
                <adec:decorative xmlns:adec="http://schemas.microsoft.com/office/drawing/2017/decorative" val="1"/>
              </a:ext>
            </a:extLst>
          </p:cNvPr>
          <p:cNvSpPr/>
          <p:nvPr/>
        </p:nvSpPr>
        <p:spPr>
          <a:xfrm>
            <a:off x="5060789" y="8958467"/>
            <a:ext cx="3065571"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9F2F32C8-06DB-FC2F-A679-7AE3F795863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73201E-BAD4-4887-93F2-D695096208A5}"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31173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9" descr="SERC logo">
            <a:extLst>
              <a:ext uri="{FF2B5EF4-FFF2-40B4-BE49-F238E27FC236}">
                <a16:creationId xmlns:a16="http://schemas.microsoft.com/office/drawing/2014/main" id="{6BFD69F9-1C50-3595-9BD8-082FD21A328E}"/>
              </a:ext>
            </a:extLst>
          </p:cNvPr>
          <p:cNvPicPr>
            <a:picLocks noChangeAspect="1"/>
          </p:cNvPicPr>
          <p:nvPr/>
        </p:nvPicPr>
        <p:blipFill>
          <a:blip r:embed="rId3" cstate="email">
            <a:alphaModFix amt="12000"/>
            <a:extLst>
              <a:ext uri="{28A0092B-C50C-407E-A947-70E740481C1C}">
                <a14:useLocalDpi xmlns:a14="http://schemas.microsoft.com/office/drawing/2010/main" val="0"/>
              </a:ext>
            </a:extLst>
          </a:blip>
          <a:stretch>
            <a:fillRect/>
          </a:stretch>
        </p:blipFill>
        <p:spPr>
          <a:xfrm>
            <a:off x="2244819" y="3475732"/>
            <a:ext cx="9224774" cy="5050565"/>
          </a:xfrm>
          <a:prstGeom prst="rect">
            <a:avLst/>
          </a:prstGeom>
        </p:spPr>
      </p:pic>
      <p:sp>
        <p:nvSpPr>
          <p:cNvPr id="7" name="Title 6"/>
          <p:cNvSpPr>
            <a:spLocks noGrp="1"/>
          </p:cNvSpPr>
          <p:nvPr>
            <p:ph type="title"/>
          </p:nvPr>
        </p:nvSpPr>
        <p:spPr>
          <a:solidFill>
            <a:schemeClr val="accent1">
              <a:lumMod val="20000"/>
              <a:lumOff val="80000"/>
            </a:schemeClr>
          </a:solidFill>
          <a:ln>
            <a:solidFill>
              <a:schemeClr val="accent1"/>
            </a:solidFill>
          </a:ln>
        </p:spPr>
        <p:txBody>
          <a:bodyPr>
            <a:normAutofit/>
          </a:bodyPr>
          <a:lstStyle/>
          <a:p>
            <a:r>
              <a:rPr lang="en-US" sz="6000" u="sng" dirty="0"/>
              <a:t>State Resources</a:t>
            </a:r>
            <a:r>
              <a:rPr lang="en-US" sz="6000" dirty="0"/>
              <a:t>: Avalanche</a:t>
            </a:r>
            <a:endParaRPr lang="en-US" sz="6000" u="sng" dirty="0"/>
          </a:p>
        </p:txBody>
      </p:sp>
      <p:sp>
        <p:nvSpPr>
          <p:cNvPr id="8" name="Content Placeholder 7"/>
          <p:cNvSpPr>
            <a:spLocks noGrp="1"/>
          </p:cNvSpPr>
          <p:nvPr>
            <p:ph idx="1"/>
          </p:nvPr>
        </p:nvSpPr>
        <p:spPr>
          <a:xfrm>
            <a:off x="666933" y="2899386"/>
            <a:ext cx="11828681" cy="6526000"/>
          </a:xfrm>
        </p:spPr>
        <p:txBody>
          <a:bodyPr vert="horz" lIns="91440" tIns="45720" rIns="91440" bIns="45720" rtlCol="0" anchor="t">
            <a:noAutofit/>
          </a:bodyPr>
          <a:lstStyle/>
          <a:p>
            <a:pPr algn="l"/>
            <a:r>
              <a:rPr lang="en-US" sz="2800" b="0" i="0" dirty="0">
                <a:effectLst/>
                <a:latin typeface="+mn-lt"/>
              </a:rPr>
              <a:t>Avalanches have killed more than 190 people in the past century, exceeding deaths from any other natural cause.</a:t>
            </a:r>
            <a:endParaRPr lang="en-US" sz="2400" dirty="0">
              <a:latin typeface="+mn-lt"/>
            </a:endParaRPr>
          </a:p>
          <a:p>
            <a:pPr algn="l"/>
            <a:r>
              <a:rPr lang="en-US" sz="2800" b="0" i="0" dirty="0">
                <a:effectLst/>
                <a:latin typeface="+mn-lt"/>
              </a:rPr>
              <a:t>An avalanche occurs when a layer of snow loses its grip on a slope and slides downhill. </a:t>
            </a:r>
          </a:p>
          <a:p>
            <a:pPr algn="l"/>
            <a:r>
              <a:rPr lang="en-US" sz="2800" b="0" i="0" dirty="0">
                <a:effectLst/>
                <a:latin typeface="+mn-lt"/>
              </a:rPr>
              <a:t>Avalanches kill one to two people, on average, every year in Washington, although many more are involved in avalanche accidents that do not result in fatalities. </a:t>
            </a:r>
          </a:p>
          <a:p>
            <a:pPr algn="l"/>
            <a:r>
              <a:rPr lang="en-US" sz="2800" b="0" i="0" dirty="0">
                <a:effectLst/>
                <a:latin typeface="+mn-lt"/>
              </a:rPr>
              <a:t>Most current avalanche victims are participating in recreational activities in the backcountry where there is no avalanche control. Only one-tenth of 1 percent of avalanche fatalities occurs on open runs at ski areas or on highways.</a:t>
            </a:r>
          </a:p>
          <a:p>
            <a:pPr algn="l"/>
            <a:r>
              <a:rPr lang="en-US" sz="2800" b="0" i="0" dirty="0">
                <a:effectLst/>
                <a:latin typeface="+mn-lt"/>
              </a:rPr>
              <a:t>The avalanche season begins in November and continues until early summer for all mountain areas of the state. In the high alpine areas of the Cascades and Olympics, the avalanche season continues year-round.</a:t>
            </a:r>
          </a:p>
          <a:p>
            <a:pPr marL="800054" indent="-457200"/>
            <a:endParaRPr lang="en-US" sz="2800" dirty="0">
              <a:latin typeface="+mn-lt"/>
              <a:cs typeface="Times New Roman" panose="02020603050405020304" pitchFamily="18" charset="0"/>
            </a:endParaRPr>
          </a:p>
          <a:p>
            <a:pPr marL="800054" indent="-457200"/>
            <a:endParaRPr lang="en-US" sz="2800" dirty="0">
              <a:latin typeface="+mn-lt"/>
              <a:cs typeface="Calibri"/>
            </a:endParaRPr>
          </a:p>
        </p:txBody>
      </p:sp>
      <p:sp>
        <p:nvSpPr>
          <p:cNvPr id="2" name="Slide Number Placeholder 1">
            <a:extLst>
              <a:ext uri="{FF2B5EF4-FFF2-40B4-BE49-F238E27FC236}">
                <a16:creationId xmlns:a16="http://schemas.microsoft.com/office/drawing/2014/main" id="{0B7DE4F5-0733-FE50-6C00-6E746ACB8805}"/>
              </a:ext>
            </a:extLst>
          </p:cNvPr>
          <p:cNvSpPr>
            <a:spLocks noGrp="1"/>
          </p:cNvSpPr>
          <p:nvPr>
            <p:ph type="sldNum" sz="quarter" idx="12"/>
          </p:nvPr>
        </p:nvSpPr>
        <p:spPr/>
        <p:txBody>
          <a:bodyPr/>
          <a:lstStyle/>
          <a:p>
            <a:fld id="{7E65300D-5599-4468-BF5D-B13C6AAEC98A}" type="slidenum">
              <a:rPr kumimoji="1" lang="ja-JP" altLang="en-US" smtClean="0"/>
              <a:pPr/>
              <a:t>56</a:t>
            </a:fld>
            <a:endParaRPr kumimoji="1" lang="ja-JP" altLang="en-US"/>
          </a:p>
        </p:txBody>
      </p:sp>
    </p:spTree>
    <p:extLst>
      <p:ext uri="{BB962C8B-B14F-4D97-AF65-F5344CB8AC3E}">
        <p14:creationId xmlns:p14="http://schemas.microsoft.com/office/powerpoint/2010/main" val="443205830"/>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9" descr="SERC logo">
            <a:extLst>
              <a:ext uri="{FF2B5EF4-FFF2-40B4-BE49-F238E27FC236}">
                <a16:creationId xmlns:a16="http://schemas.microsoft.com/office/drawing/2014/main" id="{6BFD69F9-1C50-3595-9BD8-082FD21A328E}"/>
              </a:ext>
            </a:extLst>
          </p:cNvPr>
          <p:cNvPicPr>
            <a:picLocks noChangeAspect="1"/>
          </p:cNvPicPr>
          <p:nvPr/>
        </p:nvPicPr>
        <p:blipFill>
          <a:blip r:embed="rId3" cstate="email">
            <a:alphaModFix amt="12000"/>
            <a:extLst>
              <a:ext uri="{28A0092B-C50C-407E-A947-70E740481C1C}">
                <a14:useLocalDpi xmlns:a14="http://schemas.microsoft.com/office/drawing/2010/main" val="0"/>
              </a:ext>
            </a:extLst>
          </a:blip>
          <a:stretch>
            <a:fillRect/>
          </a:stretch>
        </p:blipFill>
        <p:spPr>
          <a:xfrm>
            <a:off x="2244819" y="3475732"/>
            <a:ext cx="9224774" cy="5050565"/>
          </a:xfrm>
          <a:prstGeom prst="rect">
            <a:avLst/>
          </a:prstGeom>
        </p:spPr>
      </p:pic>
      <p:sp>
        <p:nvSpPr>
          <p:cNvPr id="7" name="Title 6"/>
          <p:cNvSpPr>
            <a:spLocks noGrp="1"/>
          </p:cNvSpPr>
          <p:nvPr>
            <p:ph type="title"/>
          </p:nvPr>
        </p:nvSpPr>
        <p:spPr>
          <a:solidFill>
            <a:schemeClr val="accent1">
              <a:lumMod val="20000"/>
              <a:lumOff val="80000"/>
            </a:schemeClr>
          </a:solidFill>
          <a:ln>
            <a:solidFill>
              <a:schemeClr val="accent1"/>
            </a:solidFill>
          </a:ln>
        </p:spPr>
        <p:txBody>
          <a:bodyPr>
            <a:normAutofit/>
          </a:bodyPr>
          <a:lstStyle/>
          <a:p>
            <a:r>
              <a:rPr lang="en-US" sz="6000" u="sng" dirty="0"/>
              <a:t>State Resources</a:t>
            </a:r>
            <a:r>
              <a:rPr lang="en-US" sz="6000" dirty="0"/>
              <a:t>: Avalanche</a:t>
            </a:r>
            <a:br>
              <a:rPr lang="en-US" sz="6000" dirty="0"/>
            </a:br>
            <a:r>
              <a:rPr lang="en-US" sz="6000" dirty="0"/>
              <a:t>Resources</a:t>
            </a:r>
            <a:endParaRPr lang="en-US" sz="6000" u="sng" dirty="0"/>
          </a:p>
        </p:txBody>
      </p:sp>
      <p:sp>
        <p:nvSpPr>
          <p:cNvPr id="8" name="Content Placeholder 7"/>
          <p:cNvSpPr>
            <a:spLocks noGrp="1"/>
          </p:cNvSpPr>
          <p:nvPr>
            <p:ph idx="1"/>
          </p:nvPr>
        </p:nvSpPr>
        <p:spPr>
          <a:xfrm>
            <a:off x="666933" y="2899386"/>
            <a:ext cx="11828681" cy="6526000"/>
          </a:xfrm>
        </p:spPr>
        <p:txBody>
          <a:bodyPr vert="horz" lIns="91440" tIns="45720" rIns="91440" bIns="45720" rtlCol="0" anchor="t">
            <a:noAutofit/>
          </a:bodyPr>
          <a:lstStyle/>
          <a:p>
            <a:pPr marL="800054" indent="-457200" algn="ctr"/>
            <a:r>
              <a:rPr lang="en-US" sz="2800" dirty="0">
                <a:latin typeface="+mn-lt"/>
                <a:cs typeface="Times New Roman" panose="02020603050405020304" pitchFamily="18" charset="0"/>
              </a:rPr>
              <a:t>Resource Links:</a:t>
            </a:r>
          </a:p>
          <a:p>
            <a:pPr marL="800054" indent="-457200"/>
            <a:r>
              <a:rPr lang="en-US" sz="2400" dirty="0">
                <a:latin typeface="+mn-lt"/>
                <a:hlinkClick r:id="rId4"/>
              </a:rPr>
              <a:t>Avalanche | Washington State Military Department, Citizens Serving Citizens with Pride &amp; Tradition</a:t>
            </a:r>
            <a:endParaRPr lang="en-US" sz="2400" dirty="0">
              <a:latin typeface="+mn-lt"/>
            </a:endParaRPr>
          </a:p>
          <a:p>
            <a:pPr marL="800054" indent="-457200"/>
            <a:r>
              <a:rPr lang="en-US" sz="2400" dirty="0">
                <a:latin typeface="+mn-lt"/>
                <a:hlinkClick r:id="rId5"/>
              </a:rPr>
              <a:t>Avalanche | Ready.gov</a:t>
            </a:r>
            <a:endParaRPr lang="en-US" sz="2400" dirty="0">
              <a:latin typeface="+mn-lt"/>
            </a:endParaRPr>
          </a:p>
          <a:p>
            <a:pPr marL="800054" indent="-457200"/>
            <a:r>
              <a:rPr lang="en-US" sz="2400" dirty="0">
                <a:latin typeface="+mn-lt"/>
                <a:hlinkClick r:id="rId6"/>
              </a:rPr>
              <a:t>Home - Northwest Avalanche Center (nwac.us)</a:t>
            </a:r>
            <a:endParaRPr lang="en-US" sz="2400" dirty="0">
              <a:latin typeface="+mn-lt"/>
              <a:cs typeface="Times New Roman" panose="02020603050405020304" pitchFamily="18" charset="0"/>
            </a:endParaRPr>
          </a:p>
          <a:p>
            <a:pPr marL="800054" indent="-457200"/>
            <a:endParaRPr lang="en-US" sz="2000" dirty="0">
              <a:latin typeface="+mn-lt"/>
            </a:endParaRPr>
          </a:p>
        </p:txBody>
      </p:sp>
      <p:sp>
        <p:nvSpPr>
          <p:cNvPr id="2" name="Slide Number Placeholder 1">
            <a:extLst>
              <a:ext uri="{FF2B5EF4-FFF2-40B4-BE49-F238E27FC236}">
                <a16:creationId xmlns:a16="http://schemas.microsoft.com/office/drawing/2014/main" id="{0B7DE4F5-0733-FE50-6C00-6E746ACB8805}"/>
              </a:ext>
            </a:extLst>
          </p:cNvPr>
          <p:cNvSpPr>
            <a:spLocks noGrp="1"/>
          </p:cNvSpPr>
          <p:nvPr>
            <p:ph type="sldNum" sz="quarter" idx="12"/>
          </p:nvPr>
        </p:nvSpPr>
        <p:spPr/>
        <p:txBody>
          <a:bodyPr/>
          <a:lstStyle/>
          <a:p>
            <a:fld id="{7E65300D-5599-4468-BF5D-B13C6AAEC98A}" type="slidenum">
              <a:rPr kumimoji="1" lang="ja-JP" altLang="en-US" smtClean="0"/>
              <a:pPr/>
              <a:t>57</a:t>
            </a:fld>
            <a:endParaRPr kumimoji="1" lang="ja-JP" altLang="en-US"/>
          </a:p>
        </p:txBody>
      </p:sp>
    </p:spTree>
    <p:extLst>
      <p:ext uri="{BB962C8B-B14F-4D97-AF65-F5344CB8AC3E}">
        <p14:creationId xmlns:p14="http://schemas.microsoft.com/office/powerpoint/2010/main" val="3082313485"/>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 name="Rectangle 26">
            <a:extLst>
              <a:ext uri="{FF2B5EF4-FFF2-40B4-BE49-F238E27FC236}">
                <a16:creationId xmlns:a16="http://schemas.microsoft.com/office/drawing/2014/main" id="{5184EE59-3061-456B-9FB5-98A8E0E74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71689" y="2871686"/>
            <a:ext cx="10285413" cy="45420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10">
            <a:extLst>
              <a:ext uri="{FF2B5EF4-FFF2-40B4-BE49-F238E27FC236}">
                <a16:creationId xmlns:a16="http://schemas.microsoft.com/office/drawing/2014/main" id="{5D17F45B-E0E5-DEF4-2CC0-F2BF3FFDA6F0}"/>
              </a:ext>
            </a:extLst>
          </p:cNvPr>
          <p:cNvSpPr>
            <a:spLocks noGrp="1"/>
          </p:cNvSpPr>
          <p:nvPr>
            <p:ph type="title"/>
          </p:nvPr>
        </p:nvSpPr>
        <p:spPr>
          <a:xfrm>
            <a:off x="-228600" y="867817"/>
            <a:ext cx="4663440" cy="5333323"/>
          </a:xfrm>
        </p:spPr>
        <p:txBody>
          <a:bodyPr vert="horz" lIns="91440" tIns="45720" rIns="91440" bIns="45720" rtlCol="0" anchor="b">
            <a:normAutofit/>
          </a:bodyPr>
          <a:lstStyle/>
          <a:p>
            <a:pPr marL="228600" marR="0">
              <a:lnSpc>
                <a:spcPct val="107000"/>
              </a:lnSpc>
              <a:spcBef>
                <a:spcPts val="0"/>
              </a:spcBef>
              <a:spcAft>
                <a:spcPts val="800"/>
              </a:spcAft>
            </a:pPr>
            <a:r>
              <a:rPr lang="en-US" kern="100" dirty="0">
                <a:solidFill>
                  <a:schemeClr val="bg1"/>
                </a:solidFill>
                <a:ea typeface="Calibri" panose="020F0502020204030204" pitchFamily="34" charset="0"/>
                <a:cs typeface="Times New Roman" panose="02020603050405020304" pitchFamily="18" charset="0"/>
              </a:rPr>
              <a:t>HAZARDOUS MATERIAL INCIDENTS</a:t>
            </a:r>
            <a:endParaRPr lang="en-US" kern="100" dirty="0">
              <a:solidFill>
                <a:schemeClr val="bg1"/>
              </a:solidFill>
              <a:effectLst/>
              <a:ea typeface="Calibri" panose="020F0502020204030204" pitchFamily="34" charset="0"/>
              <a:cs typeface="Times New Roman" panose="02020603050405020304" pitchFamily="18" charset="0"/>
            </a:endParaRPr>
          </a:p>
        </p:txBody>
      </p:sp>
      <p:pic>
        <p:nvPicPr>
          <p:cNvPr id="96" name="Content Placeholder 9" descr="SERC logo">
            <a:extLst>
              <a:ext uri="{FF2B5EF4-FFF2-40B4-BE49-F238E27FC236}">
                <a16:creationId xmlns:a16="http://schemas.microsoft.com/office/drawing/2014/main" id="{DF1A004B-3F9A-163B-0CE8-1FF1E58A69A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697701" y="4482491"/>
            <a:ext cx="9224774" cy="5050565"/>
          </a:xfrm>
          <a:prstGeom prst="rect">
            <a:avLst/>
          </a:prstGeom>
        </p:spPr>
      </p:pic>
      <p:sp>
        <p:nvSpPr>
          <p:cNvPr id="97" name="Rectangle 96">
            <a:extLst>
              <a:ext uri="{FF2B5EF4-FFF2-40B4-BE49-F238E27FC236}">
                <a16:creationId xmlns:a16="http://schemas.microsoft.com/office/drawing/2014/main" id="{B138029C-78EE-BC84-2BAC-64F49D8DCC98}"/>
              </a:ext>
              <a:ext uri="{C183D7F6-B498-43B3-948B-1728B52AA6E4}">
                <adec:decorative xmlns:adec="http://schemas.microsoft.com/office/drawing/2017/decorative" val="1"/>
              </a:ext>
            </a:extLst>
          </p:cNvPr>
          <p:cNvSpPr/>
          <p:nvPr/>
        </p:nvSpPr>
        <p:spPr>
          <a:xfrm>
            <a:off x="5060789" y="8958467"/>
            <a:ext cx="3065571"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9F2F32C8-06DB-FC2F-A679-7AE3F795863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73201E-BAD4-4887-93F2-D695096208A5}"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31289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9" descr="SERC logo">
            <a:extLst>
              <a:ext uri="{FF2B5EF4-FFF2-40B4-BE49-F238E27FC236}">
                <a16:creationId xmlns:a16="http://schemas.microsoft.com/office/drawing/2014/main" id="{6BFD69F9-1C50-3595-9BD8-082FD21A328E}"/>
              </a:ext>
            </a:extLst>
          </p:cNvPr>
          <p:cNvPicPr>
            <a:picLocks noChangeAspect="1"/>
          </p:cNvPicPr>
          <p:nvPr/>
        </p:nvPicPr>
        <p:blipFill>
          <a:blip r:embed="rId3" cstate="email">
            <a:alphaModFix amt="12000"/>
            <a:extLst>
              <a:ext uri="{28A0092B-C50C-407E-A947-70E740481C1C}">
                <a14:useLocalDpi xmlns:a14="http://schemas.microsoft.com/office/drawing/2010/main" val="0"/>
              </a:ext>
            </a:extLst>
          </a:blip>
          <a:stretch>
            <a:fillRect/>
          </a:stretch>
        </p:blipFill>
        <p:spPr>
          <a:xfrm>
            <a:off x="2244819" y="3475732"/>
            <a:ext cx="9224774" cy="5050565"/>
          </a:xfrm>
          <a:prstGeom prst="rect">
            <a:avLst/>
          </a:prstGeom>
        </p:spPr>
      </p:pic>
      <p:sp>
        <p:nvSpPr>
          <p:cNvPr id="7" name="Title 6"/>
          <p:cNvSpPr>
            <a:spLocks noGrp="1"/>
          </p:cNvSpPr>
          <p:nvPr>
            <p:ph type="title"/>
          </p:nvPr>
        </p:nvSpPr>
        <p:spPr>
          <a:solidFill>
            <a:schemeClr val="accent1">
              <a:lumMod val="20000"/>
              <a:lumOff val="80000"/>
            </a:schemeClr>
          </a:solidFill>
          <a:ln>
            <a:solidFill>
              <a:schemeClr val="accent1"/>
            </a:solidFill>
          </a:ln>
        </p:spPr>
        <p:txBody>
          <a:bodyPr>
            <a:normAutofit/>
          </a:bodyPr>
          <a:lstStyle/>
          <a:p>
            <a:r>
              <a:rPr lang="en-US" sz="6000" u="sng" dirty="0"/>
              <a:t>State Resources</a:t>
            </a:r>
            <a:r>
              <a:rPr lang="en-US" sz="6000" dirty="0"/>
              <a:t>: </a:t>
            </a:r>
            <a:br>
              <a:rPr lang="en-US" sz="6000" dirty="0"/>
            </a:br>
            <a:r>
              <a:rPr lang="en-US" sz="6000" dirty="0"/>
              <a:t>Hazardous Materials Incidents</a:t>
            </a:r>
            <a:endParaRPr lang="en-US" sz="6000" u="sng" dirty="0"/>
          </a:p>
        </p:txBody>
      </p:sp>
      <p:sp>
        <p:nvSpPr>
          <p:cNvPr id="8" name="Content Placeholder 7"/>
          <p:cNvSpPr>
            <a:spLocks noGrp="1"/>
          </p:cNvSpPr>
          <p:nvPr>
            <p:ph idx="1"/>
          </p:nvPr>
        </p:nvSpPr>
        <p:spPr/>
        <p:txBody>
          <a:bodyPr vert="horz" lIns="91440" tIns="45720" rIns="91440" bIns="45720" rtlCol="0" anchor="t">
            <a:noAutofit/>
          </a:bodyPr>
          <a:lstStyle/>
          <a:p>
            <a:pPr marL="800054" indent="-457200"/>
            <a:r>
              <a:rPr lang="en-US" sz="2800" b="0" i="0" dirty="0">
                <a:effectLst/>
                <a:latin typeface="+mn-lt"/>
              </a:rPr>
              <a:t>Hazardous materials are substances which, because of their chemical, physical, or biological nature; pose a potential risk to life, health or property when released. A release may occur by spilling, leaking, emitting toxic vapors or any other process that enables the material to escape its container, enter the environment, and create a potential hazard. The hazard can be explosive, flammable, combustible, corrosive, reactive, poisonous, toxic, biological agent and/or radioactive. </a:t>
            </a:r>
          </a:p>
          <a:p>
            <a:pPr marL="800054" indent="-457200"/>
            <a:endParaRPr lang="en-US" sz="2800" b="0" i="0" dirty="0">
              <a:effectLst/>
              <a:latin typeface="+mn-lt"/>
            </a:endParaRPr>
          </a:p>
          <a:p>
            <a:pPr marL="800054" indent="-457200"/>
            <a:r>
              <a:rPr lang="en-US" sz="2800" b="0" i="0" dirty="0">
                <a:effectLst/>
                <a:latin typeface="+mn-lt"/>
              </a:rPr>
              <a:t>Mandated by federal and state law, the State Emergency Response Commission (SERC) is charged with establishing Local Emergency Planning Committees (LEPC) whose role is to ensure adequate planning measures are in place to prevent, mitigate, and respond to hazardous materials incidents within their jurisdictions. </a:t>
            </a:r>
            <a:endParaRPr lang="en-US" sz="2800" dirty="0">
              <a:latin typeface="+mn-lt"/>
            </a:endParaRPr>
          </a:p>
        </p:txBody>
      </p:sp>
      <p:sp>
        <p:nvSpPr>
          <p:cNvPr id="5" name="Rectangle 4">
            <a:extLst>
              <a:ext uri="{FF2B5EF4-FFF2-40B4-BE49-F238E27FC236}">
                <a16:creationId xmlns:a16="http://schemas.microsoft.com/office/drawing/2014/main" id="{E47E8484-F34D-F5E1-B946-CFD80951F862}"/>
              </a:ext>
              <a:ext uri="{C183D7F6-B498-43B3-948B-1728B52AA6E4}">
                <adec:decorative xmlns:adec="http://schemas.microsoft.com/office/drawing/2017/decorative" val="1"/>
              </a:ext>
            </a:extLst>
          </p:cNvPr>
          <p:cNvSpPr/>
          <p:nvPr/>
        </p:nvSpPr>
        <p:spPr>
          <a:xfrm>
            <a:off x="8034984" y="9425386"/>
            <a:ext cx="4605009" cy="860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B7DE4F5-0733-FE50-6C00-6E746ACB8805}"/>
              </a:ext>
            </a:extLst>
          </p:cNvPr>
          <p:cNvSpPr>
            <a:spLocks noGrp="1"/>
          </p:cNvSpPr>
          <p:nvPr>
            <p:ph type="sldNum" sz="quarter" idx="12"/>
          </p:nvPr>
        </p:nvSpPr>
        <p:spPr/>
        <p:txBody>
          <a:bodyPr/>
          <a:lstStyle/>
          <a:p>
            <a:fld id="{7E65300D-5599-4468-BF5D-B13C6AAEC98A}" type="slidenum">
              <a:rPr kumimoji="1" lang="ja-JP" altLang="en-US" smtClean="0"/>
              <a:pPr/>
              <a:t>59</a:t>
            </a:fld>
            <a:endParaRPr kumimoji="1" lang="ja-JP" altLang="en-US"/>
          </a:p>
        </p:txBody>
      </p:sp>
    </p:spTree>
    <p:extLst>
      <p:ext uri="{BB962C8B-B14F-4D97-AF65-F5344CB8AC3E}">
        <p14:creationId xmlns:p14="http://schemas.microsoft.com/office/powerpoint/2010/main" val="112990728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9" descr="SERC logo">
            <a:extLst>
              <a:ext uri="{FF2B5EF4-FFF2-40B4-BE49-F238E27FC236}">
                <a16:creationId xmlns:a16="http://schemas.microsoft.com/office/drawing/2014/main" id="{6BFD69F9-1C50-3595-9BD8-082FD21A328E}"/>
              </a:ext>
            </a:extLst>
          </p:cNvPr>
          <p:cNvPicPr>
            <a:picLocks noChangeAspect="1"/>
          </p:cNvPicPr>
          <p:nvPr/>
        </p:nvPicPr>
        <p:blipFill>
          <a:blip r:embed="rId3" cstate="email">
            <a:alphaModFix amt="10000"/>
            <a:extLst>
              <a:ext uri="{28A0092B-C50C-407E-A947-70E740481C1C}">
                <a14:useLocalDpi xmlns:a14="http://schemas.microsoft.com/office/drawing/2010/main" val="0"/>
              </a:ext>
            </a:extLst>
          </a:blip>
          <a:stretch>
            <a:fillRect/>
          </a:stretch>
        </p:blipFill>
        <p:spPr>
          <a:xfrm>
            <a:off x="2244819" y="3475732"/>
            <a:ext cx="9224774" cy="5050565"/>
          </a:xfrm>
          <a:prstGeom prst="rect">
            <a:avLst/>
          </a:prstGeom>
        </p:spPr>
      </p:pic>
      <p:sp>
        <p:nvSpPr>
          <p:cNvPr id="7" name="Title 6"/>
          <p:cNvSpPr>
            <a:spLocks noGrp="1"/>
          </p:cNvSpPr>
          <p:nvPr>
            <p:ph type="title"/>
          </p:nvPr>
        </p:nvSpPr>
        <p:spPr>
          <a:solidFill>
            <a:schemeClr val="accent1">
              <a:lumMod val="20000"/>
              <a:lumOff val="80000"/>
            </a:schemeClr>
          </a:solidFill>
          <a:ln>
            <a:solidFill>
              <a:schemeClr val="accent1"/>
            </a:solidFill>
          </a:ln>
        </p:spPr>
        <p:txBody>
          <a:bodyPr>
            <a:normAutofit/>
          </a:bodyPr>
          <a:lstStyle/>
          <a:p>
            <a:r>
              <a:rPr lang="en-US" sz="6000" u="sng" dirty="0"/>
              <a:t>State Resources</a:t>
            </a:r>
            <a:r>
              <a:rPr lang="en-US" sz="6000" dirty="0"/>
              <a:t>: All Hazards Planning – State Perspective</a:t>
            </a:r>
            <a:endParaRPr lang="en-US" sz="6000" u="sng" dirty="0"/>
          </a:p>
        </p:txBody>
      </p:sp>
      <p:sp>
        <p:nvSpPr>
          <p:cNvPr id="8" name="Content Placeholder 7">
            <a:extLst>
              <a:ext uri="{FF2B5EF4-FFF2-40B4-BE49-F238E27FC236}">
                <a16:creationId xmlns:a16="http://schemas.microsoft.com/office/drawing/2014/main" id="{92FFA287-8226-4A8F-AA14-D2BB7C7B59D9}"/>
              </a:ext>
            </a:extLst>
          </p:cNvPr>
          <p:cNvSpPr>
            <a:spLocks noGrp="1"/>
          </p:cNvSpPr>
          <p:nvPr>
            <p:ph sz="half" idx="1"/>
          </p:nvPr>
        </p:nvSpPr>
        <p:spPr>
          <a:xfrm>
            <a:off x="942866" y="2738014"/>
            <a:ext cx="5828626" cy="6999793"/>
          </a:xfrm>
        </p:spPr>
        <p:txBody>
          <a:bodyPr>
            <a:normAutofit fontScale="70000" lnSpcReduction="20000"/>
          </a:bodyPr>
          <a:lstStyle/>
          <a:p>
            <a:pPr lvl="1"/>
            <a:r>
              <a:rPr lang="en-US" sz="2900" b="1" dirty="0">
                <a:latin typeface="+mn-lt"/>
              </a:rPr>
              <a:t>ESF 8</a:t>
            </a:r>
            <a:r>
              <a:rPr lang="en-US" sz="2900" dirty="0">
                <a:latin typeface="+mn-lt"/>
              </a:rPr>
              <a:t>: Public Health, Medical, and Mortuary Services</a:t>
            </a:r>
          </a:p>
          <a:p>
            <a:pPr lvl="2"/>
            <a:r>
              <a:rPr lang="en-US" sz="2600" b="1" dirty="0">
                <a:latin typeface="+mn-lt"/>
              </a:rPr>
              <a:t>Coordinating Agency</a:t>
            </a:r>
            <a:r>
              <a:rPr lang="en-US" sz="2600" dirty="0">
                <a:latin typeface="+mn-lt"/>
              </a:rPr>
              <a:t>: Department of Health (DOH)</a:t>
            </a:r>
          </a:p>
          <a:p>
            <a:pPr marL="1371417" lvl="2" indent="0">
              <a:buNone/>
            </a:pPr>
            <a:endParaRPr lang="en-US" sz="2600" dirty="0">
              <a:latin typeface="+mn-lt"/>
            </a:endParaRPr>
          </a:p>
          <a:p>
            <a:pPr lvl="1"/>
            <a:r>
              <a:rPr lang="en-US" sz="2900" b="1" dirty="0">
                <a:latin typeface="+mn-lt"/>
              </a:rPr>
              <a:t>ESF 9</a:t>
            </a:r>
            <a:r>
              <a:rPr lang="en-US" sz="2900" dirty="0">
                <a:latin typeface="+mn-lt"/>
              </a:rPr>
              <a:t>: Search and Rescue</a:t>
            </a:r>
          </a:p>
          <a:p>
            <a:pPr lvl="2"/>
            <a:r>
              <a:rPr lang="en-US" sz="2600" b="1" dirty="0">
                <a:latin typeface="+mn-lt"/>
              </a:rPr>
              <a:t>Coordinating Agency: </a:t>
            </a:r>
            <a:r>
              <a:rPr lang="en-US" sz="2600" dirty="0">
                <a:latin typeface="+mn-lt"/>
              </a:rPr>
              <a:t>Washington EMD</a:t>
            </a:r>
          </a:p>
          <a:p>
            <a:pPr marL="1371417" lvl="2" indent="0">
              <a:buNone/>
            </a:pPr>
            <a:endParaRPr lang="en-US" sz="2600" dirty="0">
              <a:latin typeface="+mn-lt"/>
            </a:endParaRPr>
          </a:p>
          <a:p>
            <a:pPr lvl="1"/>
            <a:r>
              <a:rPr lang="en-US" sz="2900" b="1" dirty="0">
                <a:latin typeface="+mn-lt"/>
              </a:rPr>
              <a:t>ESF 10</a:t>
            </a:r>
            <a:r>
              <a:rPr lang="en-US" sz="2900" dirty="0">
                <a:latin typeface="+mn-lt"/>
              </a:rPr>
              <a:t>: Oil and Hazardous Materials</a:t>
            </a:r>
          </a:p>
          <a:p>
            <a:pPr lvl="2"/>
            <a:r>
              <a:rPr lang="en-US" sz="2600" b="1" dirty="0">
                <a:latin typeface="+mn-lt"/>
              </a:rPr>
              <a:t>Coordinating Agency: </a:t>
            </a:r>
            <a:r>
              <a:rPr lang="en-US" sz="2600" dirty="0">
                <a:latin typeface="+mn-lt"/>
              </a:rPr>
              <a:t>Department of Ecology (ECY)</a:t>
            </a:r>
          </a:p>
          <a:p>
            <a:pPr marL="1371417" lvl="2" indent="0">
              <a:buNone/>
            </a:pPr>
            <a:endParaRPr lang="en-US" sz="2600" b="1" dirty="0">
              <a:latin typeface="+mn-lt"/>
            </a:endParaRPr>
          </a:p>
          <a:p>
            <a:pPr lvl="1"/>
            <a:r>
              <a:rPr lang="en-US" sz="2900" b="1" dirty="0">
                <a:latin typeface="+mn-lt"/>
              </a:rPr>
              <a:t>ESF 11</a:t>
            </a:r>
            <a:r>
              <a:rPr lang="en-US" sz="2900" dirty="0">
                <a:latin typeface="+mn-lt"/>
              </a:rPr>
              <a:t>: Agriculture and Cultural Resources </a:t>
            </a:r>
          </a:p>
          <a:p>
            <a:pPr lvl="2"/>
            <a:r>
              <a:rPr lang="en-US" sz="2600" b="1" dirty="0">
                <a:latin typeface="+mn-lt"/>
              </a:rPr>
              <a:t>Coordinating Agency: </a:t>
            </a:r>
            <a:r>
              <a:rPr lang="en-US" sz="2600" dirty="0">
                <a:latin typeface="+mn-lt"/>
              </a:rPr>
              <a:t>Department of Agriculture (AGR)</a:t>
            </a:r>
          </a:p>
          <a:p>
            <a:pPr marL="1371417" lvl="2" indent="0">
              <a:buNone/>
            </a:pPr>
            <a:endParaRPr lang="en-US" sz="2600" b="1" dirty="0">
              <a:latin typeface="+mn-lt"/>
            </a:endParaRPr>
          </a:p>
          <a:p>
            <a:pPr lvl="2"/>
            <a:endParaRPr lang="en-US" sz="1400" dirty="0">
              <a:latin typeface="+mn-lt"/>
            </a:endParaRPr>
          </a:p>
          <a:p>
            <a:pPr lvl="1"/>
            <a:endParaRPr lang="en-US" sz="2000" dirty="0">
              <a:latin typeface="+mn-lt"/>
            </a:endParaRPr>
          </a:p>
        </p:txBody>
      </p:sp>
      <p:sp>
        <p:nvSpPr>
          <p:cNvPr id="4" name="Content Placeholder 3">
            <a:extLst>
              <a:ext uri="{FF2B5EF4-FFF2-40B4-BE49-F238E27FC236}">
                <a16:creationId xmlns:a16="http://schemas.microsoft.com/office/drawing/2014/main" id="{DACD07C8-CDA4-AB93-3C72-8AB1E342F79A}"/>
              </a:ext>
            </a:extLst>
          </p:cNvPr>
          <p:cNvSpPr>
            <a:spLocks noGrp="1"/>
          </p:cNvSpPr>
          <p:nvPr>
            <p:ph sz="half" idx="2"/>
          </p:nvPr>
        </p:nvSpPr>
        <p:spPr>
          <a:xfrm>
            <a:off x="6942921" y="2738015"/>
            <a:ext cx="5828626" cy="6999793"/>
          </a:xfrm>
        </p:spPr>
        <p:txBody>
          <a:bodyPr>
            <a:normAutofit fontScale="70000" lnSpcReduction="20000"/>
          </a:bodyPr>
          <a:lstStyle/>
          <a:p>
            <a:pPr lvl="1"/>
            <a:r>
              <a:rPr lang="en-US" sz="2900" b="1" dirty="0">
                <a:latin typeface="+mn-lt"/>
              </a:rPr>
              <a:t>ESF 12</a:t>
            </a:r>
            <a:r>
              <a:rPr lang="en-US" sz="2900" dirty="0">
                <a:latin typeface="+mn-lt"/>
              </a:rPr>
              <a:t>: Energy</a:t>
            </a:r>
          </a:p>
          <a:p>
            <a:pPr lvl="2"/>
            <a:r>
              <a:rPr lang="en-US" sz="2600" b="1" dirty="0">
                <a:latin typeface="+mn-lt"/>
              </a:rPr>
              <a:t>Coordinating Agency</a:t>
            </a:r>
            <a:r>
              <a:rPr lang="en-US" sz="2600" dirty="0">
                <a:latin typeface="+mn-lt"/>
              </a:rPr>
              <a:t>: Dept of Commerce, Energy Division, State Energy Office</a:t>
            </a:r>
          </a:p>
          <a:p>
            <a:pPr marL="1371417" lvl="2" indent="0">
              <a:buNone/>
            </a:pPr>
            <a:endParaRPr lang="en-US" sz="2600" dirty="0">
              <a:latin typeface="+mn-lt"/>
            </a:endParaRPr>
          </a:p>
          <a:p>
            <a:pPr lvl="1"/>
            <a:r>
              <a:rPr lang="en-US" sz="2900" b="1" dirty="0">
                <a:latin typeface="+mn-lt"/>
              </a:rPr>
              <a:t>ESF 13</a:t>
            </a:r>
            <a:r>
              <a:rPr lang="en-US" sz="2900" dirty="0">
                <a:latin typeface="+mn-lt"/>
              </a:rPr>
              <a:t>: Public Safety and Security</a:t>
            </a:r>
          </a:p>
          <a:p>
            <a:pPr lvl="2"/>
            <a:r>
              <a:rPr lang="en-US" sz="2600" b="1" dirty="0">
                <a:latin typeface="+mn-lt"/>
              </a:rPr>
              <a:t>Primary Agency</a:t>
            </a:r>
            <a:r>
              <a:rPr lang="en-US" sz="2600" dirty="0">
                <a:latin typeface="+mn-lt"/>
              </a:rPr>
              <a:t>: Washington State Patrol (WSP)</a:t>
            </a:r>
          </a:p>
          <a:p>
            <a:pPr marL="1371417" lvl="2" indent="0">
              <a:buNone/>
            </a:pPr>
            <a:endParaRPr lang="en-US" sz="2600" dirty="0">
              <a:latin typeface="+mn-lt"/>
            </a:endParaRPr>
          </a:p>
          <a:p>
            <a:pPr lvl="1"/>
            <a:r>
              <a:rPr lang="en-US" sz="2900" b="1" dirty="0">
                <a:highlight>
                  <a:srgbClr val="FFFF00"/>
                </a:highlight>
                <a:latin typeface="+mn-lt"/>
              </a:rPr>
              <a:t>ESF 14</a:t>
            </a:r>
            <a:r>
              <a:rPr lang="en-US" sz="2900" dirty="0">
                <a:highlight>
                  <a:srgbClr val="FFFF00"/>
                </a:highlight>
                <a:latin typeface="+mn-lt"/>
              </a:rPr>
              <a:t>: Cross-Sector Business and Infrastructure* </a:t>
            </a:r>
            <a:endParaRPr lang="en-US" sz="2900" dirty="0">
              <a:latin typeface="+mn-lt"/>
            </a:endParaRPr>
          </a:p>
          <a:p>
            <a:pPr lvl="2"/>
            <a:r>
              <a:rPr lang="en-US" sz="2600" b="1" dirty="0">
                <a:latin typeface="+mn-lt"/>
              </a:rPr>
              <a:t>Coordinating Agency</a:t>
            </a:r>
            <a:r>
              <a:rPr lang="en-US" sz="2600" dirty="0">
                <a:latin typeface="+mn-lt"/>
              </a:rPr>
              <a:t>: New ESF, under development</a:t>
            </a:r>
          </a:p>
          <a:p>
            <a:pPr lvl="2"/>
            <a:r>
              <a:rPr lang="en-US" sz="2600" dirty="0">
                <a:highlight>
                  <a:srgbClr val="FFFF00"/>
                </a:highlight>
                <a:latin typeface="+mn-lt"/>
              </a:rPr>
              <a:t>*Previously Long-Term Recovery</a:t>
            </a:r>
          </a:p>
          <a:p>
            <a:pPr marL="1371417" lvl="2" indent="0">
              <a:buNone/>
            </a:pPr>
            <a:endParaRPr lang="en-US" sz="2600" dirty="0">
              <a:latin typeface="+mn-lt"/>
            </a:endParaRPr>
          </a:p>
          <a:p>
            <a:pPr lvl="1"/>
            <a:r>
              <a:rPr lang="en-US" sz="2900" b="1" dirty="0">
                <a:latin typeface="+mn-lt"/>
              </a:rPr>
              <a:t>ESF 15</a:t>
            </a:r>
            <a:r>
              <a:rPr lang="en-US" sz="2900" dirty="0">
                <a:latin typeface="+mn-lt"/>
              </a:rPr>
              <a:t>: External Affairs</a:t>
            </a:r>
          </a:p>
          <a:p>
            <a:pPr lvl="2"/>
            <a:r>
              <a:rPr lang="en-US" sz="2600" b="1" dirty="0">
                <a:latin typeface="+mn-lt"/>
              </a:rPr>
              <a:t>Coordinating Agency</a:t>
            </a:r>
            <a:r>
              <a:rPr lang="en-US" sz="2600" dirty="0">
                <a:latin typeface="+mn-lt"/>
              </a:rPr>
              <a:t>: Washington EMD</a:t>
            </a:r>
          </a:p>
          <a:p>
            <a:pPr marL="1371417" lvl="2" indent="0">
              <a:buNone/>
            </a:pPr>
            <a:endParaRPr lang="en-US" sz="2600" dirty="0">
              <a:latin typeface="+mn-lt"/>
            </a:endParaRPr>
          </a:p>
          <a:p>
            <a:pPr lvl="1"/>
            <a:r>
              <a:rPr lang="en-US" sz="2900" b="1" dirty="0">
                <a:highlight>
                  <a:srgbClr val="FFFF00"/>
                </a:highlight>
                <a:latin typeface="+mn-lt"/>
              </a:rPr>
              <a:t>ESF 20</a:t>
            </a:r>
            <a:r>
              <a:rPr lang="en-US" sz="2900" dirty="0">
                <a:highlight>
                  <a:srgbClr val="FFFF00"/>
                </a:highlight>
                <a:latin typeface="+mn-lt"/>
              </a:rPr>
              <a:t>: Defense Support to Civil Authorities*</a:t>
            </a:r>
          </a:p>
          <a:p>
            <a:pPr lvl="2"/>
            <a:r>
              <a:rPr lang="en-US" sz="2600" b="1" dirty="0">
                <a:latin typeface="+mn-lt"/>
              </a:rPr>
              <a:t> </a:t>
            </a:r>
            <a:r>
              <a:rPr lang="en-US" sz="2600" dirty="0">
                <a:latin typeface="+mn-lt"/>
              </a:rPr>
              <a:t>*Will be removed shortly</a:t>
            </a:r>
          </a:p>
          <a:p>
            <a:pPr lvl="1"/>
            <a:endParaRPr lang="en-US" sz="3200" dirty="0">
              <a:latin typeface="+mn-lt"/>
            </a:endParaRPr>
          </a:p>
          <a:p>
            <a:pPr lvl="1"/>
            <a:r>
              <a:rPr lang="en-US" sz="3200" b="1" dirty="0">
                <a:highlight>
                  <a:srgbClr val="FFFF00"/>
                </a:highlight>
                <a:latin typeface="+mn-lt"/>
              </a:rPr>
              <a:t>ESF 21</a:t>
            </a:r>
            <a:r>
              <a:rPr lang="en-US" sz="3200" dirty="0">
                <a:highlight>
                  <a:srgbClr val="FFFF00"/>
                </a:highlight>
                <a:latin typeface="+mn-lt"/>
              </a:rPr>
              <a:t>: Recovery*</a:t>
            </a:r>
          </a:p>
          <a:p>
            <a:pPr lvl="2"/>
            <a:r>
              <a:rPr lang="en-US" sz="2600" b="1" dirty="0">
                <a:highlight>
                  <a:srgbClr val="FFFF00"/>
                </a:highlight>
                <a:latin typeface="+mn-lt"/>
              </a:rPr>
              <a:t>Coordinating Agency: </a:t>
            </a:r>
            <a:r>
              <a:rPr lang="en-US" sz="2600" dirty="0">
                <a:highlight>
                  <a:srgbClr val="FFFF00"/>
                </a:highlight>
                <a:latin typeface="+mn-lt"/>
              </a:rPr>
              <a:t>Washington EMD</a:t>
            </a:r>
          </a:p>
          <a:p>
            <a:pPr lvl="2"/>
            <a:r>
              <a:rPr lang="en-US" sz="2600" dirty="0">
                <a:highlight>
                  <a:srgbClr val="FFFF00"/>
                </a:highlight>
                <a:latin typeface="+mn-lt"/>
              </a:rPr>
              <a:t>*Previously ESF 14: Long-Term Recovery</a:t>
            </a:r>
          </a:p>
          <a:p>
            <a:pPr lvl="1"/>
            <a:endParaRPr lang="en-US" sz="3200" dirty="0">
              <a:latin typeface="+mn-lt"/>
            </a:endParaRPr>
          </a:p>
          <a:p>
            <a:pPr lvl="1"/>
            <a:endParaRPr lang="en-US" sz="3200" dirty="0">
              <a:latin typeface="+mn-lt"/>
            </a:endParaRPr>
          </a:p>
          <a:p>
            <a:endParaRPr lang="en-US" dirty="0"/>
          </a:p>
        </p:txBody>
      </p:sp>
      <p:sp>
        <p:nvSpPr>
          <p:cNvPr id="2" name="Slide Number Placeholder 1">
            <a:extLst>
              <a:ext uri="{FF2B5EF4-FFF2-40B4-BE49-F238E27FC236}">
                <a16:creationId xmlns:a16="http://schemas.microsoft.com/office/drawing/2014/main" id="{0B7DE4F5-0733-FE50-6C00-6E746ACB8805}"/>
              </a:ext>
            </a:extLst>
          </p:cNvPr>
          <p:cNvSpPr>
            <a:spLocks noGrp="1"/>
          </p:cNvSpPr>
          <p:nvPr>
            <p:ph type="sldNum" sz="quarter" idx="12"/>
          </p:nvPr>
        </p:nvSpPr>
        <p:spPr/>
        <p:txBody>
          <a:bodyPr/>
          <a:lstStyle/>
          <a:p>
            <a:fld id="{7E65300D-5599-4468-BF5D-B13C6AAEC98A}" type="slidenum">
              <a:rPr kumimoji="1" lang="ja-JP" altLang="en-US" smtClean="0"/>
              <a:pPr/>
              <a:t>6</a:t>
            </a:fld>
            <a:endParaRPr kumimoji="1" lang="ja-JP" altLang="en-US"/>
          </a:p>
        </p:txBody>
      </p:sp>
    </p:spTree>
    <p:extLst>
      <p:ext uri="{BB962C8B-B14F-4D97-AF65-F5344CB8AC3E}">
        <p14:creationId xmlns:p14="http://schemas.microsoft.com/office/powerpoint/2010/main" val="2537056147"/>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9" descr="SERC logo">
            <a:extLst>
              <a:ext uri="{FF2B5EF4-FFF2-40B4-BE49-F238E27FC236}">
                <a16:creationId xmlns:a16="http://schemas.microsoft.com/office/drawing/2014/main" id="{6BFD69F9-1C50-3595-9BD8-082FD21A328E}"/>
              </a:ext>
            </a:extLst>
          </p:cNvPr>
          <p:cNvPicPr>
            <a:picLocks noChangeAspect="1"/>
          </p:cNvPicPr>
          <p:nvPr/>
        </p:nvPicPr>
        <p:blipFill>
          <a:blip r:embed="rId3" cstate="email">
            <a:alphaModFix amt="12000"/>
            <a:extLst>
              <a:ext uri="{28A0092B-C50C-407E-A947-70E740481C1C}">
                <a14:useLocalDpi xmlns:a14="http://schemas.microsoft.com/office/drawing/2010/main" val="0"/>
              </a:ext>
            </a:extLst>
          </a:blip>
          <a:stretch>
            <a:fillRect/>
          </a:stretch>
        </p:blipFill>
        <p:spPr>
          <a:xfrm>
            <a:off x="2244819" y="3475732"/>
            <a:ext cx="9224774" cy="5050565"/>
          </a:xfrm>
          <a:prstGeom prst="rect">
            <a:avLst/>
          </a:prstGeom>
        </p:spPr>
      </p:pic>
      <p:sp>
        <p:nvSpPr>
          <p:cNvPr id="7" name="Title 6"/>
          <p:cNvSpPr>
            <a:spLocks noGrp="1"/>
          </p:cNvSpPr>
          <p:nvPr>
            <p:ph type="title"/>
          </p:nvPr>
        </p:nvSpPr>
        <p:spPr>
          <a:xfrm>
            <a:off x="942866" y="439840"/>
            <a:ext cx="11828681" cy="1988038"/>
          </a:xfrm>
          <a:solidFill>
            <a:schemeClr val="accent1">
              <a:lumMod val="20000"/>
              <a:lumOff val="80000"/>
            </a:schemeClr>
          </a:solidFill>
          <a:ln>
            <a:solidFill>
              <a:schemeClr val="accent1"/>
            </a:solidFill>
          </a:ln>
        </p:spPr>
        <p:txBody>
          <a:bodyPr>
            <a:normAutofit fontScale="90000"/>
          </a:bodyPr>
          <a:lstStyle/>
          <a:p>
            <a:r>
              <a:rPr lang="en-US" sz="6000" u="sng" dirty="0"/>
              <a:t>State Resources</a:t>
            </a:r>
            <a:r>
              <a:rPr lang="en-US" sz="6000" dirty="0"/>
              <a:t>: </a:t>
            </a:r>
            <a:br>
              <a:rPr lang="en-US" sz="6000" dirty="0"/>
            </a:br>
            <a:r>
              <a:rPr lang="en-US" sz="4400" dirty="0"/>
              <a:t>Hazardous Materials Emergency Preparedness (HMEP) Grant</a:t>
            </a:r>
            <a:endParaRPr lang="en-US" sz="6000" u="sng" dirty="0"/>
          </a:p>
        </p:txBody>
      </p:sp>
      <p:sp>
        <p:nvSpPr>
          <p:cNvPr id="8" name="Content Placeholder 7"/>
          <p:cNvSpPr>
            <a:spLocks noGrp="1"/>
          </p:cNvSpPr>
          <p:nvPr>
            <p:ph idx="1"/>
          </p:nvPr>
        </p:nvSpPr>
        <p:spPr/>
        <p:txBody>
          <a:bodyPr vert="horz" lIns="91440" tIns="45720" rIns="91440" bIns="45720" rtlCol="0" anchor="t">
            <a:noAutofit/>
          </a:bodyPr>
          <a:lstStyle/>
          <a:p>
            <a:pPr marL="800054" indent="-457200"/>
            <a:r>
              <a:rPr lang="en-US" sz="2800" b="0" i="0" dirty="0">
                <a:effectLst/>
                <a:latin typeface="+mn-lt"/>
              </a:rPr>
              <a:t>US DOT Pipeline and Hazardous Materials Safety Administration (PHMSA) provides funding to Washington state for tribal, state, and local governments to sustain and enhance hazardous materials-related emergency preparedness.  The funding is specifically targeted to increase effectiveness in safely and efficiently handling hazardous materials accidents and incidents and to encourage a comprehensive approach to emergency training and planning by incorporating the unique challenges of responses to transportation situations.</a:t>
            </a:r>
          </a:p>
          <a:p>
            <a:pPr marL="800054" indent="-457200"/>
            <a:r>
              <a:rPr lang="en-US" sz="2800" b="0" i="0" dirty="0">
                <a:effectLst/>
                <a:latin typeface="+mn-lt"/>
              </a:rPr>
              <a:t>Please send queries to </a:t>
            </a:r>
            <a:r>
              <a:rPr lang="en-US" sz="2800" b="0" i="0" u="none" strike="noStrike" dirty="0">
                <a:effectLst/>
                <a:latin typeface="+mn-lt"/>
                <a:hlinkClick r:id="rId4">
                  <a:extLst>
                    <a:ext uri="{A12FA001-AC4F-418D-AE19-62706E023703}">
                      <ahyp:hlinkClr xmlns:ahyp="http://schemas.microsoft.com/office/drawing/2018/hyperlinkcolor" val="tx"/>
                    </a:ext>
                  </a:extLst>
                </a:hlinkClick>
              </a:rPr>
              <a:t>preparedness.grants@mil.wa.gov</a:t>
            </a:r>
            <a:r>
              <a:rPr lang="en-US" sz="2800" b="0" i="0" dirty="0">
                <a:effectLst/>
                <a:latin typeface="+mn-lt"/>
              </a:rPr>
              <a:t>.</a:t>
            </a:r>
          </a:p>
          <a:p>
            <a:pPr marL="800054" indent="-457200"/>
            <a:r>
              <a:rPr lang="en-US" sz="2000" dirty="0">
                <a:latin typeface="+mn-lt"/>
                <a:hlinkClick r:id="rId5"/>
              </a:rPr>
              <a:t>Hazardous Materials Emergency Preparedness (HMEP) Grants | Washington State Military Department, Citizens Serving Citizens with Pride &amp; Tradition</a:t>
            </a:r>
            <a:endParaRPr lang="en-US" sz="2000" dirty="0">
              <a:latin typeface="+mn-lt"/>
            </a:endParaRPr>
          </a:p>
          <a:p>
            <a:pPr marL="800054" indent="-457200"/>
            <a:r>
              <a:rPr lang="en-US" sz="2000" dirty="0">
                <a:latin typeface="+mn-lt"/>
                <a:hlinkClick r:id="rId6"/>
              </a:rPr>
              <a:t>Hazardous Materials Grants Program | PHMSA (dot.gov)</a:t>
            </a:r>
            <a:endParaRPr lang="en-US" sz="2000" dirty="0">
              <a:latin typeface="+mn-lt"/>
            </a:endParaRPr>
          </a:p>
          <a:p>
            <a:pPr marL="800054" indent="-457200"/>
            <a:r>
              <a:rPr lang="en-US" sz="2000" dirty="0">
                <a:latin typeface="+mn-lt"/>
                <a:hlinkClick r:id="rId7"/>
              </a:rPr>
              <a:t>HMEP Guidance Resources | PHMSA (dot.gov)</a:t>
            </a:r>
            <a:endParaRPr lang="en-US" sz="2000" dirty="0">
              <a:latin typeface="+mn-lt"/>
              <a:cs typeface="Calibri"/>
            </a:endParaRPr>
          </a:p>
          <a:p>
            <a:pPr marL="800054" indent="-457200"/>
            <a:endParaRPr lang="en-US" sz="2400" dirty="0">
              <a:latin typeface="+mn-lt"/>
              <a:cs typeface="Calibri"/>
            </a:endParaRPr>
          </a:p>
        </p:txBody>
      </p:sp>
      <p:sp>
        <p:nvSpPr>
          <p:cNvPr id="5" name="Rectangle 4">
            <a:extLst>
              <a:ext uri="{FF2B5EF4-FFF2-40B4-BE49-F238E27FC236}">
                <a16:creationId xmlns:a16="http://schemas.microsoft.com/office/drawing/2014/main" id="{E47E8484-F34D-F5E1-B946-CFD80951F862}"/>
              </a:ext>
              <a:ext uri="{C183D7F6-B498-43B3-948B-1728B52AA6E4}">
                <adec:decorative xmlns:adec="http://schemas.microsoft.com/office/drawing/2017/decorative" val="1"/>
              </a:ext>
            </a:extLst>
          </p:cNvPr>
          <p:cNvSpPr/>
          <p:nvPr/>
        </p:nvSpPr>
        <p:spPr>
          <a:xfrm>
            <a:off x="8034984" y="9425386"/>
            <a:ext cx="4605009" cy="860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B7DE4F5-0733-FE50-6C00-6E746ACB8805}"/>
              </a:ext>
            </a:extLst>
          </p:cNvPr>
          <p:cNvSpPr>
            <a:spLocks noGrp="1"/>
          </p:cNvSpPr>
          <p:nvPr>
            <p:ph type="sldNum" sz="quarter" idx="12"/>
          </p:nvPr>
        </p:nvSpPr>
        <p:spPr/>
        <p:txBody>
          <a:bodyPr/>
          <a:lstStyle/>
          <a:p>
            <a:fld id="{7E65300D-5599-4468-BF5D-B13C6AAEC98A}" type="slidenum">
              <a:rPr kumimoji="1" lang="ja-JP" altLang="en-US" smtClean="0"/>
              <a:pPr/>
              <a:t>60</a:t>
            </a:fld>
            <a:endParaRPr kumimoji="1" lang="ja-JP" altLang="en-US"/>
          </a:p>
        </p:txBody>
      </p:sp>
    </p:spTree>
    <p:extLst>
      <p:ext uri="{BB962C8B-B14F-4D97-AF65-F5344CB8AC3E}">
        <p14:creationId xmlns:p14="http://schemas.microsoft.com/office/powerpoint/2010/main" val="3096986487"/>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9" descr="SERC logo">
            <a:extLst>
              <a:ext uri="{FF2B5EF4-FFF2-40B4-BE49-F238E27FC236}">
                <a16:creationId xmlns:a16="http://schemas.microsoft.com/office/drawing/2014/main" id="{6BFD69F9-1C50-3595-9BD8-082FD21A328E}"/>
              </a:ext>
            </a:extLst>
          </p:cNvPr>
          <p:cNvPicPr>
            <a:picLocks noChangeAspect="1"/>
          </p:cNvPicPr>
          <p:nvPr/>
        </p:nvPicPr>
        <p:blipFill>
          <a:blip r:embed="rId3" cstate="email">
            <a:alphaModFix amt="12000"/>
            <a:extLst>
              <a:ext uri="{28A0092B-C50C-407E-A947-70E740481C1C}">
                <a14:useLocalDpi xmlns:a14="http://schemas.microsoft.com/office/drawing/2010/main" val="0"/>
              </a:ext>
            </a:extLst>
          </a:blip>
          <a:stretch>
            <a:fillRect/>
          </a:stretch>
        </p:blipFill>
        <p:spPr>
          <a:xfrm>
            <a:off x="2244819" y="3475732"/>
            <a:ext cx="9224774" cy="5050565"/>
          </a:xfrm>
          <a:prstGeom prst="rect">
            <a:avLst/>
          </a:prstGeom>
        </p:spPr>
      </p:pic>
      <p:sp>
        <p:nvSpPr>
          <p:cNvPr id="7" name="Title 6"/>
          <p:cNvSpPr>
            <a:spLocks noGrp="1"/>
          </p:cNvSpPr>
          <p:nvPr>
            <p:ph type="title"/>
          </p:nvPr>
        </p:nvSpPr>
        <p:spPr>
          <a:solidFill>
            <a:schemeClr val="accent1">
              <a:lumMod val="20000"/>
              <a:lumOff val="80000"/>
            </a:schemeClr>
          </a:solidFill>
          <a:ln>
            <a:solidFill>
              <a:schemeClr val="accent1"/>
            </a:solidFill>
          </a:ln>
        </p:spPr>
        <p:txBody>
          <a:bodyPr>
            <a:normAutofit fontScale="90000"/>
          </a:bodyPr>
          <a:lstStyle/>
          <a:p>
            <a:r>
              <a:rPr lang="en-US" sz="6000" u="sng" dirty="0"/>
              <a:t>State Resources</a:t>
            </a:r>
            <a:r>
              <a:rPr lang="en-US" sz="6000" dirty="0"/>
              <a:t>: </a:t>
            </a:r>
            <a:br>
              <a:rPr lang="en-US" sz="6000" dirty="0"/>
            </a:br>
            <a:r>
              <a:rPr lang="en-US" sz="6000" dirty="0"/>
              <a:t>Hazardous Materials Planning Team</a:t>
            </a:r>
            <a:endParaRPr lang="en-US" sz="6000" u="sng" dirty="0"/>
          </a:p>
        </p:txBody>
      </p:sp>
      <p:sp>
        <p:nvSpPr>
          <p:cNvPr id="8" name="Content Placeholder 7"/>
          <p:cNvSpPr>
            <a:spLocks noGrp="1"/>
          </p:cNvSpPr>
          <p:nvPr>
            <p:ph idx="1"/>
          </p:nvPr>
        </p:nvSpPr>
        <p:spPr/>
        <p:txBody>
          <a:bodyPr vert="horz" lIns="91440" tIns="45720" rIns="91440" bIns="45720" rtlCol="0" anchor="t">
            <a:noAutofit/>
          </a:bodyPr>
          <a:lstStyle/>
          <a:p>
            <a:pPr indent="0" algn="l">
              <a:buNone/>
            </a:pPr>
            <a:r>
              <a:rPr lang="en-US" sz="2800" dirty="0">
                <a:solidFill>
                  <a:schemeClr val="tx2"/>
                </a:solidFill>
                <a:latin typeface="+mn-lt"/>
                <a:ea typeface="Times New Roman" panose="02020603050405020304" pitchFamily="18" charset="0"/>
                <a:cs typeface="Times New Roman" panose="02020603050405020304" pitchFamily="18" charset="0"/>
              </a:rPr>
              <a:t> </a:t>
            </a:r>
            <a:endParaRPr lang="en-US" sz="2800" dirty="0">
              <a:solidFill>
                <a:schemeClr val="tx2"/>
              </a:solidFill>
              <a:latin typeface="+mn-lt"/>
              <a:cs typeface="Calibri"/>
            </a:endParaRPr>
          </a:p>
        </p:txBody>
      </p:sp>
      <p:sp>
        <p:nvSpPr>
          <p:cNvPr id="5" name="Rectangle 4">
            <a:extLst>
              <a:ext uri="{FF2B5EF4-FFF2-40B4-BE49-F238E27FC236}">
                <a16:creationId xmlns:a16="http://schemas.microsoft.com/office/drawing/2014/main" id="{E47E8484-F34D-F5E1-B946-CFD80951F862}"/>
              </a:ext>
              <a:ext uri="{C183D7F6-B498-43B3-948B-1728B52AA6E4}">
                <adec:decorative xmlns:adec="http://schemas.microsoft.com/office/drawing/2017/decorative" val="1"/>
              </a:ext>
            </a:extLst>
          </p:cNvPr>
          <p:cNvSpPr/>
          <p:nvPr/>
        </p:nvSpPr>
        <p:spPr>
          <a:xfrm>
            <a:off x="8034984" y="9425386"/>
            <a:ext cx="4605009" cy="860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B7DE4F5-0733-FE50-6C00-6E746ACB8805}"/>
              </a:ext>
            </a:extLst>
          </p:cNvPr>
          <p:cNvSpPr>
            <a:spLocks noGrp="1"/>
          </p:cNvSpPr>
          <p:nvPr>
            <p:ph type="sldNum" sz="quarter" idx="12"/>
          </p:nvPr>
        </p:nvSpPr>
        <p:spPr/>
        <p:txBody>
          <a:bodyPr/>
          <a:lstStyle/>
          <a:p>
            <a:fld id="{7E65300D-5599-4468-BF5D-B13C6AAEC98A}" type="slidenum">
              <a:rPr kumimoji="1" lang="ja-JP" altLang="en-US" smtClean="0"/>
              <a:pPr/>
              <a:t>61</a:t>
            </a:fld>
            <a:endParaRPr kumimoji="1" lang="ja-JP" altLang="en-US"/>
          </a:p>
        </p:txBody>
      </p:sp>
      <p:pic>
        <p:nvPicPr>
          <p:cNvPr id="6" name="Picture 5">
            <a:extLst>
              <a:ext uri="{FF2B5EF4-FFF2-40B4-BE49-F238E27FC236}">
                <a16:creationId xmlns:a16="http://schemas.microsoft.com/office/drawing/2014/main" id="{B23DAC52-44F0-D586-B72E-B819E3BCD1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0274" y="2697014"/>
            <a:ext cx="9799319" cy="7533829"/>
          </a:xfrm>
          <a:prstGeom prst="rect">
            <a:avLst/>
          </a:prstGeom>
        </p:spPr>
      </p:pic>
      <p:sp>
        <p:nvSpPr>
          <p:cNvPr id="4" name="TextBox 3">
            <a:extLst>
              <a:ext uri="{FF2B5EF4-FFF2-40B4-BE49-F238E27FC236}">
                <a16:creationId xmlns:a16="http://schemas.microsoft.com/office/drawing/2014/main" id="{A5E3DEAD-D3F7-F8DE-1781-D310B3AE0367}"/>
              </a:ext>
            </a:extLst>
          </p:cNvPr>
          <p:cNvSpPr txBox="1"/>
          <p:nvPr/>
        </p:nvSpPr>
        <p:spPr>
          <a:xfrm>
            <a:off x="2476500" y="9757730"/>
            <a:ext cx="6682014" cy="322929"/>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369653237"/>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9" descr="SERC logo">
            <a:extLst>
              <a:ext uri="{FF2B5EF4-FFF2-40B4-BE49-F238E27FC236}">
                <a16:creationId xmlns:a16="http://schemas.microsoft.com/office/drawing/2014/main" id="{6BFD69F9-1C50-3595-9BD8-082FD21A328E}"/>
              </a:ext>
            </a:extLst>
          </p:cNvPr>
          <p:cNvPicPr>
            <a:picLocks noChangeAspect="1"/>
          </p:cNvPicPr>
          <p:nvPr/>
        </p:nvPicPr>
        <p:blipFill>
          <a:blip r:embed="rId3" cstate="email">
            <a:alphaModFix amt="12000"/>
            <a:extLst>
              <a:ext uri="{28A0092B-C50C-407E-A947-70E740481C1C}">
                <a14:useLocalDpi xmlns:a14="http://schemas.microsoft.com/office/drawing/2010/main" val="0"/>
              </a:ext>
            </a:extLst>
          </a:blip>
          <a:stretch>
            <a:fillRect/>
          </a:stretch>
        </p:blipFill>
        <p:spPr>
          <a:xfrm>
            <a:off x="2244819" y="3475732"/>
            <a:ext cx="9224774" cy="5050565"/>
          </a:xfrm>
          <a:prstGeom prst="rect">
            <a:avLst/>
          </a:prstGeom>
        </p:spPr>
      </p:pic>
      <p:sp>
        <p:nvSpPr>
          <p:cNvPr id="7" name="Title 6"/>
          <p:cNvSpPr>
            <a:spLocks noGrp="1"/>
          </p:cNvSpPr>
          <p:nvPr>
            <p:ph type="title"/>
          </p:nvPr>
        </p:nvSpPr>
        <p:spPr>
          <a:solidFill>
            <a:schemeClr val="accent1">
              <a:lumMod val="20000"/>
              <a:lumOff val="80000"/>
            </a:schemeClr>
          </a:solidFill>
          <a:ln>
            <a:solidFill>
              <a:schemeClr val="accent1"/>
            </a:solidFill>
          </a:ln>
        </p:spPr>
        <p:txBody>
          <a:bodyPr>
            <a:normAutofit/>
          </a:bodyPr>
          <a:lstStyle/>
          <a:p>
            <a:r>
              <a:rPr lang="en-US" sz="6000" u="sng" dirty="0"/>
              <a:t>State Resources</a:t>
            </a:r>
            <a:r>
              <a:rPr lang="en-US" sz="6000" dirty="0"/>
              <a:t>: Hazardous Material Incidents Resources</a:t>
            </a:r>
            <a:endParaRPr lang="en-US" sz="6000" u="sng" dirty="0"/>
          </a:p>
        </p:txBody>
      </p:sp>
      <p:sp>
        <p:nvSpPr>
          <p:cNvPr id="8" name="Content Placeholder 7"/>
          <p:cNvSpPr>
            <a:spLocks noGrp="1"/>
          </p:cNvSpPr>
          <p:nvPr>
            <p:ph idx="1"/>
          </p:nvPr>
        </p:nvSpPr>
        <p:spPr/>
        <p:txBody>
          <a:bodyPr vert="horz" lIns="91440" tIns="45720" rIns="91440" bIns="45720" rtlCol="0" anchor="t">
            <a:noAutofit/>
          </a:bodyPr>
          <a:lstStyle/>
          <a:p>
            <a:pPr marL="628604" indent="-285750"/>
            <a:r>
              <a:rPr lang="en-US" sz="1800" dirty="0">
                <a:latin typeface="+mn-lt"/>
                <a:hlinkClick r:id="rId4"/>
              </a:rPr>
              <a:t>Hazardous Material | Washington State Military Department, Citizens Serving Citizens with Pride &amp; Tradition</a:t>
            </a:r>
            <a:r>
              <a:rPr lang="en-US" sz="1800" b="1" u="sng" dirty="0">
                <a:latin typeface="+mn-lt"/>
                <a:cs typeface="Times New Roman" panose="02020603050405020304" pitchFamily="18" charset="0"/>
              </a:rPr>
              <a:t> </a:t>
            </a:r>
          </a:p>
          <a:p>
            <a:pPr marL="628604" indent="-285750"/>
            <a:r>
              <a:rPr lang="en-US" sz="1800" dirty="0">
                <a:latin typeface="+mn-lt"/>
                <a:hlinkClick r:id="rId5"/>
              </a:rPr>
              <a:t>Chemicals and Hazardous Materials Incidents | Ready.gov</a:t>
            </a:r>
            <a:endParaRPr lang="en-US" sz="1800" dirty="0">
              <a:latin typeface="+mn-lt"/>
            </a:endParaRPr>
          </a:p>
          <a:p>
            <a:pPr marL="628604" indent="-285750"/>
            <a:r>
              <a:rPr lang="en-US" sz="1800" dirty="0">
                <a:latin typeface="+mn-lt"/>
                <a:hlinkClick r:id="rId6"/>
              </a:rPr>
              <a:t>State Emergency Response Commission (SERC) | Washington State Military Department, Citizens Serving Citizens with Pride &amp; Tradition</a:t>
            </a:r>
            <a:endParaRPr lang="en-US" sz="1800" dirty="0">
              <a:latin typeface="+mn-lt"/>
            </a:endParaRPr>
          </a:p>
          <a:p>
            <a:pPr marL="628604" indent="-285750"/>
            <a:r>
              <a:rPr lang="en-US" sz="1800" dirty="0">
                <a:latin typeface="+mn-lt"/>
                <a:hlinkClick r:id="rId7"/>
              </a:rPr>
              <a:t>Local Emergency Planning Committees (LEPC) | Washington State Military Department, Citizens Serving Citizens with Pride &amp; Tradition</a:t>
            </a:r>
            <a:endParaRPr lang="en-US" sz="1800" dirty="0">
              <a:latin typeface="+mn-lt"/>
            </a:endParaRPr>
          </a:p>
          <a:p>
            <a:pPr marL="628604" indent="-285750"/>
            <a:r>
              <a:rPr lang="en-US" sz="1800" dirty="0">
                <a:latin typeface="+mn-lt"/>
                <a:hlinkClick r:id="rId8"/>
              </a:rPr>
              <a:t>State Emergency Response Commission - Washington State Department of Ecology</a:t>
            </a:r>
            <a:endParaRPr lang="en-US" sz="1800" dirty="0">
              <a:latin typeface="+mn-lt"/>
            </a:endParaRPr>
          </a:p>
          <a:p>
            <a:pPr marL="628604" indent="-285750"/>
            <a:r>
              <a:rPr lang="en-US" sz="1800" dirty="0">
                <a:latin typeface="+mn-lt"/>
                <a:hlinkClick r:id="rId9"/>
              </a:rPr>
              <a:t>Local Emergency Planning Committees - Washington State Department of Ecology</a:t>
            </a:r>
            <a:endParaRPr lang="en-US" sz="1800" dirty="0">
              <a:latin typeface="+mn-lt"/>
            </a:endParaRPr>
          </a:p>
          <a:p>
            <a:pPr marL="628604" indent="-285750"/>
            <a:r>
              <a:rPr lang="en-US" sz="1800" dirty="0">
                <a:latin typeface="+mn-lt"/>
                <a:hlinkClick r:id="rId10"/>
              </a:rPr>
              <a:t>EPCRA Tribal Guidance - Washington State Department of Ecology</a:t>
            </a:r>
            <a:endParaRPr lang="en-US" sz="1800" dirty="0">
              <a:latin typeface="+mn-lt"/>
            </a:endParaRPr>
          </a:p>
          <a:p>
            <a:pPr marL="628604" indent="-285750"/>
            <a:r>
              <a:rPr lang="en-US" sz="1800" dirty="0">
                <a:latin typeface="+mn-lt"/>
                <a:hlinkClick r:id="rId11"/>
              </a:rPr>
              <a:t>Spills &amp; Cleanup - Washington State Department of Ecology</a:t>
            </a:r>
            <a:endParaRPr lang="en-US" sz="1800" dirty="0">
              <a:latin typeface="+mn-lt"/>
            </a:endParaRPr>
          </a:p>
          <a:p>
            <a:pPr marL="628604" indent="-285750"/>
            <a:r>
              <a:rPr lang="en-US" sz="1800" u="sng" dirty="0">
                <a:solidFill>
                  <a:srgbClr val="0000FF"/>
                </a:solidFill>
                <a:effectLst/>
                <a:latin typeface="Aptos" panose="020B0004020202020204" pitchFamily="34" charset="0"/>
                <a:ea typeface="Aptos" panose="020B0004020202020204" pitchFamily="34" charset="0"/>
                <a:cs typeface="Aptos" panose="020B0004020202020204" pitchFamily="34" charset="0"/>
                <a:hlinkClick r:id="rId12"/>
              </a:rPr>
              <a:t>Tier Two reporting - Washington State Department of Ecology</a:t>
            </a:r>
            <a:endParaRPr lang="en-US" sz="1800" u="sng" dirty="0">
              <a:solidFill>
                <a:srgbClr val="0000FF"/>
              </a:solidFill>
              <a:latin typeface="Aptos" panose="020B0004020202020204" pitchFamily="34" charset="0"/>
              <a:ea typeface="Aptos" panose="020B0004020202020204" pitchFamily="34" charset="0"/>
              <a:cs typeface="Aptos" panose="020B0004020202020204" pitchFamily="34" charset="0"/>
            </a:endParaRPr>
          </a:p>
          <a:p>
            <a:pPr marL="628604" indent="-285750"/>
            <a:r>
              <a:rPr lang="en-US" sz="1800" u="sng" dirty="0">
                <a:solidFill>
                  <a:srgbClr val="0000FF"/>
                </a:solidFill>
                <a:effectLst/>
                <a:latin typeface="Aptos" panose="020B0004020202020204" pitchFamily="34" charset="0"/>
                <a:ea typeface="Aptos" panose="020B0004020202020204" pitchFamily="34" charset="0"/>
                <a:cs typeface="Aptos" panose="020B0004020202020204" pitchFamily="34" charset="0"/>
                <a:hlinkClick r:id="rId13"/>
              </a:rPr>
              <a:t>Emergency Planning and Community Right-to-Know Act (EPCRA) | US EPA</a:t>
            </a:r>
            <a:endParaRPr lang="en-US" sz="1800" u="sng" dirty="0">
              <a:solidFill>
                <a:srgbClr val="0000FF"/>
              </a:solidFill>
              <a:latin typeface="Aptos" panose="020B0004020202020204" pitchFamily="34" charset="0"/>
              <a:ea typeface="Aptos" panose="020B0004020202020204" pitchFamily="34" charset="0"/>
              <a:cs typeface="Aptos" panose="020B0004020202020204" pitchFamily="34" charset="0"/>
            </a:endParaRPr>
          </a:p>
          <a:p>
            <a:pPr marL="628604" indent="-285750"/>
            <a:r>
              <a:rPr lang="en-US" sz="1800" u="sng" dirty="0">
                <a:solidFill>
                  <a:srgbClr val="0000FF"/>
                </a:solidFill>
                <a:effectLst/>
                <a:latin typeface="Aptos" panose="020B0004020202020204" pitchFamily="34" charset="0"/>
                <a:ea typeface="Aptos" panose="020B0004020202020204" pitchFamily="34" charset="0"/>
                <a:cs typeface="Aptos" panose="020B0004020202020204" pitchFamily="34" charset="0"/>
                <a:hlinkClick r:id="rId14"/>
              </a:rPr>
              <a:t>Emergency Planning &amp; Community Right-to-Know Act - Washington State Department of Ecology</a:t>
            </a:r>
            <a:endParaRPr lang="en-US" sz="1800" u="sng" dirty="0">
              <a:solidFill>
                <a:srgbClr val="0000FF"/>
              </a:solidFill>
              <a:latin typeface="Aptos" panose="020B0004020202020204" pitchFamily="34" charset="0"/>
              <a:ea typeface="Aptos" panose="020B0004020202020204" pitchFamily="34" charset="0"/>
              <a:cs typeface="Aptos" panose="020B0004020202020204" pitchFamily="34" charset="0"/>
            </a:endParaRPr>
          </a:p>
          <a:p>
            <a:pPr marL="628604" indent="-285750"/>
            <a:r>
              <a:rPr lang="en-US" sz="1800" dirty="0">
                <a:hlinkClick r:id="rId15"/>
              </a:rPr>
              <a:t>10th Civil Support Team | Washington State Military Department, Citizens Serving Citizens with Pride &amp; Tradition</a:t>
            </a:r>
            <a:endParaRPr lang="en-US" sz="1800" b="1" u="sng" dirty="0">
              <a:latin typeface="+mn-lt"/>
              <a:cs typeface="Times New Roman" panose="02020603050405020304" pitchFamily="18" charset="0"/>
            </a:endParaRPr>
          </a:p>
        </p:txBody>
      </p:sp>
      <p:sp>
        <p:nvSpPr>
          <p:cNvPr id="5" name="Rectangle 4">
            <a:extLst>
              <a:ext uri="{FF2B5EF4-FFF2-40B4-BE49-F238E27FC236}">
                <a16:creationId xmlns:a16="http://schemas.microsoft.com/office/drawing/2014/main" id="{E47E8484-F34D-F5E1-B946-CFD80951F862}"/>
              </a:ext>
              <a:ext uri="{C183D7F6-B498-43B3-948B-1728B52AA6E4}">
                <adec:decorative xmlns:adec="http://schemas.microsoft.com/office/drawing/2017/decorative" val="1"/>
              </a:ext>
            </a:extLst>
          </p:cNvPr>
          <p:cNvSpPr/>
          <p:nvPr/>
        </p:nvSpPr>
        <p:spPr>
          <a:xfrm>
            <a:off x="8034984" y="9425386"/>
            <a:ext cx="4605009" cy="860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B7DE4F5-0733-FE50-6C00-6E746ACB8805}"/>
              </a:ext>
            </a:extLst>
          </p:cNvPr>
          <p:cNvSpPr>
            <a:spLocks noGrp="1"/>
          </p:cNvSpPr>
          <p:nvPr>
            <p:ph type="sldNum" sz="quarter" idx="12"/>
          </p:nvPr>
        </p:nvSpPr>
        <p:spPr/>
        <p:txBody>
          <a:bodyPr/>
          <a:lstStyle/>
          <a:p>
            <a:fld id="{7E65300D-5599-4468-BF5D-B13C6AAEC98A}" type="slidenum">
              <a:rPr kumimoji="1" lang="ja-JP" altLang="en-US" smtClean="0"/>
              <a:pPr/>
              <a:t>62</a:t>
            </a:fld>
            <a:endParaRPr kumimoji="1" lang="ja-JP" altLang="en-US"/>
          </a:p>
        </p:txBody>
      </p:sp>
    </p:spTree>
    <p:extLst>
      <p:ext uri="{BB962C8B-B14F-4D97-AF65-F5344CB8AC3E}">
        <p14:creationId xmlns:p14="http://schemas.microsoft.com/office/powerpoint/2010/main" val="1930669223"/>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 name="Rectangle 26">
            <a:extLst>
              <a:ext uri="{FF2B5EF4-FFF2-40B4-BE49-F238E27FC236}">
                <a16:creationId xmlns:a16="http://schemas.microsoft.com/office/drawing/2014/main" id="{5184EE59-3061-456B-9FB5-98A8E0E74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71689" y="2871686"/>
            <a:ext cx="10285413" cy="45420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10">
            <a:extLst>
              <a:ext uri="{FF2B5EF4-FFF2-40B4-BE49-F238E27FC236}">
                <a16:creationId xmlns:a16="http://schemas.microsoft.com/office/drawing/2014/main" id="{5D17F45B-E0E5-DEF4-2CC0-F2BF3FFDA6F0}"/>
              </a:ext>
            </a:extLst>
          </p:cNvPr>
          <p:cNvSpPr>
            <a:spLocks noGrp="1"/>
          </p:cNvSpPr>
          <p:nvPr>
            <p:ph type="title"/>
          </p:nvPr>
        </p:nvSpPr>
        <p:spPr>
          <a:xfrm>
            <a:off x="-228600" y="867817"/>
            <a:ext cx="4663440" cy="5333323"/>
          </a:xfrm>
        </p:spPr>
        <p:txBody>
          <a:bodyPr vert="horz" lIns="91440" tIns="45720" rIns="91440" bIns="45720" rtlCol="0" anchor="b">
            <a:normAutofit/>
          </a:bodyPr>
          <a:lstStyle/>
          <a:p>
            <a:pPr marL="228600" marR="0">
              <a:lnSpc>
                <a:spcPct val="107000"/>
              </a:lnSpc>
              <a:spcBef>
                <a:spcPts val="0"/>
              </a:spcBef>
              <a:spcAft>
                <a:spcPts val="800"/>
              </a:spcAft>
            </a:pPr>
            <a:r>
              <a:rPr lang="en-US" kern="100" dirty="0">
                <a:solidFill>
                  <a:schemeClr val="bg1"/>
                </a:solidFill>
                <a:effectLst/>
                <a:ea typeface="Calibri" panose="020F0502020204030204" pitchFamily="34" charset="0"/>
                <a:cs typeface="Times New Roman" panose="02020603050405020304" pitchFamily="18" charset="0"/>
              </a:rPr>
              <a:t>CYBER AT</a:t>
            </a:r>
            <a:r>
              <a:rPr lang="en-US" kern="100" dirty="0">
                <a:solidFill>
                  <a:schemeClr val="bg1"/>
                </a:solidFill>
                <a:ea typeface="Calibri" panose="020F0502020204030204" pitchFamily="34" charset="0"/>
                <a:cs typeface="Times New Roman" panose="02020603050405020304" pitchFamily="18" charset="0"/>
              </a:rPr>
              <a:t>TACKS</a:t>
            </a:r>
            <a:endParaRPr lang="en-US" kern="100" dirty="0">
              <a:solidFill>
                <a:schemeClr val="bg1"/>
              </a:solidFill>
              <a:effectLst/>
              <a:ea typeface="Calibri" panose="020F0502020204030204" pitchFamily="34" charset="0"/>
              <a:cs typeface="Times New Roman" panose="02020603050405020304" pitchFamily="18" charset="0"/>
            </a:endParaRPr>
          </a:p>
        </p:txBody>
      </p:sp>
      <p:pic>
        <p:nvPicPr>
          <p:cNvPr id="96" name="Content Placeholder 9" descr="SERC logo">
            <a:extLst>
              <a:ext uri="{FF2B5EF4-FFF2-40B4-BE49-F238E27FC236}">
                <a16:creationId xmlns:a16="http://schemas.microsoft.com/office/drawing/2014/main" id="{DF1A004B-3F9A-163B-0CE8-1FF1E58A69A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697701" y="4482491"/>
            <a:ext cx="9224774" cy="5050565"/>
          </a:xfrm>
          <a:prstGeom prst="rect">
            <a:avLst/>
          </a:prstGeom>
        </p:spPr>
      </p:pic>
      <p:sp>
        <p:nvSpPr>
          <p:cNvPr id="97" name="Rectangle 96">
            <a:extLst>
              <a:ext uri="{FF2B5EF4-FFF2-40B4-BE49-F238E27FC236}">
                <a16:creationId xmlns:a16="http://schemas.microsoft.com/office/drawing/2014/main" id="{B138029C-78EE-BC84-2BAC-64F49D8DCC98}"/>
              </a:ext>
              <a:ext uri="{C183D7F6-B498-43B3-948B-1728B52AA6E4}">
                <adec:decorative xmlns:adec="http://schemas.microsoft.com/office/drawing/2017/decorative" val="1"/>
              </a:ext>
            </a:extLst>
          </p:cNvPr>
          <p:cNvSpPr/>
          <p:nvPr/>
        </p:nvSpPr>
        <p:spPr>
          <a:xfrm>
            <a:off x="5060789" y="8958467"/>
            <a:ext cx="3065571"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9F2F32C8-06DB-FC2F-A679-7AE3F795863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73201E-BAD4-4887-93F2-D695096208A5}"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03131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9" descr="SERC logo">
            <a:extLst>
              <a:ext uri="{FF2B5EF4-FFF2-40B4-BE49-F238E27FC236}">
                <a16:creationId xmlns:a16="http://schemas.microsoft.com/office/drawing/2014/main" id="{6BFD69F9-1C50-3595-9BD8-082FD21A328E}"/>
              </a:ext>
            </a:extLst>
          </p:cNvPr>
          <p:cNvPicPr>
            <a:picLocks noChangeAspect="1"/>
          </p:cNvPicPr>
          <p:nvPr/>
        </p:nvPicPr>
        <p:blipFill>
          <a:blip r:embed="rId3" cstate="email">
            <a:alphaModFix amt="12000"/>
            <a:extLst>
              <a:ext uri="{28A0092B-C50C-407E-A947-70E740481C1C}">
                <a14:useLocalDpi xmlns:a14="http://schemas.microsoft.com/office/drawing/2010/main" val="0"/>
              </a:ext>
            </a:extLst>
          </a:blip>
          <a:stretch>
            <a:fillRect/>
          </a:stretch>
        </p:blipFill>
        <p:spPr>
          <a:xfrm>
            <a:off x="2244819" y="3475732"/>
            <a:ext cx="9224774" cy="5050565"/>
          </a:xfrm>
          <a:prstGeom prst="rect">
            <a:avLst/>
          </a:prstGeom>
        </p:spPr>
      </p:pic>
      <p:sp>
        <p:nvSpPr>
          <p:cNvPr id="7" name="Title 6"/>
          <p:cNvSpPr>
            <a:spLocks noGrp="1"/>
          </p:cNvSpPr>
          <p:nvPr>
            <p:ph type="title"/>
          </p:nvPr>
        </p:nvSpPr>
        <p:spPr>
          <a:solidFill>
            <a:schemeClr val="accent1">
              <a:lumMod val="20000"/>
              <a:lumOff val="80000"/>
            </a:schemeClr>
          </a:solidFill>
          <a:ln>
            <a:solidFill>
              <a:schemeClr val="accent1"/>
            </a:solidFill>
          </a:ln>
        </p:spPr>
        <p:txBody>
          <a:bodyPr>
            <a:normAutofit/>
          </a:bodyPr>
          <a:lstStyle/>
          <a:p>
            <a:r>
              <a:rPr lang="en-US" sz="6000" u="sng" dirty="0"/>
              <a:t>State Resources</a:t>
            </a:r>
            <a:r>
              <a:rPr lang="en-US" sz="6000" dirty="0"/>
              <a:t>: Cyber Attacks</a:t>
            </a:r>
            <a:br>
              <a:rPr lang="en-US" sz="6000" dirty="0"/>
            </a:br>
            <a:r>
              <a:rPr lang="en-US" sz="6000" dirty="0"/>
              <a:t>Prevention</a:t>
            </a:r>
            <a:endParaRPr lang="en-US" sz="6000" u="sng" dirty="0"/>
          </a:p>
        </p:txBody>
      </p:sp>
      <p:sp>
        <p:nvSpPr>
          <p:cNvPr id="8" name="Content Placeholder 7"/>
          <p:cNvSpPr>
            <a:spLocks noGrp="1"/>
          </p:cNvSpPr>
          <p:nvPr>
            <p:ph idx="1"/>
          </p:nvPr>
        </p:nvSpPr>
        <p:spPr/>
        <p:txBody>
          <a:bodyPr vert="horz" lIns="91440" tIns="45720" rIns="91440" bIns="45720" rtlCol="0" anchor="t">
            <a:noAutofit/>
          </a:bodyPr>
          <a:lstStyle/>
          <a:p>
            <a:pPr marL="0" marR="0">
              <a:spcBef>
                <a:spcPts val="0"/>
              </a:spcBef>
              <a:spcAft>
                <a:spcPts val="0"/>
              </a:spcAft>
            </a:pPr>
            <a:r>
              <a:rPr lang="en-US" sz="2800" dirty="0">
                <a:effectLst/>
                <a:latin typeface="Aptos" panose="020B0004020202020204" pitchFamily="34" charset="0"/>
                <a:ea typeface="Times New Roman" panose="02020603050405020304" pitchFamily="18" charset="0"/>
                <a:cs typeface="Aptos" panose="020B0004020202020204" pitchFamily="34" charset="0"/>
              </a:rPr>
              <a:t>Cyber threats from a variety of malicious actors are on the rise worldwide.</a:t>
            </a:r>
          </a:p>
          <a:p>
            <a:pPr marL="0" marR="0" indent="0">
              <a:spcBef>
                <a:spcPts val="0"/>
              </a:spcBef>
              <a:spcAft>
                <a:spcPts val="0"/>
              </a:spcAft>
              <a:buNone/>
            </a:pPr>
            <a:r>
              <a:rPr lang="en-US" sz="2800" dirty="0">
                <a:effectLst/>
                <a:latin typeface="Aptos" panose="020B0004020202020204" pitchFamily="34" charset="0"/>
                <a:ea typeface="Times New Roman" panose="02020603050405020304" pitchFamily="18" charset="0"/>
                <a:cs typeface="Aptos" panose="020B0004020202020204" pitchFamily="34" charset="0"/>
              </a:rPr>
              <a:t> </a:t>
            </a:r>
          </a:p>
          <a:p>
            <a:pPr marL="0" marR="0">
              <a:spcBef>
                <a:spcPts val="0"/>
              </a:spcBef>
              <a:spcAft>
                <a:spcPts val="0"/>
              </a:spcAft>
            </a:pPr>
            <a:r>
              <a:rPr lang="en-US" sz="2800" dirty="0">
                <a:latin typeface="Aptos" panose="020B0004020202020204" pitchFamily="34" charset="0"/>
                <a:ea typeface="Times New Roman" panose="02020603050405020304" pitchFamily="18" charset="0"/>
                <a:cs typeface="Aptos" panose="020B0004020202020204" pitchFamily="34" charset="0"/>
              </a:rPr>
              <a:t>Attacks against critical infrastructure, private industry, healthcare,    government, and schools continues to grow.</a:t>
            </a:r>
          </a:p>
          <a:p>
            <a:pPr marL="0" marR="0">
              <a:spcBef>
                <a:spcPts val="0"/>
              </a:spcBef>
              <a:spcAft>
                <a:spcPts val="0"/>
              </a:spcAft>
            </a:pPr>
            <a:endParaRPr lang="en-US" sz="2800" dirty="0">
              <a:effectLst/>
              <a:latin typeface="Aptos" panose="020B0004020202020204" pitchFamily="34" charset="0"/>
              <a:ea typeface="Times New Roman" panose="02020603050405020304" pitchFamily="18" charset="0"/>
              <a:cs typeface="Aptos" panose="020B0004020202020204" pitchFamily="34" charset="0"/>
            </a:endParaRPr>
          </a:p>
          <a:p>
            <a:pPr marL="0" marR="0">
              <a:spcBef>
                <a:spcPts val="0"/>
              </a:spcBef>
              <a:spcAft>
                <a:spcPts val="0"/>
              </a:spcAft>
            </a:pPr>
            <a:r>
              <a:rPr lang="en-US" sz="2800" dirty="0">
                <a:effectLst/>
                <a:latin typeface="Aptos" panose="020B0004020202020204" pitchFamily="34" charset="0"/>
                <a:ea typeface="Times New Roman" panose="02020603050405020304" pitchFamily="18" charset="0"/>
                <a:cs typeface="Aptos" panose="020B0004020202020204" pitchFamily="34" charset="0"/>
              </a:rPr>
              <a:t>With regards to cybersecurity prevention (e.g. planning, vulnerability assessments, protecting information and operational technology):</a:t>
            </a:r>
          </a:p>
          <a:p>
            <a:pPr marL="0" marR="0">
              <a:spcBef>
                <a:spcPts val="0"/>
              </a:spcBef>
              <a:spcAft>
                <a:spcPts val="0"/>
              </a:spcAft>
            </a:pPr>
            <a:endParaRPr lang="en-US" sz="2800" dirty="0">
              <a:latin typeface="Aptos" panose="020B0004020202020204" pitchFamily="34" charset="0"/>
              <a:ea typeface="Times New Roman" panose="02020603050405020304" pitchFamily="18" charset="0"/>
              <a:cs typeface="Aptos" panose="020B0004020202020204" pitchFamily="34" charset="0"/>
            </a:endParaRPr>
          </a:p>
          <a:p>
            <a:pPr marL="685709" lvl="1">
              <a:spcBef>
                <a:spcPts val="0"/>
              </a:spcBef>
            </a:pPr>
            <a:r>
              <a:rPr lang="en-US" sz="2400" dirty="0">
                <a:latin typeface="+mn-lt"/>
                <a:ea typeface="Times New Roman" panose="02020603050405020304" pitchFamily="18" charset="0"/>
                <a:cs typeface="Aptos" panose="020B0004020202020204" pitchFamily="34" charset="0"/>
              </a:rPr>
              <a:t>The state critical infrastructure</a:t>
            </a:r>
            <a:r>
              <a:rPr lang="en-US" sz="2400" dirty="0">
                <a:effectLst/>
                <a:latin typeface="+mn-lt"/>
                <a:ea typeface="Times New Roman" panose="02020603050405020304" pitchFamily="18" charset="0"/>
                <a:cs typeface="Aptos" panose="020B0004020202020204" pitchFamily="34" charset="0"/>
              </a:rPr>
              <a:t> team can assist with cyber incident response planning, cybersecurity exercises and training opportunities (</a:t>
            </a:r>
            <a:r>
              <a:rPr lang="en-US" sz="2400" b="0" i="0" u="sng" dirty="0">
                <a:solidFill>
                  <a:srgbClr val="000088"/>
                </a:solidFill>
                <a:effectLst/>
                <a:latin typeface="+mn-lt"/>
                <a:hlinkClick r:id="rId4"/>
              </a:rPr>
              <a:t>CCIP@mil.wa.gov</a:t>
            </a:r>
            <a:r>
              <a:rPr lang="en-US" sz="2400" b="0" i="0" u="sng" dirty="0">
                <a:solidFill>
                  <a:srgbClr val="000088"/>
                </a:solidFill>
                <a:effectLst/>
                <a:latin typeface="+mn-lt"/>
              </a:rPr>
              <a:t>)</a:t>
            </a:r>
            <a:endParaRPr lang="en-US" sz="2400" dirty="0">
              <a:effectLst/>
              <a:latin typeface="+mn-lt"/>
              <a:ea typeface="Times New Roman" panose="02020603050405020304" pitchFamily="18" charset="0"/>
              <a:cs typeface="Aptos" panose="020B0004020202020204" pitchFamily="34" charset="0"/>
            </a:endParaRPr>
          </a:p>
          <a:p>
            <a:pPr marL="685709" lvl="1">
              <a:spcBef>
                <a:spcPts val="0"/>
              </a:spcBef>
            </a:pPr>
            <a:endParaRPr lang="en-US" sz="2400" dirty="0">
              <a:effectLst/>
              <a:latin typeface="+mn-lt"/>
              <a:ea typeface="Times New Roman" panose="02020603050405020304" pitchFamily="18" charset="0"/>
              <a:cs typeface="Aptos" panose="020B0004020202020204" pitchFamily="34" charset="0"/>
            </a:endParaRPr>
          </a:p>
          <a:p>
            <a:pPr marL="685709" lvl="1">
              <a:spcBef>
                <a:spcPts val="0"/>
              </a:spcBef>
            </a:pPr>
            <a:r>
              <a:rPr lang="en-US" sz="2400" dirty="0">
                <a:effectLst/>
                <a:latin typeface="+mn-lt"/>
                <a:ea typeface="Times New Roman" panose="02020603050405020304" pitchFamily="18" charset="0"/>
                <a:cs typeface="Aptos" panose="020B0004020202020204" pitchFamily="34" charset="0"/>
              </a:rPr>
              <a:t>WA State Auditors' office can provide a cybersecurity audit which includes some vulnerability assessments </a:t>
            </a:r>
            <a:r>
              <a:rPr lang="en-US" sz="2400" dirty="0">
                <a:latin typeface="+mn-lt"/>
                <a:hlinkClick r:id="rId5"/>
              </a:rPr>
              <a:t>#BeCyberSmart | Office of the Washington State Auditor</a:t>
            </a:r>
            <a:endParaRPr lang="en-US" sz="2400" dirty="0">
              <a:effectLst/>
              <a:latin typeface="+mn-lt"/>
              <a:ea typeface="Times New Roman" panose="02020603050405020304" pitchFamily="18" charset="0"/>
              <a:cs typeface="Aptos" panose="020B0004020202020204" pitchFamily="34" charset="0"/>
            </a:endParaRPr>
          </a:p>
          <a:p>
            <a:pPr marL="685709" lvl="1">
              <a:spcBef>
                <a:spcPts val="0"/>
              </a:spcBef>
            </a:pPr>
            <a:endParaRPr lang="en-US" sz="2400" dirty="0">
              <a:effectLst/>
              <a:latin typeface="Aptos" panose="020B0004020202020204" pitchFamily="34" charset="0"/>
              <a:ea typeface="Times New Roman" panose="02020603050405020304" pitchFamily="18" charset="0"/>
              <a:cs typeface="Aptos" panose="020B0004020202020204" pitchFamily="34" charset="0"/>
            </a:endParaRPr>
          </a:p>
          <a:p>
            <a:pPr marL="685709" lvl="1">
              <a:spcBef>
                <a:spcPts val="0"/>
              </a:spcBef>
            </a:pPr>
            <a:r>
              <a:rPr lang="en-US" sz="2400" dirty="0">
                <a:latin typeface="Aptos" panose="020B0004020202020204" pitchFamily="34" charset="0"/>
                <a:ea typeface="Times New Roman" panose="02020603050405020304" pitchFamily="18" charset="0"/>
                <a:cs typeface="Aptos" panose="020B0004020202020204" pitchFamily="34" charset="0"/>
              </a:rPr>
              <a:t>The Cybersecurity and Infrastructure Security Agency (CISA)</a:t>
            </a:r>
            <a:r>
              <a:rPr lang="en-US" sz="2400" dirty="0">
                <a:effectLst/>
                <a:latin typeface="Aptos" panose="020B0004020202020204" pitchFamily="34" charset="0"/>
                <a:ea typeface="Times New Roman" panose="02020603050405020304" pitchFamily="18" charset="0"/>
                <a:cs typeface="Aptos" panose="020B0004020202020204" pitchFamily="34" charset="0"/>
              </a:rPr>
              <a:t> has a ton of tools and assessments they will also happily provide</a:t>
            </a:r>
          </a:p>
          <a:p>
            <a:pPr marL="1371417" lvl="2">
              <a:spcBef>
                <a:spcPts val="0"/>
              </a:spcBef>
            </a:pPr>
            <a:r>
              <a:rPr lang="en-US" sz="2400" dirty="0">
                <a:latin typeface="+mn-lt"/>
                <a:hlinkClick r:id="rId6"/>
              </a:rPr>
              <a:t>All Resources &amp; Tools | CISA</a:t>
            </a:r>
            <a:endParaRPr lang="en-US" sz="2400" dirty="0">
              <a:latin typeface="+mn-lt"/>
            </a:endParaRPr>
          </a:p>
          <a:p>
            <a:pPr marL="1371417" lvl="2">
              <a:spcBef>
                <a:spcPts val="0"/>
              </a:spcBef>
            </a:pPr>
            <a:r>
              <a:rPr lang="en-US" sz="2400" dirty="0">
                <a:latin typeface="+mn-lt"/>
                <a:hlinkClick r:id="rId7"/>
              </a:rPr>
              <a:t>Services | CISA</a:t>
            </a:r>
            <a:endParaRPr lang="en-US" sz="2400" dirty="0">
              <a:effectLst/>
              <a:latin typeface="+mn-lt"/>
              <a:ea typeface="Aptos" panose="020B0004020202020204" pitchFamily="34" charset="0"/>
              <a:cs typeface="Aptos" panose="020B0004020202020204" pitchFamily="34" charset="0"/>
            </a:endParaRPr>
          </a:p>
        </p:txBody>
      </p:sp>
      <p:sp>
        <p:nvSpPr>
          <p:cNvPr id="5" name="Rectangle 4">
            <a:extLst>
              <a:ext uri="{FF2B5EF4-FFF2-40B4-BE49-F238E27FC236}">
                <a16:creationId xmlns:a16="http://schemas.microsoft.com/office/drawing/2014/main" id="{E47E8484-F34D-F5E1-B946-CFD80951F862}"/>
              </a:ext>
              <a:ext uri="{C183D7F6-B498-43B3-948B-1728B52AA6E4}">
                <adec:decorative xmlns:adec="http://schemas.microsoft.com/office/drawing/2017/decorative" val="1"/>
              </a:ext>
            </a:extLst>
          </p:cNvPr>
          <p:cNvSpPr/>
          <p:nvPr/>
        </p:nvSpPr>
        <p:spPr>
          <a:xfrm>
            <a:off x="8034984" y="9425386"/>
            <a:ext cx="4605009" cy="860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B7DE4F5-0733-FE50-6C00-6E746ACB8805}"/>
              </a:ext>
            </a:extLst>
          </p:cNvPr>
          <p:cNvSpPr>
            <a:spLocks noGrp="1"/>
          </p:cNvSpPr>
          <p:nvPr>
            <p:ph type="sldNum" sz="quarter" idx="12"/>
          </p:nvPr>
        </p:nvSpPr>
        <p:spPr/>
        <p:txBody>
          <a:bodyPr/>
          <a:lstStyle/>
          <a:p>
            <a:fld id="{7E65300D-5599-4468-BF5D-B13C6AAEC98A}" type="slidenum">
              <a:rPr kumimoji="1" lang="ja-JP" altLang="en-US" smtClean="0"/>
              <a:pPr/>
              <a:t>64</a:t>
            </a:fld>
            <a:endParaRPr kumimoji="1" lang="ja-JP" altLang="en-US"/>
          </a:p>
        </p:txBody>
      </p:sp>
    </p:spTree>
    <p:extLst>
      <p:ext uri="{BB962C8B-B14F-4D97-AF65-F5344CB8AC3E}">
        <p14:creationId xmlns:p14="http://schemas.microsoft.com/office/powerpoint/2010/main" val="447623176"/>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9" descr="SERC logo">
            <a:extLst>
              <a:ext uri="{FF2B5EF4-FFF2-40B4-BE49-F238E27FC236}">
                <a16:creationId xmlns:a16="http://schemas.microsoft.com/office/drawing/2014/main" id="{6BFD69F9-1C50-3595-9BD8-082FD21A328E}"/>
              </a:ext>
            </a:extLst>
          </p:cNvPr>
          <p:cNvPicPr>
            <a:picLocks noChangeAspect="1"/>
          </p:cNvPicPr>
          <p:nvPr/>
        </p:nvPicPr>
        <p:blipFill>
          <a:blip r:embed="rId3" cstate="email">
            <a:alphaModFix amt="12000"/>
            <a:extLst>
              <a:ext uri="{28A0092B-C50C-407E-A947-70E740481C1C}">
                <a14:useLocalDpi xmlns:a14="http://schemas.microsoft.com/office/drawing/2010/main" val="0"/>
              </a:ext>
            </a:extLst>
          </a:blip>
          <a:stretch>
            <a:fillRect/>
          </a:stretch>
        </p:blipFill>
        <p:spPr>
          <a:xfrm>
            <a:off x="2244819" y="3475732"/>
            <a:ext cx="9224774" cy="5050565"/>
          </a:xfrm>
          <a:prstGeom prst="rect">
            <a:avLst/>
          </a:prstGeom>
        </p:spPr>
      </p:pic>
      <p:sp>
        <p:nvSpPr>
          <p:cNvPr id="7" name="Title 6"/>
          <p:cNvSpPr>
            <a:spLocks noGrp="1"/>
          </p:cNvSpPr>
          <p:nvPr>
            <p:ph type="title"/>
          </p:nvPr>
        </p:nvSpPr>
        <p:spPr>
          <a:solidFill>
            <a:schemeClr val="accent1">
              <a:lumMod val="20000"/>
              <a:lumOff val="80000"/>
            </a:schemeClr>
          </a:solidFill>
          <a:ln>
            <a:solidFill>
              <a:schemeClr val="accent1"/>
            </a:solidFill>
          </a:ln>
        </p:spPr>
        <p:txBody>
          <a:bodyPr>
            <a:normAutofit/>
          </a:bodyPr>
          <a:lstStyle/>
          <a:p>
            <a:r>
              <a:rPr lang="en-US" sz="6000" u="sng" dirty="0"/>
              <a:t>State Resources</a:t>
            </a:r>
            <a:r>
              <a:rPr lang="en-US" sz="6000" dirty="0"/>
              <a:t>: Cyber Attacks</a:t>
            </a:r>
            <a:br>
              <a:rPr lang="en-US" sz="6000" dirty="0"/>
            </a:br>
            <a:r>
              <a:rPr lang="en-US" sz="6000" dirty="0" err="1"/>
              <a:t>WaTech</a:t>
            </a:r>
            <a:endParaRPr lang="en-US" sz="6000" u="sng" dirty="0"/>
          </a:p>
        </p:txBody>
      </p:sp>
      <p:sp>
        <p:nvSpPr>
          <p:cNvPr id="8" name="Content Placeholder 7"/>
          <p:cNvSpPr>
            <a:spLocks noGrp="1"/>
          </p:cNvSpPr>
          <p:nvPr>
            <p:ph idx="1"/>
          </p:nvPr>
        </p:nvSpPr>
        <p:spPr/>
        <p:txBody>
          <a:bodyPr vert="horz" lIns="91440" tIns="45720" rIns="91440" bIns="45720" rtlCol="0" anchor="t">
            <a:noAutofit/>
          </a:bodyPr>
          <a:lstStyle/>
          <a:p>
            <a:pPr algn="l"/>
            <a:r>
              <a:rPr lang="en-US" sz="2800" b="1" i="0" dirty="0">
                <a:solidFill>
                  <a:srgbClr val="3B3B3B"/>
                </a:solidFill>
                <a:effectLst/>
                <a:latin typeface="+mn-lt"/>
              </a:rPr>
              <a:t>Office of Cybersecurity </a:t>
            </a:r>
            <a:r>
              <a:rPr lang="en-US" sz="2800" b="0" i="0" dirty="0">
                <a:solidFill>
                  <a:srgbClr val="3B3B3B"/>
                </a:solidFill>
                <a:effectLst/>
                <a:latin typeface="+mn-lt"/>
              </a:rPr>
              <a:t>provides strategic direction for cybersecurity and protects the state government network from growing cyber threats. The office's team of cybersecurity experts, detect, block and respond to cyberattacks on state networks. The office helps prevent and mitigate threats before they can cause significant damage.</a:t>
            </a:r>
          </a:p>
          <a:p>
            <a:pPr algn="l"/>
            <a:r>
              <a:rPr lang="en-US" sz="2800" b="0" i="0" dirty="0">
                <a:solidFill>
                  <a:srgbClr val="3B3B3B"/>
                </a:solidFill>
                <a:effectLst/>
                <a:latin typeface="+mn-lt"/>
              </a:rPr>
              <a:t>In addition, OCS works with state, local government and military agencies to build more secure networks and has teams that can respond on a moment's notice to help agencies deal with cyber threats.</a:t>
            </a:r>
          </a:p>
          <a:p>
            <a:pPr algn="l"/>
            <a:r>
              <a:rPr lang="en-US" sz="2800" dirty="0">
                <a:solidFill>
                  <a:srgbClr val="3B3B3B"/>
                </a:solidFill>
                <a:latin typeface="+mn-lt"/>
              </a:rPr>
              <a:t>Their</a:t>
            </a:r>
            <a:r>
              <a:rPr lang="en-US" sz="2800" b="0" i="0" dirty="0">
                <a:solidFill>
                  <a:srgbClr val="3B3B3B"/>
                </a:solidFill>
                <a:effectLst/>
                <a:latin typeface="+mn-lt"/>
              </a:rPr>
              <a:t> office also is working to make everyone more aware of cyber threats through educational outreach, holding public forums and providing tips and advice about how to stay safe online.</a:t>
            </a:r>
          </a:p>
        </p:txBody>
      </p:sp>
      <p:sp>
        <p:nvSpPr>
          <p:cNvPr id="5" name="Rectangle 4">
            <a:extLst>
              <a:ext uri="{FF2B5EF4-FFF2-40B4-BE49-F238E27FC236}">
                <a16:creationId xmlns:a16="http://schemas.microsoft.com/office/drawing/2014/main" id="{E47E8484-F34D-F5E1-B946-CFD80951F862}"/>
              </a:ext>
              <a:ext uri="{C183D7F6-B498-43B3-948B-1728B52AA6E4}">
                <adec:decorative xmlns:adec="http://schemas.microsoft.com/office/drawing/2017/decorative" val="1"/>
              </a:ext>
            </a:extLst>
          </p:cNvPr>
          <p:cNvSpPr/>
          <p:nvPr/>
        </p:nvSpPr>
        <p:spPr>
          <a:xfrm>
            <a:off x="8034984" y="9425386"/>
            <a:ext cx="4605009" cy="860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B7DE4F5-0733-FE50-6C00-6E746ACB8805}"/>
              </a:ext>
            </a:extLst>
          </p:cNvPr>
          <p:cNvSpPr>
            <a:spLocks noGrp="1"/>
          </p:cNvSpPr>
          <p:nvPr>
            <p:ph type="sldNum" sz="quarter" idx="12"/>
          </p:nvPr>
        </p:nvSpPr>
        <p:spPr/>
        <p:txBody>
          <a:bodyPr/>
          <a:lstStyle/>
          <a:p>
            <a:fld id="{7E65300D-5599-4468-BF5D-B13C6AAEC98A}" type="slidenum">
              <a:rPr kumimoji="1" lang="ja-JP" altLang="en-US" smtClean="0"/>
              <a:pPr/>
              <a:t>65</a:t>
            </a:fld>
            <a:endParaRPr kumimoji="1" lang="ja-JP" altLang="en-US"/>
          </a:p>
        </p:txBody>
      </p:sp>
    </p:spTree>
    <p:extLst>
      <p:ext uri="{BB962C8B-B14F-4D97-AF65-F5344CB8AC3E}">
        <p14:creationId xmlns:p14="http://schemas.microsoft.com/office/powerpoint/2010/main" val="246523591"/>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9" descr="SERC logo">
            <a:extLst>
              <a:ext uri="{FF2B5EF4-FFF2-40B4-BE49-F238E27FC236}">
                <a16:creationId xmlns:a16="http://schemas.microsoft.com/office/drawing/2014/main" id="{6BFD69F9-1C50-3595-9BD8-082FD21A328E}"/>
              </a:ext>
            </a:extLst>
          </p:cNvPr>
          <p:cNvPicPr>
            <a:picLocks noChangeAspect="1"/>
          </p:cNvPicPr>
          <p:nvPr/>
        </p:nvPicPr>
        <p:blipFill>
          <a:blip r:embed="rId3" cstate="email">
            <a:alphaModFix amt="12000"/>
            <a:extLst>
              <a:ext uri="{28A0092B-C50C-407E-A947-70E740481C1C}">
                <a14:useLocalDpi xmlns:a14="http://schemas.microsoft.com/office/drawing/2010/main" val="0"/>
              </a:ext>
            </a:extLst>
          </a:blip>
          <a:stretch>
            <a:fillRect/>
          </a:stretch>
        </p:blipFill>
        <p:spPr>
          <a:xfrm>
            <a:off x="2244819" y="3475732"/>
            <a:ext cx="9224774" cy="5050565"/>
          </a:xfrm>
          <a:prstGeom prst="rect">
            <a:avLst/>
          </a:prstGeom>
        </p:spPr>
      </p:pic>
      <p:sp>
        <p:nvSpPr>
          <p:cNvPr id="7" name="Title 6"/>
          <p:cNvSpPr>
            <a:spLocks noGrp="1"/>
          </p:cNvSpPr>
          <p:nvPr>
            <p:ph type="title"/>
          </p:nvPr>
        </p:nvSpPr>
        <p:spPr>
          <a:solidFill>
            <a:schemeClr val="accent1">
              <a:lumMod val="20000"/>
              <a:lumOff val="80000"/>
            </a:schemeClr>
          </a:solidFill>
          <a:ln>
            <a:solidFill>
              <a:schemeClr val="accent1"/>
            </a:solidFill>
          </a:ln>
        </p:spPr>
        <p:txBody>
          <a:bodyPr>
            <a:normAutofit/>
          </a:bodyPr>
          <a:lstStyle/>
          <a:p>
            <a:r>
              <a:rPr lang="en-US" sz="6000" u="sng" dirty="0"/>
              <a:t>State Resources</a:t>
            </a:r>
            <a:r>
              <a:rPr lang="en-US" sz="6000" dirty="0"/>
              <a:t>: Cyber Attacks</a:t>
            </a:r>
            <a:br>
              <a:rPr lang="en-US" sz="6000" dirty="0"/>
            </a:br>
            <a:r>
              <a:rPr lang="en-US" sz="6000" dirty="0" err="1"/>
              <a:t>WaTech</a:t>
            </a:r>
            <a:endParaRPr lang="en-US" sz="6000" u="sng" dirty="0"/>
          </a:p>
        </p:txBody>
      </p:sp>
      <p:sp>
        <p:nvSpPr>
          <p:cNvPr id="8" name="Content Placeholder 7"/>
          <p:cNvSpPr>
            <a:spLocks noGrp="1"/>
          </p:cNvSpPr>
          <p:nvPr>
            <p:ph idx="1"/>
          </p:nvPr>
        </p:nvSpPr>
        <p:spPr/>
        <p:txBody>
          <a:bodyPr vert="horz" lIns="91440" tIns="45720" rIns="91440" bIns="45720" rtlCol="0" anchor="t">
            <a:noAutofit/>
          </a:bodyPr>
          <a:lstStyle/>
          <a:p>
            <a:pPr algn="ctr"/>
            <a:r>
              <a:rPr lang="en-US" sz="2400" b="1" i="0" dirty="0">
                <a:effectLst/>
                <a:latin typeface="+mn-lt"/>
              </a:rPr>
              <a:t>Directory of State Office of Cybersecurity (OSC) services:</a:t>
            </a:r>
          </a:p>
          <a:p>
            <a:pPr algn="l">
              <a:buFont typeface="Arial" panose="020B0604020202020204" pitchFamily="34" charset="0"/>
              <a:buChar char="•"/>
            </a:pPr>
            <a:r>
              <a:rPr lang="en-US" sz="2400" b="1" i="0" dirty="0">
                <a:effectLst/>
                <a:latin typeface="+mn-lt"/>
              </a:rPr>
              <a:t>Security engineering:</a:t>
            </a:r>
            <a:r>
              <a:rPr lang="en-US" sz="2400" b="0" i="0" dirty="0">
                <a:effectLst/>
                <a:latin typeface="+mn-lt"/>
              </a:rPr>
              <a:t> </a:t>
            </a:r>
            <a:r>
              <a:rPr lang="en-US" sz="2000" b="0" i="0" dirty="0">
                <a:effectLst/>
                <a:latin typeface="+mn-lt"/>
              </a:rPr>
              <a:t>The Security Engineering design review process provides agencies with a security assessment of their new or updated systems. OCS works with agencies to validate that their security controls and processes are in compliance with the state's IT security policies and standards. Contact: </a:t>
            </a:r>
            <a:r>
              <a:rPr lang="en-US" sz="2000" b="0" i="0" dirty="0">
                <a:effectLst/>
                <a:latin typeface="+mn-lt"/>
                <a:hlinkClick r:id="rId4" tooltip="mailto:sdr@watech.wa.gov">
                  <a:extLst>
                    <a:ext uri="{A12FA001-AC4F-418D-AE19-62706E023703}">
                      <ahyp:hlinkClr xmlns:ahyp="http://schemas.microsoft.com/office/drawing/2018/hyperlinkcolor" val="tx"/>
                    </a:ext>
                  </a:extLst>
                </a:hlinkClick>
              </a:rPr>
              <a:t>sdr@watech.wa.gov</a:t>
            </a:r>
            <a:endParaRPr lang="en-US" sz="2000" b="0" i="0" dirty="0">
              <a:effectLst/>
              <a:latin typeface="+mn-lt"/>
            </a:endParaRPr>
          </a:p>
          <a:p>
            <a:pPr algn="l">
              <a:buFont typeface="Arial" panose="020B0604020202020204" pitchFamily="34" charset="0"/>
              <a:buChar char="•"/>
            </a:pPr>
            <a:r>
              <a:rPr lang="en-US" sz="2400" b="1" i="0" dirty="0">
                <a:effectLst/>
                <a:latin typeface="+mn-lt"/>
              </a:rPr>
              <a:t>Security Operations Center: </a:t>
            </a:r>
            <a:r>
              <a:rPr lang="en-US" sz="2000" b="0" i="0" dirty="0">
                <a:effectLst/>
                <a:latin typeface="+mn-lt"/>
              </a:rPr>
              <a:t>The OCS Security Operations Center, using a suite of enterprise platforms works to proactively identify threats and alert agencies. The OCS Computer Incident Response Team (CIRT) works with impacted agencies to determine the severity of the incident and assist with remediation and restoration of services. Contact: </a:t>
            </a:r>
            <a:r>
              <a:rPr lang="en-US" sz="2000" b="0" i="0" dirty="0">
                <a:effectLst/>
                <a:latin typeface="+mn-lt"/>
                <a:hlinkClick r:id="rId5">
                  <a:extLst>
                    <a:ext uri="{A12FA001-AC4F-418D-AE19-62706E023703}">
                      <ahyp:hlinkClr xmlns:ahyp="http://schemas.microsoft.com/office/drawing/2018/hyperlinkcolor" val="tx"/>
                    </a:ext>
                  </a:extLst>
                </a:hlinkClick>
              </a:rPr>
              <a:t>SOC@watech.wa.gov</a:t>
            </a:r>
            <a:r>
              <a:rPr lang="en-US" sz="2000" b="0" i="0" dirty="0">
                <a:effectLst/>
                <a:latin typeface="+mn-lt"/>
              </a:rPr>
              <a:t>.</a:t>
            </a:r>
          </a:p>
          <a:p>
            <a:pPr algn="l">
              <a:buFont typeface="Arial" panose="020B0604020202020204" pitchFamily="34" charset="0"/>
              <a:buChar char="•"/>
            </a:pPr>
            <a:r>
              <a:rPr lang="en-US" sz="2400" b="1" i="0" dirty="0">
                <a:effectLst/>
                <a:latin typeface="+mn-lt"/>
              </a:rPr>
              <a:t>Cybersecurity Risk Assessment:</a:t>
            </a:r>
            <a:r>
              <a:rPr lang="en-US" sz="2400" b="0" i="0" dirty="0">
                <a:effectLst/>
                <a:latin typeface="+mn-lt"/>
              </a:rPr>
              <a:t> </a:t>
            </a:r>
            <a:r>
              <a:rPr lang="en-US" sz="2000" b="0" i="0" dirty="0">
                <a:effectLst/>
                <a:latin typeface="+mn-lt"/>
              </a:rPr>
              <a:t>This service targets the need for a consistent, repeatable assessment methodology. Organizations use cybersecurity risk assessments to identify, estimate and prioritize risk resulting from the operation and use of information assets. The purpose of cybersecurity risk assessments is to inform decision-makers and support risk responses by identifying the potential impact of a threat exploiting an information system. Contact: </a:t>
            </a:r>
            <a:r>
              <a:rPr lang="en-US" sz="2000" b="0" i="0" dirty="0">
                <a:effectLst/>
                <a:latin typeface="+mn-lt"/>
                <a:hlinkClick r:id="rId6" tooltip="mailto:riskmanagement@watech.wa.gov">
                  <a:extLst>
                    <a:ext uri="{A12FA001-AC4F-418D-AE19-62706E023703}">
                      <ahyp:hlinkClr xmlns:ahyp="http://schemas.microsoft.com/office/drawing/2018/hyperlinkcolor" val="tx"/>
                    </a:ext>
                  </a:extLst>
                </a:hlinkClick>
              </a:rPr>
              <a:t>RiskManagement@watech.wa.gov</a:t>
            </a:r>
            <a:endParaRPr lang="en-US" sz="2000" b="0" i="0" dirty="0">
              <a:effectLst/>
              <a:latin typeface="+mn-lt"/>
            </a:endParaRPr>
          </a:p>
          <a:p>
            <a:pPr algn="l">
              <a:buFont typeface="Arial" panose="020B0604020202020204" pitchFamily="34" charset="0"/>
              <a:buChar char="•"/>
            </a:pPr>
            <a:r>
              <a:rPr lang="en-US" sz="2400" b="1" i="0" dirty="0">
                <a:effectLst/>
                <a:latin typeface="+mn-lt"/>
              </a:rPr>
              <a:t>Small Agencies: </a:t>
            </a:r>
            <a:r>
              <a:rPr lang="en-US" sz="2000" b="0" i="0" dirty="0">
                <a:effectLst/>
                <a:latin typeface="+mn-lt"/>
              </a:rPr>
              <a:t>The </a:t>
            </a:r>
            <a:r>
              <a:rPr lang="en-US" sz="2000" b="0" i="0" dirty="0" err="1">
                <a:effectLst/>
                <a:latin typeface="+mn-lt"/>
              </a:rPr>
              <a:t>WaTech</a:t>
            </a:r>
            <a:r>
              <a:rPr lang="en-US" sz="2000" b="0" i="0" dirty="0">
                <a:effectLst/>
                <a:latin typeface="+mn-lt"/>
              </a:rPr>
              <a:t> Information Security Program provides Information Security Services to </a:t>
            </a:r>
            <a:r>
              <a:rPr lang="en-US" sz="2000" b="0" i="0" dirty="0" err="1">
                <a:effectLst/>
                <a:latin typeface="+mn-lt"/>
              </a:rPr>
              <a:t>WaTech</a:t>
            </a:r>
            <a:r>
              <a:rPr lang="en-US" sz="2000" b="0" i="0" dirty="0">
                <a:effectLst/>
                <a:latin typeface="+mn-lt"/>
              </a:rPr>
              <a:t> and supported small agencies. </a:t>
            </a:r>
            <a:r>
              <a:rPr lang="en-US" sz="2000" b="0" i="0" dirty="0" err="1">
                <a:effectLst/>
                <a:latin typeface="+mn-lt"/>
              </a:rPr>
              <a:t>WaTech</a:t>
            </a:r>
            <a:r>
              <a:rPr lang="en-US" sz="2000" b="0" i="0" dirty="0">
                <a:effectLst/>
                <a:latin typeface="+mn-lt"/>
              </a:rPr>
              <a:t> and our supported small agencies benefit from a centralized security service that provides dedicated security analysts, vulnerability management of agency assets, risk and security assessment assistance, and state security compliance assistance. Contact: </a:t>
            </a:r>
            <a:r>
              <a:rPr lang="en-US" sz="2000" b="0" i="0" dirty="0">
                <a:effectLst/>
                <a:latin typeface="+mn-lt"/>
                <a:hlinkClick r:id="rId7">
                  <a:extLst>
                    <a:ext uri="{A12FA001-AC4F-418D-AE19-62706E023703}">
                      <ahyp:hlinkClr xmlns:ahyp="http://schemas.microsoft.com/office/drawing/2018/hyperlinkcolor" val="tx"/>
                    </a:ext>
                  </a:extLst>
                </a:hlinkClick>
              </a:rPr>
              <a:t>security@watech.wa.gov</a:t>
            </a:r>
            <a:endParaRPr lang="en-US" sz="2000" b="0" i="0" dirty="0">
              <a:effectLst/>
              <a:latin typeface="+mn-lt"/>
            </a:endParaRPr>
          </a:p>
          <a:p>
            <a:pPr marL="0" marR="0">
              <a:spcBef>
                <a:spcPts val="0"/>
              </a:spcBef>
              <a:spcAft>
                <a:spcPts val="0"/>
              </a:spcAft>
            </a:pPr>
            <a:endParaRPr lang="en-US" sz="2400" dirty="0">
              <a:effectLst/>
              <a:latin typeface="Aptos" panose="020B0004020202020204" pitchFamily="34" charset="0"/>
              <a:ea typeface="Aptos" panose="020B0004020202020204" pitchFamily="34" charset="0"/>
              <a:cs typeface="Aptos" panose="020B0004020202020204" pitchFamily="34" charset="0"/>
            </a:endParaRPr>
          </a:p>
        </p:txBody>
      </p:sp>
      <p:sp>
        <p:nvSpPr>
          <p:cNvPr id="5" name="Rectangle 4">
            <a:extLst>
              <a:ext uri="{FF2B5EF4-FFF2-40B4-BE49-F238E27FC236}">
                <a16:creationId xmlns:a16="http://schemas.microsoft.com/office/drawing/2014/main" id="{E47E8484-F34D-F5E1-B946-CFD80951F862}"/>
              </a:ext>
              <a:ext uri="{C183D7F6-B498-43B3-948B-1728B52AA6E4}">
                <adec:decorative xmlns:adec="http://schemas.microsoft.com/office/drawing/2017/decorative" val="1"/>
              </a:ext>
            </a:extLst>
          </p:cNvPr>
          <p:cNvSpPr/>
          <p:nvPr/>
        </p:nvSpPr>
        <p:spPr>
          <a:xfrm>
            <a:off x="8034984" y="9425386"/>
            <a:ext cx="4605009" cy="860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B7DE4F5-0733-FE50-6C00-6E746ACB8805}"/>
              </a:ext>
            </a:extLst>
          </p:cNvPr>
          <p:cNvSpPr>
            <a:spLocks noGrp="1"/>
          </p:cNvSpPr>
          <p:nvPr>
            <p:ph type="sldNum" sz="quarter" idx="12"/>
          </p:nvPr>
        </p:nvSpPr>
        <p:spPr/>
        <p:txBody>
          <a:bodyPr/>
          <a:lstStyle/>
          <a:p>
            <a:fld id="{7E65300D-5599-4468-BF5D-B13C6AAEC98A}" type="slidenum">
              <a:rPr kumimoji="1" lang="ja-JP" altLang="en-US" smtClean="0"/>
              <a:pPr/>
              <a:t>66</a:t>
            </a:fld>
            <a:endParaRPr kumimoji="1" lang="ja-JP" altLang="en-US"/>
          </a:p>
        </p:txBody>
      </p:sp>
    </p:spTree>
    <p:extLst>
      <p:ext uri="{BB962C8B-B14F-4D97-AF65-F5344CB8AC3E}">
        <p14:creationId xmlns:p14="http://schemas.microsoft.com/office/powerpoint/2010/main" val="2908040102"/>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9" descr="SERC logo">
            <a:extLst>
              <a:ext uri="{FF2B5EF4-FFF2-40B4-BE49-F238E27FC236}">
                <a16:creationId xmlns:a16="http://schemas.microsoft.com/office/drawing/2014/main" id="{6BFD69F9-1C50-3595-9BD8-082FD21A328E}"/>
              </a:ext>
            </a:extLst>
          </p:cNvPr>
          <p:cNvPicPr>
            <a:picLocks noChangeAspect="1"/>
          </p:cNvPicPr>
          <p:nvPr/>
        </p:nvPicPr>
        <p:blipFill>
          <a:blip r:embed="rId3" cstate="email">
            <a:alphaModFix amt="12000"/>
            <a:extLst>
              <a:ext uri="{28A0092B-C50C-407E-A947-70E740481C1C}">
                <a14:useLocalDpi xmlns:a14="http://schemas.microsoft.com/office/drawing/2010/main" val="0"/>
              </a:ext>
            </a:extLst>
          </a:blip>
          <a:stretch>
            <a:fillRect/>
          </a:stretch>
        </p:blipFill>
        <p:spPr>
          <a:xfrm>
            <a:off x="2244819" y="3475732"/>
            <a:ext cx="9224774" cy="5050565"/>
          </a:xfrm>
          <a:prstGeom prst="rect">
            <a:avLst/>
          </a:prstGeom>
        </p:spPr>
      </p:pic>
      <p:sp>
        <p:nvSpPr>
          <p:cNvPr id="7" name="Title 6"/>
          <p:cNvSpPr>
            <a:spLocks noGrp="1"/>
          </p:cNvSpPr>
          <p:nvPr>
            <p:ph type="title"/>
          </p:nvPr>
        </p:nvSpPr>
        <p:spPr>
          <a:solidFill>
            <a:schemeClr val="accent1">
              <a:lumMod val="20000"/>
              <a:lumOff val="80000"/>
            </a:schemeClr>
          </a:solidFill>
          <a:ln>
            <a:solidFill>
              <a:schemeClr val="accent1"/>
            </a:solidFill>
          </a:ln>
        </p:spPr>
        <p:txBody>
          <a:bodyPr>
            <a:normAutofit/>
          </a:bodyPr>
          <a:lstStyle/>
          <a:p>
            <a:r>
              <a:rPr lang="en-US" sz="6000" u="sng" dirty="0"/>
              <a:t>State Resources</a:t>
            </a:r>
            <a:r>
              <a:rPr lang="en-US" sz="6000" dirty="0"/>
              <a:t>: Cyber Attacks</a:t>
            </a:r>
            <a:br>
              <a:rPr lang="en-US" sz="6000" dirty="0"/>
            </a:br>
            <a:r>
              <a:rPr lang="en-US" sz="6000" dirty="0"/>
              <a:t>Response</a:t>
            </a:r>
            <a:endParaRPr lang="en-US" sz="6000" u="sng" dirty="0"/>
          </a:p>
        </p:txBody>
      </p:sp>
      <p:sp>
        <p:nvSpPr>
          <p:cNvPr id="8" name="Content Placeholder 7"/>
          <p:cNvSpPr>
            <a:spLocks noGrp="1"/>
          </p:cNvSpPr>
          <p:nvPr>
            <p:ph idx="1"/>
          </p:nvPr>
        </p:nvSpPr>
        <p:spPr/>
        <p:txBody>
          <a:bodyPr vert="horz" lIns="91440" tIns="45720" rIns="91440" bIns="45720" rtlCol="0" anchor="t">
            <a:noAutofit/>
          </a:bodyPr>
          <a:lstStyle/>
          <a:p>
            <a:pPr marL="0" marR="0">
              <a:spcBef>
                <a:spcPts val="0"/>
              </a:spcBef>
              <a:spcAft>
                <a:spcPts val="0"/>
              </a:spcAft>
            </a:pPr>
            <a:r>
              <a:rPr lang="en-US" sz="3200" dirty="0">
                <a:effectLst/>
                <a:latin typeface="Aptos" panose="020B0004020202020204" pitchFamily="34" charset="0"/>
                <a:ea typeface="Times New Roman" panose="02020603050405020304" pitchFamily="18" charset="0"/>
                <a:cs typeface="Aptos" panose="020B0004020202020204" pitchFamily="34" charset="0"/>
              </a:rPr>
              <a:t> With regards to responding to a significant cyber incident:</a:t>
            </a:r>
          </a:p>
          <a:p>
            <a:pPr marL="0" marR="0">
              <a:spcBef>
                <a:spcPts val="0"/>
              </a:spcBef>
              <a:spcAft>
                <a:spcPts val="0"/>
              </a:spcAft>
            </a:pPr>
            <a:endParaRPr lang="en-US" sz="3200" dirty="0">
              <a:latin typeface="Aptos" panose="020B0004020202020204" pitchFamily="34" charset="0"/>
              <a:ea typeface="Times New Roman" panose="02020603050405020304" pitchFamily="18" charset="0"/>
              <a:cs typeface="Aptos" panose="020B0004020202020204" pitchFamily="34" charset="0"/>
            </a:endParaRPr>
          </a:p>
          <a:p>
            <a:pPr marL="685709" lvl="1">
              <a:spcBef>
                <a:spcPts val="0"/>
              </a:spcBef>
            </a:pPr>
            <a:r>
              <a:rPr lang="en-US" sz="2800" dirty="0">
                <a:effectLst/>
                <a:latin typeface="Aptos" panose="020B0004020202020204" pitchFamily="34" charset="0"/>
                <a:ea typeface="Times New Roman" panose="02020603050405020304" pitchFamily="18" charset="0"/>
                <a:cs typeface="Aptos" panose="020B0004020202020204" pitchFamily="34" charset="0"/>
              </a:rPr>
              <a:t>Reporting incidents to the relevant local and/or state emergency management entity helps ensure the incident is contained and consequences are mitigated.</a:t>
            </a:r>
          </a:p>
          <a:p>
            <a:pPr marL="342855" lvl="1" indent="0">
              <a:spcBef>
                <a:spcPts val="0"/>
              </a:spcBef>
              <a:buNone/>
            </a:pPr>
            <a:r>
              <a:rPr lang="en-US" sz="2800" dirty="0">
                <a:effectLst/>
                <a:latin typeface="Aptos" panose="020B0004020202020204" pitchFamily="34" charset="0"/>
                <a:ea typeface="Times New Roman" panose="02020603050405020304" pitchFamily="18" charset="0"/>
                <a:cs typeface="Aptos" panose="020B0004020202020204" pitchFamily="34" charset="0"/>
              </a:rPr>
              <a:t> </a:t>
            </a:r>
            <a:endParaRPr lang="en-US" sz="2800" dirty="0">
              <a:latin typeface="Aptos" panose="020B0004020202020204" pitchFamily="34" charset="0"/>
              <a:ea typeface="Times New Roman" panose="02020603050405020304" pitchFamily="18" charset="0"/>
              <a:cs typeface="Aptos" panose="020B0004020202020204" pitchFamily="34" charset="0"/>
            </a:endParaRPr>
          </a:p>
          <a:p>
            <a:pPr marL="685709" lvl="1">
              <a:spcBef>
                <a:spcPts val="0"/>
              </a:spcBef>
            </a:pPr>
            <a:r>
              <a:rPr lang="en-US" sz="2800" dirty="0">
                <a:effectLst/>
                <a:latin typeface="Aptos" panose="020B0004020202020204" pitchFamily="34" charset="0"/>
                <a:ea typeface="Times New Roman" panose="02020603050405020304" pitchFamily="18" charset="0"/>
                <a:cs typeface="Aptos" panose="020B0004020202020204" pitchFamily="34" charset="0"/>
              </a:rPr>
              <a:t>CISA also is a good catch all for reporting and can provide asset response (cyber response teams): </a:t>
            </a:r>
            <a:r>
              <a:rPr lang="en-US" sz="2800" u="sng" dirty="0">
                <a:solidFill>
                  <a:srgbClr val="467886"/>
                </a:solidFill>
                <a:effectLst/>
                <a:latin typeface="Aptos" panose="020B0004020202020204" pitchFamily="34" charset="0"/>
                <a:ea typeface="Times New Roman" panose="02020603050405020304" pitchFamily="18" charset="0"/>
                <a:cs typeface="Aptos" panose="020B0004020202020204" pitchFamily="34" charset="0"/>
                <a:hlinkClick r:id="rId4"/>
              </a:rPr>
              <a:t>https://www.cisa.gov/report</a:t>
            </a:r>
            <a:endParaRPr lang="en-US" sz="2800" u="sng" dirty="0">
              <a:solidFill>
                <a:srgbClr val="467886"/>
              </a:solidFill>
              <a:effectLst/>
              <a:latin typeface="Aptos" panose="020B0004020202020204" pitchFamily="34" charset="0"/>
              <a:ea typeface="Times New Roman" panose="02020603050405020304" pitchFamily="18" charset="0"/>
              <a:cs typeface="Aptos" panose="020B0004020202020204" pitchFamily="34" charset="0"/>
            </a:endParaRPr>
          </a:p>
          <a:p>
            <a:pPr marL="342855" lvl="1" indent="0">
              <a:spcBef>
                <a:spcPts val="0"/>
              </a:spcBef>
              <a:buNone/>
            </a:pPr>
            <a:endParaRPr lang="en-US" sz="2800" u="sng" dirty="0">
              <a:solidFill>
                <a:srgbClr val="467886"/>
              </a:solidFill>
              <a:latin typeface="Aptos" panose="020B0004020202020204" pitchFamily="34" charset="0"/>
              <a:ea typeface="Times New Roman" panose="02020603050405020304" pitchFamily="18" charset="0"/>
              <a:cs typeface="Aptos" panose="020B0004020202020204" pitchFamily="34" charset="0"/>
            </a:endParaRPr>
          </a:p>
          <a:p>
            <a:pPr marL="685709" lvl="1">
              <a:spcBef>
                <a:spcPts val="0"/>
              </a:spcBef>
            </a:pPr>
            <a:r>
              <a:rPr lang="en-US" sz="2800" dirty="0">
                <a:effectLst/>
                <a:latin typeface="Aptos" panose="020B0004020202020204" pitchFamily="34" charset="0"/>
                <a:ea typeface="Times New Roman" panose="02020603050405020304" pitchFamily="18" charset="0"/>
                <a:cs typeface="Aptos" panose="020B0004020202020204" pitchFamily="34" charset="0"/>
              </a:rPr>
              <a:t>Depending on the entity, additional reporting may be required due to regulatory roles </a:t>
            </a:r>
          </a:p>
          <a:p>
            <a:pPr marL="342855" lvl="1" indent="0">
              <a:spcBef>
                <a:spcPts val="0"/>
              </a:spcBef>
              <a:buNone/>
            </a:pPr>
            <a:endParaRPr lang="en-US" sz="2800" dirty="0">
              <a:latin typeface="Aptos" panose="020B0004020202020204" pitchFamily="34" charset="0"/>
              <a:ea typeface="Times New Roman" panose="02020603050405020304" pitchFamily="18" charset="0"/>
              <a:cs typeface="Aptos" panose="020B0004020202020204" pitchFamily="34" charset="0"/>
            </a:endParaRPr>
          </a:p>
          <a:p>
            <a:pPr marL="685709" lvl="1">
              <a:spcBef>
                <a:spcPts val="0"/>
              </a:spcBef>
            </a:pPr>
            <a:r>
              <a:rPr lang="en-US" sz="2800" dirty="0">
                <a:effectLst/>
                <a:latin typeface="Aptos" panose="020B0004020202020204" pitchFamily="34" charset="0"/>
                <a:ea typeface="Times New Roman" panose="02020603050405020304" pitchFamily="18" charset="0"/>
                <a:cs typeface="Aptos" panose="020B0004020202020204" pitchFamily="34" charset="0"/>
              </a:rPr>
              <a:t>In rare cases, the governor may activate the National </a:t>
            </a:r>
            <a:r>
              <a:rPr lang="en-US" sz="2800" dirty="0">
                <a:latin typeface="Aptos" panose="020B0004020202020204" pitchFamily="34" charset="0"/>
                <a:ea typeface="Times New Roman" panose="02020603050405020304" pitchFamily="18" charset="0"/>
                <a:cs typeface="Aptos" panose="020B0004020202020204" pitchFamily="34" charset="0"/>
              </a:rPr>
              <a:t>G</a:t>
            </a:r>
            <a:r>
              <a:rPr lang="en-US" sz="2800" dirty="0">
                <a:effectLst/>
                <a:latin typeface="Aptos" panose="020B0004020202020204" pitchFamily="34" charset="0"/>
                <a:ea typeface="Times New Roman" panose="02020603050405020304" pitchFamily="18" charset="0"/>
                <a:cs typeface="Aptos" panose="020B0004020202020204" pitchFamily="34" charset="0"/>
              </a:rPr>
              <a:t>uard cyber response teams to address significant impacts to critical infrastructure </a:t>
            </a:r>
            <a:endParaRPr lang="en-US" sz="2800" dirty="0">
              <a:effectLst/>
              <a:latin typeface="Aptos" panose="020B0004020202020204" pitchFamily="34" charset="0"/>
              <a:ea typeface="Aptos" panose="020B0004020202020204" pitchFamily="34" charset="0"/>
              <a:cs typeface="Aptos" panose="020B0004020202020204" pitchFamily="34" charset="0"/>
            </a:endParaRPr>
          </a:p>
          <a:p>
            <a:pPr indent="0" algn="l">
              <a:buNone/>
            </a:pPr>
            <a:r>
              <a:rPr lang="en-US" sz="2800" dirty="0">
                <a:solidFill>
                  <a:schemeClr val="tx2"/>
                </a:solidFill>
                <a:latin typeface="+mn-lt"/>
                <a:ea typeface="Times New Roman" panose="02020603050405020304" pitchFamily="18" charset="0"/>
                <a:cs typeface="Times New Roman" panose="02020603050405020304" pitchFamily="18" charset="0"/>
              </a:rPr>
              <a:t> </a:t>
            </a:r>
            <a:endParaRPr lang="en-US" sz="2800" dirty="0">
              <a:solidFill>
                <a:schemeClr val="tx2"/>
              </a:solidFill>
              <a:latin typeface="+mn-lt"/>
              <a:cs typeface="Calibri"/>
            </a:endParaRPr>
          </a:p>
        </p:txBody>
      </p:sp>
      <p:sp>
        <p:nvSpPr>
          <p:cNvPr id="5" name="Rectangle 4">
            <a:extLst>
              <a:ext uri="{FF2B5EF4-FFF2-40B4-BE49-F238E27FC236}">
                <a16:creationId xmlns:a16="http://schemas.microsoft.com/office/drawing/2014/main" id="{E47E8484-F34D-F5E1-B946-CFD80951F862}"/>
              </a:ext>
              <a:ext uri="{C183D7F6-B498-43B3-948B-1728B52AA6E4}">
                <adec:decorative xmlns:adec="http://schemas.microsoft.com/office/drawing/2017/decorative" val="1"/>
              </a:ext>
            </a:extLst>
          </p:cNvPr>
          <p:cNvSpPr/>
          <p:nvPr/>
        </p:nvSpPr>
        <p:spPr>
          <a:xfrm>
            <a:off x="8034984" y="9425386"/>
            <a:ext cx="4605009" cy="860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B7DE4F5-0733-FE50-6C00-6E746ACB8805}"/>
              </a:ext>
            </a:extLst>
          </p:cNvPr>
          <p:cNvSpPr>
            <a:spLocks noGrp="1"/>
          </p:cNvSpPr>
          <p:nvPr>
            <p:ph type="sldNum" sz="quarter" idx="12"/>
          </p:nvPr>
        </p:nvSpPr>
        <p:spPr/>
        <p:txBody>
          <a:bodyPr/>
          <a:lstStyle/>
          <a:p>
            <a:fld id="{7E65300D-5599-4468-BF5D-B13C6AAEC98A}" type="slidenum">
              <a:rPr kumimoji="1" lang="ja-JP" altLang="en-US" smtClean="0"/>
              <a:pPr/>
              <a:t>67</a:t>
            </a:fld>
            <a:endParaRPr kumimoji="1" lang="ja-JP" altLang="en-US"/>
          </a:p>
        </p:txBody>
      </p:sp>
    </p:spTree>
    <p:extLst>
      <p:ext uri="{BB962C8B-B14F-4D97-AF65-F5344CB8AC3E}">
        <p14:creationId xmlns:p14="http://schemas.microsoft.com/office/powerpoint/2010/main" val="2950166825"/>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9" descr="SERC logo">
            <a:extLst>
              <a:ext uri="{FF2B5EF4-FFF2-40B4-BE49-F238E27FC236}">
                <a16:creationId xmlns:a16="http://schemas.microsoft.com/office/drawing/2014/main" id="{6BFD69F9-1C50-3595-9BD8-082FD21A328E}"/>
              </a:ext>
            </a:extLst>
          </p:cNvPr>
          <p:cNvPicPr>
            <a:picLocks noChangeAspect="1"/>
          </p:cNvPicPr>
          <p:nvPr/>
        </p:nvPicPr>
        <p:blipFill>
          <a:blip r:embed="rId3" cstate="email">
            <a:alphaModFix amt="12000"/>
            <a:extLst>
              <a:ext uri="{28A0092B-C50C-407E-A947-70E740481C1C}">
                <a14:useLocalDpi xmlns:a14="http://schemas.microsoft.com/office/drawing/2010/main" val="0"/>
              </a:ext>
            </a:extLst>
          </a:blip>
          <a:stretch>
            <a:fillRect/>
          </a:stretch>
        </p:blipFill>
        <p:spPr>
          <a:xfrm>
            <a:off x="2244819" y="3475732"/>
            <a:ext cx="9224774" cy="5050565"/>
          </a:xfrm>
          <a:prstGeom prst="rect">
            <a:avLst/>
          </a:prstGeom>
        </p:spPr>
      </p:pic>
      <p:sp>
        <p:nvSpPr>
          <p:cNvPr id="7" name="Title 6"/>
          <p:cNvSpPr>
            <a:spLocks noGrp="1"/>
          </p:cNvSpPr>
          <p:nvPr>
            <p:ph type="title"/>
          </p:nvPr>
        </p:nvSpPr>
        <p:spPr>
          <a:solidFill>
            <a:schemeClr val="accent1">
              <a:lumMod val="20000"/>
              <a:lumOff val="80000"/>
            </a:schemeClr>
          </a:solidFill>
          <a:ln>
            <a:solidFill>
              <a:schemeClr val="accent1"/>
            </a:solidFill>
          </a:ln>
        </p:spPr>
        <p:txBody>
          <a:bodyPr>
            <a:normAutofit/>
          </a:bodyPr>
          <a:lstStyle/>
          <a:p>
            <a:r>
              <a:rPr lang="en-US" sz="6000" u="sng" dirty="0"/>
              <a:t>State Resources</a:t>
            </a:r>
            <a:r>
              <a:rPr lang="en-US" sz="6000" dirty="0"/>
              <a:t>: Cyber Attacks</a:t>
            </a:r>
            <a:br>
              <a:rPr lang="en-US" sz="6000" dirty="0"/>
            </a:br>
            <a:r>
              <a:rPr lang="en-US" sz="6000" dirty="0"/>
              <a:t>Resources</a:t>
            </a:r>
            <a:endParaRPr lang="en-US" sz="6000" u="sng" dirty="0"/>
          </a:p>
        </p:txBody>
      </p:sp>
      <p:sp>
        <p:nvSpPr>
          <p:cNvPr id="2" name="Slide Number Placeholder 1">
            <a:extLst>
              <a:ext uri="{FF2B5EF4-FFF2-40B4-BE49-F238E27FC236}">
                <a16:creationId xmlns:a16="http://schemas.microsoft.com/office/drawing/2014/main" id="{0B7DE4F5-0733-FE50-6C00-6E746ACB8805}"/>
              </a:ext>
            </a:extLst>
          </p:cNvPr>
          <p:cNvSpPr>
            <a:spLocks noGrp="1"/>
          </p:cNvSpPr>
          <p:nvPr>
            <p:ph type="sldNum" sz="quarter" idx="12"/>
          </p:nvPr>
        </p:nvSpPr>
        <p:spPr/>
        <p:txBody>
          <a:bodyPr/>
          <a:lstStyle/>
          <a:p>
            <a:fld id="{7E65300D-5599-4468-BF5D-B13C6AAEC98A}" type="slidenum">
              <a:rPr kumimoji="1" lang="ja-JP" altLang="en-US" smtClean="0"/>
              <a:pPr/>
              <a:t>68</a:t>
            </a:fld>
            <a:endParaRPr kumimoji="1" lang="ja-JP" altLang="en-US" dirty="0"/>
          </a:p>
        </p:txBody>
      </p:sp>
      <p:pic>
        <p:nvPicPr>
          <p:cNvPr id="17" name="Content Placeholder 16">
            <a:extLst>
              <a:ext uri="{FF2B5EF4-FFF2-40B4-BE49-F238E27FC236}">
                <a16:creationId xmlns:a16="http://schemas.microsoft.com/office/drawing/2014/main" id="{42D5B666-B630-0ED4-8645-9CE26472BC8E}"/>
              </a:ext>
            </a:extLst>
          </p:cNvPr>
          <p:cNvPicPr>
            <a:picLocks noGrp="1" noChangeAspect="1"/>
          </p:cNvPicPr>
          <p:nvPr>
            <p:ph idx="1"/>
          </p:nvPr>
        </p:nvPicPr>
        <p:blipFill>
          <a:blip r:embed="rId4" cstate="email">
            <a:extLst>
              <a:ext uri="{28A0092B-C50C-407E-A947-70E740481C1C}">
                <a14:useLocalDpi xmlns:a14="http://schemas.microsoft.com/office/drawing/2010/main" val="0"/>
              </a:ext>
            </a:extLst>
          </a:blip>
          <a:stretch>
            <a:fillRect/>
          </a:stretch>
        </p:blipFill>
        <p:spPr>
          <a:xfrm>
            <a:off x="876838" y="2819400"/>
            <a:ext cx="11960736" cy="6713656"/>
          </a:xfrm>
        </p:spPr>
      </p:pic>
    </p:spTree>
    <p:extLst>
      <p:ext uri="{BB962C8B-B14F-4D97-AF65-F5344CB8AC3E}">
        <p14:creationId xmlns:p14="http://schemas.microsoft.com/office/powerpoint/2010/main" val="4027730266"/>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9" descr="SERC logo">
            <a:extLst>
              <a:ext uri="{FF2B5EF4-FFF2-40B4-BE49-F238E27FC236}">
                <a16:creationId xmlns:a16="http://schemas.microsoft.com/office/drawing/2014/main" id="{6BFD69F9-1C50-3595-9BD8-082FD21A328E}"/>
              </a:ext>
            </a:extLst>
          </p:cNvPr>
          <p:cNvPicPr>
            <a:picLocks noChangeAspect="1"/>
          </p:cNvPicPr>
          <p:nvPr/>
        </p:nvPicPr>
        <p:blipFill>
          <a:blip r:embed="rId3" cstate="email">
            <a:alphaModFix amt="12000"/>
            <a:extLst>
              <a:ext uri="{28A0092B-C50C-407E-A947-70E740481C1C}">
                <a14:useLocalDpi xmlns:a14="http://schemas.microsoft.com/office/drawing/2010/main" val="0"/>
              </a:ext>
            </a:extLst>
          </a:blip>
          <a:stretch>
            <a:fillRect/>
          </a:stretch>
        </p:blipFill>
        <p:spPr>
          <a:xfrm>
            <a:off x="2244819" y="3475732"/>
            <a:ext cx="9224774" cy="5050565"/>
          </a:xfrm>
          <a:prstGeom prst="rect">
            <a:avLst/>
          </a:prstGeom>
        </p:spPr>
      </p:pic>
      <p:sp>
        <p:nvSpPr>
          <p:cNvPr id="7" name="Title 6"/>
          <p:cNvSpPr>
            <a:spLocks noGrp="1"/>
          </p:cNvSpPr>
          <p:nvPr>
            <p:ph type="title"/>
          </p:nvPr>
        </p:nvSpPr>
        <p:spPr>
          <a:solidFill>
            <a:schemeClr val="accent1">
              <a:lumMod val="20000"/>
              <a:lumOff val="80000"/>
            </a:schemeClr>
          </a:solidFill>
          <a:ln>
            <a:solidFill>
              <a:schemeClr val="accent1"/>
            </a:solidFill>
          </a:ln>
        </p:spPr>
        <p:txBody>
          <a:bodyPr>
            <a:normAutofit/>
          </a:bodyPr>
          <a:lstStyle/>
          <a:p>
            <a:r>
              <a:rPr lang="en-US" sz="6000" u="sng" dirty="0"/>
              <a:t>State Resources</a:t>
            </a:r>
            <a:r>
              <a:rPr lang="en-US" sz="6000" dirty="0"/>
              <a:t>: Cyber Attacks</a:t>
            </a:r>
            <a:br>
              <a:rPr lang="en-US" sz="6000" dirty="0"/>
            </a:br>
            <a:r>
              <a:rPr lang="en-US" sz="6000" dirty="0"/>
              <a:t>Resources</a:t>
            </a:r>
            <a:endParaRPr lang="en-US" sz="6000" u="sng" dirty="0"/>
          </a:p>
        </p:txBody>
      </p:sp>
      <p:sp>
        <p:nvSpPr>
          <p:cNvPr id="8" name="Content Placeholder 7"/>
          <p:cNvSpPr>
            <a:spLocks noGrp="1"/>
          </p:cNvSpPr>
          <p:nvPr>
            <p:ph idx="1"/>
          </p:nvPr>
        </p:nvSpPr>
        <p:spPr/>
        <p:txBody>
          <a:bodyPr vert="horz" lIns="91440" tIns="45720" rIns="91440" bIns="45720" rtlCol="0" anchor="t">
            <a:noAutofit/>
          </a:bodyPr>
          <a:lstStyle/>
          <a:p>
            <a:pPr indent="0" algn="ctr">
              <a:buNone/>
            </a:pPr>
            <a:r>
              <a:rPr lang="en-US" sz="2800" b="1" u="sng" dirty="0">
                <a:latin typeface="+mn-lt"/>
                <a:ea typeface="Times New Roman" panose="02020603050405020304" pitchFamily="18" charset="0"/>
                <a:cs typeface="Times New Roman" panose="02020603050405020304" pitchFamily="18" charset="0"/>
              </a:rPr>
              <a:t>Resources: </a:t>
            </a:r>
            <a:r>
              <a:rPr lang="en-US" sz="2800" b="1" u="sng" dirty="0">
                <a:latin typeface="+mn-lt"/>
                <a:cs typeface="Times New Roman" panose="02020603050405020304" pitchFamily="18" charset="0"/>
              </a:rPr>
              <a:t> </a:t>
            </a:r>
          </a:p>
          <a:p>
            <a:pPr marL="800054" indent="-457200"/>
            <a:r>
              <a:rPr lang="en-US" sz="2400" dirty="0">
                <a:latin typeface="+mn-lt"/>
                <a:hlinkClick r:id="rId4"/>
              </a:rPr>
              <a:t>Cyber Security Program | Washington State Military Department, Citizens Serving Citizens with Pride &amp; Tradition</a:t>
            </a:r>
            <a:endParaRPr lang="en-US" sz="2400" dirty="0">
              <a:latin typeface="+mn-lt"/>
            </a:endParaRPr>
          </a:p>
          <a:p>
            <a:pPr marL="800054" indent="-457200"/>
            <a:r>
              <a:rPr lang="en-US" sz="2400" dirty="0">
                <a:latin typeface="+mn-lt"/>
                <a:hlinkClick r:id="rId5"/>
              </a:rPr>
              <a:t>State Office of Cybersecurity | </a:t>
            </a:r>
            <a:r>
              <a:rPr lang="en-US" sz="2400" dirty="0" err="1">
                <a:latin typeface="+mn-lt"/>
                <a:hlinkClick r:id="rId5"/>
              </a:rPr>
              <a:t>WaTech</a:t>
            </a:r>
            <a:endParaRPr lang="en-US" sz="2400" dirty="0">
              <a:latin typeface="+mn-lt"/>
            </a:endParaRPr>
          </a:p>
          <a:p>
            <a:pPr marL="800054" indent="-457200"/>
            <a:r>
              <a:rPr lang="en-US" sz="2400" dirty="0">
                <a:latin typeface="+mn-lt"/>
                <a:hlinkClick r:id="rId6"/>
              </a:rPr>
              <a:t>Home Page | CISA</a:t>
            </a:r>
            <a:endParaRPr lang="en-US" sz="2400" dirty="0">
              <a:latin typeface="+mn-lt"/>
            </a:endParaRPr>
          </a:p>
          <a:p>
            <a:pPr marL="800054" indent="-457200"/>
            <a:r>
              <a:rPr lang="en-US" sz="2400" dirty="0">
                <a:latin typeface="+mn-lt"/>
                <a:hlinkClick r:id="rId7"/>
              </a:rPr>
              <a:t>How We Can Help: Region Resources | CISA</a:t>
            </a:r>
            <a:endParaRPr lang="en-US" sz="2400" dirty="0">
              <a:latin typeface="+mn-lt"/>
            </a:endParaRPr>
          </a:p>
          <a:p>
            <a:pPr marL="800054" indent="-457200"/>
            <a:r>
              <a:rPr lang="en-US" sz="2400" dirty="0">
                <a:latin typeface="+mn-lt"/>
                <a:hlinkClick r:id="rId8"/>
              </a:rPr>
              <a:t>Region 10 | Cybersecurity and Infrastructure Security Agency CISA</a:t>
            </a:r>
            <a:endParaRPr lang="en-US" sz="2400" dirty="0">
              <a:latin typeface="+mn-lt"/>
            </a:endParaRPr>
          </a:p>
          <a:p>
            <a:pPr marL="800054" indent="-457200"/>
            <a:r>
              <a:rPr lang="en-US" sz="2400" dirty="0">
                <a:latin typeface="+mn-lt"/>
                <a:hlinkClick r:id="rId9"/>
              </a:rPr>
              <a:t>#BeCyberSmart | Office of the Washington State Auditor</a:t>
            </a:r>
            <a:endParaRPr lang="en-US" sz="2400" dirty="0">
              <a:latin typeface="+mn-lt"/>
            </a:endParaRPr>
          </a:p>
          <a:p>
            <a:pPr marL="800054" indent="-457200"/>
            <a:r>
              <a:rPr lang="en-US" sz="2400" dirty="0">
                <a:latin typeface="+mn-lt"/>
                <a:hlinkClick r:id="rId10"/>
              </a:rPr>
              <a:t>About IT Audits | Office of the Washington State Auditor</a:t>
            </a:r>
            <a:endParaRPr lang="en-US" sz="2400" dirty="0">
              <a:latin typeface="+mn-lt"/>
            </a:endParaRPr>
          </a:p>
          <a:p>
            <a:pPr marL="800054" indent="-457200"/>
            <a:r>
              <a:rPr lang="en-US" sz="2400" dirty="0">
                <a:latin typeface="+mn-lt"/>
                <a:hlinkClick r:id="rId11"/>
              </a:rPr>
              <a:t>Cybersecurity | Ready.gov</a:t>
            </a:r>
            <a:endParaRPr lang="en-US" sz="2400" dirty="0">
              <a:effectLst/>
              <a:latin typeface="+mn-lt"/>
              <a:ea typeface="Times New Roman" panose="02020603050405020304" pitchFamily="18" charset="0"/>
              <a:cs typeface="Aptos" panose="020B0004020202020204" pitchFamily="34" charset="0"/>
            </a:endParaRPr>
          </a:p>
        </p:txBody>
      </p:sp>
      <p:sp>
        <p:nvSpPr>
          <p:cNvPr id="5" name="Rectangle 4">
            <a:extLst>
              <a:ext uri="{FF2B5EF4-FFF2-40B4-BE49-F238E27FC236}">
                <a16:creationId xmlns:a16="http://schemas.microsoft.com/office/drawing/2014/main" id="{E47E8484-F34D-F5E1-B946-CFD80951F862}"/>
              </a:ext>
              <a:ext uri="{C183D7F6-B498-43B3-948B-1728B52AA6E4}">
                <adec:decorative xmlns:adec="http://schemas.microsoft.com/office/drawing/2017/decorative" val="1"/>
              </a:ext>
            </a:extLst>
          </p:cNvPr>
          <p:cNvSpPr/>
          <p:nvPr/>
        </p:nvSpPr>
        <p:spPr>
          <a:xfrm>
            <a:off x="8034984" y="9425386"/>
            <a:ext cx="4605009" cy="860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B7DE4F5-0733-FE50-6C00-6E746ACB8805}"/>
              </a:ext>
            </a:extLst>
          </p:cNvPr>
          <p:cNvSpPr>
            <a:spLocks noGrp="1"/>
          </p:cNvSpPr>
          <p:nvPr>
            <p:ph type="sldNum" sz="quarter" idx="12"/>
          </p:nvPr>
        </p:nvSpPr>
        <p:spPr/>
        <p:txBody>
          <a:bodyPr/>
          <a:lstStyle/>
          <a:p>
            <a:fld id="{7E65300D-5599-4468-BF5D-B13C6AAEC98A}" type="slidenum">
              <a:rPr kumimoji="1" lang="ja-JP" altLang="en-US" smtClean="0"/>
              <a:pPr/>
              <a:t>69</a:t>
            </a:fld>
            <a:endParaRPr kumimoji="1" lang="ja-JP" altLang="en-US"/>
          </a:p>
        </p:txBody>
      </p:sp>
      <p:sp>
        <p:nvSpPr>
          <p:cNvPr id="6" name="Content Placeholder 2">
            <a:extLst>
              <a:ext uri="{FF2B5EF4-FFF2-40B4-BE49-F238E27FC236}">
                <a16:creationId xmlns:a16="http://schemas.microsoft.com/office/drawing/2014/main" id="{099FC02E-0BCA-6DF2-5F90-98280945AD11}"/>
              </a:ext>
            </a:extLst>
          </p:cNvPr>
          <p:cNvSpPr txBox="1">
            <a:spLocks/>
          </p:cNvSpPr>
          <p:nvPr/>
        </p:nvSpPr>
        <p:spPr>
          <a:xfrm>
            <a:off x="2885613" y="8722448"/>
            <a:ext cx="7943186" cy="985031"/>
          </a:xfrm>
          <a:prstGeom prst="rect">
            <a:avLst/>
          </a:prstGeom>
          <a:solidFill>
            <a:srgbClr val="FFFF00"/>
          </a:solidFill>
          <a:ln w="38100"/>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indent="0" algn="ctr">
              <a:buNone/>
            </a:pPr>
            <a:r>
              <a:rPr lang="en-US" sz="2400" b="1" dirty="0"/>
              <a:t>Have additional questions? </a:t>
            </a:r>
          </a:p>
          <a:p>
            <a:pPr marL="0" indent="0" algn="ctr">
              <a:buNone/>
            </a:pPr>
            <a:r>
              <a:rPr lang="en-US" sz="2400" b="1" dirty="0"/>
              <a:t>Email: </a:t>
            </a:r>
            <a:r>
              <a:rPr lang="en-US" sz="2400" b="1" dirty="0">
                <a:hlinkClick r:id="rId12"/>
              </a:rPr>
              <a:t>Tristan.Allen@mil.wa.gov</a:t>
            </a:r>
            <a:endParaRPr lang="en-US" sz="2400" b="1" dirty="0"/>
          </a:p>
        </p:txBody>
      </p:sp>
    </p:spTree>
    <p:extLst>
      <p:ext uri="{BB962C8B-B14F-4D97-AF65-F5344CB8AC3E}">
        <p14:creationId xmlns:p14="http://schemas.microsoft.com/office/powerpoint/2010/main" val="399930176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9" descr="SERC logo">
            <a:extLst>
              <a:ext uri="{FF2B5EF4-FFF2-40B4-BE49-F238E27FC236}">
                <a16:creationId xmlns:a16="http://schemas.microsoft.com/office/drawing/2014/main" id="{6BFD69F9-1C50-3595-9BD8-082FD21A328E}"/>
              </a:ext>
            </a:extLst>
          </p:cNvPr>
          <p:cNvPicPr>
            <a:picLocks noChangeAspect="1"/>
          </p:cNvPicPr>
          <p:nvPr/>
        </p:nvPicPr>
        <p:blipFill>
          <a:blip r:embed="rId3" cstate="email">
            <a:alphaModFix amt="10000"/>
            <a:extLst>
              <a:ext uri="{28A0092B-C50C-407E-A947-70E740481C1C}">
                <a14:useLocalDpi xmlns:a14="http://schemas.microsoft.com/office/drawing/2010/main" val="0"/>
              </a:ext>
            </a:extLst>
          </a:blip>
          <a:stretch>
            <a:fillRect/>
          </a:stretch>
        </p:blipFill>
        <p:spPr>
          <a:xfrm>
            <a:off x="2244819" y="3475732"/>
            <a:ext cx="9224774" cy="5050565"/>
          </a:xfrm>
          <a:prstGeom prst="rect">
            <a:avLst/>
          </a:prstGeom>
        </p:spPr>
      </p:pic>
      <p:sp>
        <p:nvSpPr>
          <p:cNvPr id="7" name="Title 6"/>
          <p:cNvSpPr>
            <a:spLocks noGrp="1"/>
          </p:cNvSpPr>
          <p:nvPr>
            <p:ph type="title"/>
          </p:nvPr>
        </p:nvSpPr>
        <p:spPr>
          <a:solidFill>
            <a:schemeClr val="accent1">
              <a:lumMod val="20000"/>
              <a:lumOff val="80000"/>
            </a:schemeClr>
          </a:solidFill>
          <a:ln>
            <a:solidFill>
              <a:schemeClr val="accent1"/>
            </a:solidFill>
          </a:ln>
        </p:spPr>
        <p:txBody>
          <a:bodyPr>
            <a:normAutofit/>
          </a:bodyPr>
          <a:lstStyle/>
          <a:p>
            <a:r>
              <a:rPr lang="en-US" sz="6000" u="sng" dirty="0"/>
              <a:t>State Resources</a:t>
            </a:r>
            <a:r>
              <a:rPr lang="en-US" sz="6000" dirty="0"/>
              <a:t>: All Hazards Planning – State Review Process</a:t>
            </a:r>
            <a:endParaRPr lang="en-US" sz="6000" u="sng" dirty="0"/>
          </a:p>
        </p:txBody>
      </p:sp>
      <p:sp>
        <p:nvSpPr>
          <p:cNvPr id="5" name="Rectangle 4">
            <a:extLst>
              <a:ext uri="{FF2B5EF4-FFF2-40B4-BE49-F238E27FC236}">
                <a16:creationId xmlns:a16="http://schemas.microsoft.com/office/drawing/2014/main" id="{E47E8484-F34D-F5E1-B946-CFD80951F862}"/>
              </a:ext>
              <a:ext uri="{C183D7F6-B498-43B3-948B-1728B52AA6E4}">
                <adec:decorative xmlns:adec="http://schemas.microsoft.com/office/drawing/2017/decorative" val="1"/>
              </a:ext>
            </a:extLst>
          </p:cNvPr>
          <p:cNvSpPr/>
          <p:nvPr/>
        </p:nvSpPr>
        <p:spPr>
          <a:xfrm>
            <a:off x="8034984" y="9425386"/>
            <a:ext cx="4605009" cy="860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B7DE4F5-0733-FE50-6C00-6E746ACB8805}"/>
              </a:ext>
            </a:extLst>
          </p:cNvPr>
          <p:cNvSpPr>
            <a:spLocks noGrp="1"/>
          </p:cNvSpPr>
          <p:nvPr>
            <p:ph type="sldNum" sz="quarter" idx="12"/>
          </p:nvPr>
        </p:nvSpPr>
        <p:spPr/>
        <p:txBody>
          <a:bodyPr/>
          <a:lstStyle/>
          <a:p>
            <a:fld id="{7E65300D-5599-4468-BF5D-B13C6AAEC98A}" type="slidenum">
              <a:rPr kumimoji="1" lang="ja-JP" altLang="en-US" smtClean="0"/>
              <a:pPr/>
              <a:t>7</a:t>
            </a:fld>
            <a:endParaRPr kumimoji="1" lang="ja-JP" altLang="en-US"/>
          </a:p>
        </p:txBody>
      </p:sp>
      <p:sp>
        <p:nvSpPr>
          <p:cNvPr id="8" name="Content Placeholder 7">
            <a:extLst>
              <a:ext uri="{FF2B5EF4-FFF2-40B4-BE49-F238E27FC236}">
                <a16:creationId xmlns:a16="http://schemas.microsoft.com/office/drawing/2014/main" id="{92FFA287-8226-4A8F-AA14-D2BB7C7B59D9}"/>
              </a:ext>
            </a:extLst>
          </p:cNvPr>
          <p:cNvSpPr>
            <a:spLocks noGrp="1"/>
          </p:cNvSpPr>
          <p:nvPr>
            <p:ph idx="1"/>
          </p:nvPr>
        </p:nvSpPr>
        <p:spPr>
          <a:xfrm>
            <a:off x="942866" y="2667001"/>
            <a:ext cx="11828681" cy="7618412"/>
          </a:xfrm>
        </p:spPr>
        <p:txBody>
          <a:bodyPr>
            <a:normAutofit/>
          </a:bodyPr>
          <a:lstStyle/>
          <a:p>
            <a:pPr marL="1371417" lvl="2" indent="0">
              <a:buNone/>
            </a:pPr>
            <a:endParaRPr lang="en-US" sz="1400" dirty="0">
              <a:latin typeface="+mn-lt"/>
            </a:endParaRPr>
          </a:p>
          <a:p>
            <a:pPr lvl="1"/>
            <a:r>
              <a:rPr lang="en-US" sz="2000" dirty="0">
                <a:effectLst/>
                <a:latin typeface="+mn-lt"/>
                <a:ea typeface="Aptos" panose="020B0004020202020204" pitchFamily="34" charset="0"/>
                <a:cs typeface="Aptos" panose="020B0004020202020204" pitchFamily="34" charset="0"/>
              </a:rPr>
              <a:t>Local CEMPs should be submitted to the state for formal review </a:t>
            </a:r>
            <a:r>
              <a:rPr lang="en-US" sz="2000" b="1" dirty="0">
                <a:effectLst/>
                <a:latin typeface="+mn-lt"/>
                <a:ea typeface="Aptos" panose="020B0004020202020204" pitchFamily="34" charset="0"/>
                <a:cs typeface="Aptos" panose="020B0004020202020204" pitchFamily="34" charset="0"/>
              </a:rPr>
              <a:t>every five years</a:t>
            </a:r>
            <a:r>
              <a:rPr lang="en-US" sz="2000" dirty="0">
                <a:effectLst/>
                <a:latin typeface="+mn-lt"/>
                <a:ea typeface="Aptos" panose="020B0004020202020204" pitchFamily="34" charset="0"/>
                <a:cs typeface="Aptos" panose="020B0004020202020204" pitchFamily="34" charset="0"/>
              </a:rPr>
              <a:t>. The plans should be submitted by December 31</a:t>
            </a:r>
            <a:r>
              <a:rPr lang="en-US" sz="2000" baseline="30000" dirty="0">
                <a:effectLst/>
                <a:latin typeface="+mn-lt"/>
                <a:ea typeface="Aptos" panose="020B0004020202020204" pitchFamily="34" charset="0"/>
                <a:cs typeface="Aptos" panose="020B0004020202020204" pitchFamily="34" charset="0"/>
              </a:rPr>
              <a:t>st</a:t>
            </a:r>
            <a:r>
              <a:rPr lang="en-US" sz="2000" dirty="0">
                <a:effectLst/>
                <a:latin typeface="+mn-lt"/>
                <a:ea typeface="Aptos" panose="020B0004020202020204" pitchFamily="34" charset="0"/>
                <a:cs typeface="Aptos" panose="020B0004020202020204" pitchFamily="34" charset="0"/>
              </a:rPr>
              <a:t> of the year they are due for formal review (unless otherwise coordinated).</a:t>
            </a:r>
          </a:p>
          <a:p>
            <a:pPr marL="685709" lvl="1" indent="0">
              <a:buNone/>
            </a:pPr>
            <a:r>
              <a:rPr lang="en-US" sz="2000" dirty="0">
                <a:effectLst/>
                <a:latin typeface="+mn-lt"/>
                <a:ea typeface="Aptos" panose="020B0004020202020204" pitchFamily="34" charset="0"/>
                <a:cs typeface="Aptos" panose="020B0004020202020204" pitchFamily="34" charset="0"/>
              </a:rPr>
              <a:t> </a:t>
            </a:r>
          </a:p>
          <a:p>
            <a:pPr lvl="1"/>
            <a:r>
              <a:rPr lang="en-US" sz="2000" dirty="0">
                <a:effectLst/>
                <a:latin typeface="+mn-lt"/>
                <a:ea typeface="Aptos" panose="020B0004020202020204" pitchFamily="34" charset="0"/>
                <a:cs typeface="Aptos" panose="020B0004020202020204" pitchFamily="34" charset="0"/>
              </a:rPr>
              <a:t>The local jurisdictions may seek informal reviews and/or technical assistance from the state in preparation for their submission for formal review. The state Planning Team will reach out to the local jurisdictions far in advance of their next scheduled review to find out where they are in the updating process and if they would like to meet for assistance. </a:t>
            </a:r>
          </a:p>
          <a:p>
            <a:pPr lvl="1"/>
            <a:endParaRPr lang="en-US" sz="2000" dirty="0">
              <a:effectLst/>
              <a:latin typeface="+mn-lt"/>
              <a:ea typeface="Aptos" panose="020B0004020202020204" pitchFamily="34" charset="0"/>
              <a:cs typeface="Aptos" panose="020B0004020202020204" pitchFamily="34" charset="0"/>
            </a:endParaRPr>
          </a:p>
          <a:p>
            <a:pPr lvl="1"/>
            <a:r>
              <a:rPr lang="en-US" sz="2000" dirty="0">
                <a:effectLst/>
                <a:latin typeface="+mn-lt"/>
                <a:ea typeface="Aptos" panose="020B0004020202020204" pitchFamily="34" charset="0"/>
                <a:cs typeface="Aptos" panose="020B0004020202020204" pitchFamily="34" charset="0"/>
              </a:rPr>
              <a:t>When a local jurisdiction is ready to submit their CEMP for formal review, they send their CEMP Basic Plan and Support Annexes to the state via email at </a:t>
            </a:r>
            <a:r>
              <a:rPr lang="en-US" sz="2000" u="sng" dirty="0">
                <a:solidFill>
                  <a:srgbClr val="467886"/>
                </a:solidFill>
                <a:effectLst/>
                <a:latin typeface="+mn-lt"/>
                <a:ea typeface="Aptos" panose="020B0004020202020204" pitchFamily="34" charset="0"/>
                <a:cs typeface="Aptos" panose="020B0004020202020204" pitchFamily="34" charset="0"/>
                <a:hlinkClick r:id="rId4"/>
              </a:rPr>
              <a:t>EMDCEMPREVIEW@mil.wa.gov</a:t>
            </a:r>
            <a:r>
              <a:rPr lang="en-US" sz="2000" dirty="0">
                <a:effectLst/>
                <a:latin typeface="+mn-lt"/>
                <a:ea typeface="Aptos" panose="020B0004020202020204" pitchFamily="34" charset="0"/>
                <a:cs typeface="Aptos" panose="020B0004020202020204" pitchFamily="34" charset="0"/>
              </a:rPr>
              <a:t>. Once received, the state sends the local jurisdiction a confirmation of receipt and sets expectations for the remainder of the process.</a:t>
            </a:r>
          </a:p>
          <a:p>
            <a:pPr lvl="1"/>
            <a:endParaRPr lang="en-US" sz="2000" dirty="0">
              <a:effectLst/>
              <a:latin typeface="+mn-lt"/>
              <a:ea typeface="Aptos" panose="020B0004020202020204" pitchFamily="34" charset="0"/>
              <a:cs typeface="Aptos" panose="020B0004020202020204" pitchFamily="34" charset="0"/>
            </a:endParaRPr>
          </a:p>
          <a:p>
            <a:pPr lvl="1"/>
            <a:r>
              <a:rPr lang="en-US" sz="2000" dirty="0">
                <a:effectLst/>
                <a:latin typeface="+mn-lt"/>
                <a:ea typeface="Aptos" panose="020B0004020202020204" pitchFamily="34" charset="0"/>
                <a:cs typeface="Aptos" panose="020B0004020202020204" pitchFamily="34" charset="0"/>
              </a:rPr>
              <a:t>State law dictates that the state has </a:t>
            </a:r>
            <a:r>
              <a:rPr lang="en-US" sz="2000" b="1" dirty="0">
                <a:effectLst/>
                <a:latin typeface="+mn-lt"/>
                <a:ea typeface="Aptos" panose="020B0004020202020204" pitchFamily="34" charset="0"/>
                <a:cs typeface="Aptos" panose="020B0004020202020204" pitchFamily="34" charset="0"/>
              </a:rPr>
              <a:t>45 business days </a:t>
            </a:r>
            <a:r>
              <a:rPr lang="en-US" sz="2000" dirty="0">
                <a:effectLst/>
                <a:latin typeface="+mn-lt"/>
                <a:ea typeface="Aptos" panose="020B0004020202020204" pitchFamily="34" charset="0"/>
                <a:cs typeface="Aptos" panose="020B0004020202020204" pitchFamily="34" charset="0"/>
              </a:rPr>
              <a:t>from the time the plan is received to complete the entire review, recommendation, and leadership signature process. </a:t>
            </a:r>
            <a:r>
              <a:rPr lang="en-US" sz="2000" b="1" dirty="0">
                <a:effectLst/>
                <a:latin typeface="+mn-lt"/>
                <a:ea typeface="Aptos" panose="020B0004020202020204" pitchFamily="34" charset="0"/>
                <a:cs typeface="Aptos" panose="020B0004020202020204" pitchFamily="34" charset="0"/>
              </a:rPr>
              <a:t>The 45-day timer may be paused</a:t>
            </a:r>
            <a:r>
              <a:rPr lang="en-US" sz="2000" dirty="0">
                <a:effectLst/>
                <a:latin typeface="+mn-lt"/>
                <a:ea typeface="Aptos" panose="020B0004020202020204" pitchFamily="34" charset="0"/>
                <a:cs typeface="Aptos" panose="020B0004020202020204" pitchFamily="34" charset="0"/>
              </a:rPr>
              <a:t> if a local jurisdiction chooses to make updates based on the state-provided recommendations before the plan is given to leadership for their final review and signature. </a:t>
            </a:r>
          </a:p>
          <a:p>
            <a:pPr lvl="1"/>
            <a:endParaRPr lang="en-US" sz="2000" dirty="0">
              <a:latin typeface="+mn-lt"/>
            </a:endParaRPr>
          </a:p>
        </p:txBody>
      </p:sp>
    </p:spTree>
    <p:extLst>
      <p:ext uri="{BB962C8B-B14F-4D97-AF65-F5344CB8AC3E}">
        <p14:creationId xmlns:p14="http://schemas.microsoft.com/office/powerpoint/2010/main" val="2488752836"/>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 name="Rectangle 26">
            <a:extLst>
              <a:ext uri="{FF2B5EF4-FFF2-40B4-BE49-F238E27FC236}">
                <a16:creationId xmlns:a16="http://schemas.microsoft.com/office/drawing/2014/main" id="{5184EE59-3061-456B-9FB5-98A8E0E74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71689" y="2871686"/>
            <a:ext cx="10285413" cy="45420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10">
            <a:extLst>
              <a:ext uri="{FF2B5EF4-FFF2-40B4-BE49-F238E27FC236}">
                <a16:creationId xmlns:a16="http://schemas.microsoft.com/office/drawing/2014/main" id="{5D17F45B-E0E5-DEF4-2CC0-F2BF3FFDA6F0}"/>
              </a:ext>
            </a:extLst>
          </p:cNvPr>
          <p:cNvSpPr>
            <a:spLocks noGrp="1"/>
          </p:cNvSpPr>
          <p:nvPr>
            <p:ph type="title"/>
          </p:nvPr>
        </p:nvSpPr>
        <p:spPr>
          <a:xfrm>
            <a:off x="-228600" y="867817"/>
            <a:ext cx="4663440" cy="5333323"/>
          </a:xfrm>
        </p:spPr>
        <p:txBody>
          <a:bodyPr vert="horz" lIns="91440" tIns="45720" rIns="91440" bIns="45720" rtlCol="0" anchor="b">
            <a:normAutofit/>
          </a:bodyPr>
          <a:lstStyle/>
          <a:p>
            <a:pPr marL="228600" marR="0">
              <a:lnSpc>
                <a:spcPct val="107000"/>
              </a:lnSpc>
              <a:spcBef>
                <a:spcPts val="0"/>
              </a:spcBef>
              <a:spcAft>
                <a:spcPts val="800"/>
              </a:spcAft>
            </a:pPr>
            <a:r>
              <a:rPr lang="en-US" kern="100" dirty="0">
                <a:solidFill>
                  <a:schemeClr val="bg1"/>
                </a:solidFill>
                <a:effectLst/>
                <a:ea typeface="Calibri" panose="020F0502020204030204" pitchFamily="34" charset="0"/>
                <a:cs typeface="Times New Roman" panose="02020603050405020304" pitchFamily="18" charset="0"/>
              </a:rPr>
              <a:t>RADIOLO</a:t>
            </a:r>
            <a:r>
              <a:rPr lang="en-US" kern="100" dirty="0">
                <a:solidFill>
                  <a:schemeClr val="bg1"/>
                </a:solidFill>
                <a:ea typeface="Calibri" panose="020F0502020204030204" pitchFamily="34" charset="0"/>
                <a:cs typeface="Times New Roman" panose="02020603050405020304" pitchFamily="18" charset="0"/>
              </a:rPr>
              <a:t>GICAL</a:t>
            </a:r>
            <a:br>
              <a:rPr lang="en-US" kern="100" dirty="0">
                <a:solidFill>
                  <a:schemeClr val="bg1"/>
                </a:solidFill>
                <a:ea typeface="Calibri" panose="020F0502020204030204" pitchFamily="34" charset="0"/>
                <a:cs typeface="Times New Roman" panose="02020603050405020304" pitchFamily="18" charset="0"/>
              </a:rPr>
            </a:br>
            <a:r>
              <a:rPr lang="en-US" kern="100" dirty="0">
                <a:solidFill>
                  <a:schemeClr val="bg1"/>
                </a:solidFill>
                <a:ea typeface="Calibri" panose="020F0502020204030204" pitchFamily="34" charset="0"/>
                <a:cs typeface="Times New Roman" panose="02020603050405020304" pitchFamily="18" charset="0"/>
              </a:rPr>
              <a:t>INCIDENTS</a:t>
            </a:r>
            <a:endParaRPr lang="en-US" kern="100" dirty="0">
              <a:solidFill>
                <a:schemeClr val="bg1"/>
              </a:solidFill>
              <a:effectLst/>
              <a:ea typeface="Calibri" panose="020F0502020204030204" pitchFamily="34" charset="0"/>
              <a:cs typeface="Times New Roman" panose="02020603050405020304" pitchFamily="18" charset="0"/>
            </a:endParaRPr>
          </a:p>
        </p:txBody>
      </p:sp>
      <p:pic>
        <p:nvPicPr>
          <p:cNvPr id="96" name="Content Placeholder 9" descr="SERC logo">
            <a:extLst>
              <a:ext uri="{FF2B5EF4-FFF2-40B4-BE49-F238E27FC236}">
                <a16:creationId xmlns:a16="http://schemas.microsoft.com/office/drawing/2014/main" id="{DF1A004B-3F9A-163B-0CE8-1FF1E58A69A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697701" y="4482491"/>
            <a:ext cx="9224774" cy="5050565"/>
          </a:xfrm>
          <a:prstGeom prst="rect">
            <a:avLst/>
          </a:prstGeom>
        </p:spPr>
      </p:pic>
      <p:sp>
        <p:nvSpPr>
          <p:cNvPr id="97" name="Rectangle 96">
            <a:extLst>
              <a:ext uri="{FF2B5EF4-FFF2-40B4-BE49-F238E27FC236}">
                <a16:creationId xmlns:a16="http://schemas.microsoft.com/office/drawing/2014/main" id="{B138029C-78EE-BC84-2BAC-64F49D8DCC98}"/>
              </a:ext>
              <a:ext uri="{C183D7F6-B498-43B3-948B-1728B52AA6E4}">
                <adec:decorative xmlns:adec="http://schemas.microsoft.com/office/drawing/2017/decorative" val="1"/>
              </a:ext>
            </a:extLst>
          </p:cNvPr>
          <p:cNvSpPr/>
          <p:nvPr/>
        </p:nvSpPr>
        <p:spPr>
          <a:xfrm>
            <a:off x="5060789" y="8958467"/>
            <a:ext cx="3065571"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9F2F32C8-06DB-FC2F-A679-7AE3F795863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73201E-BAD4-4887-93F2-D695096208A5}"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7723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9" descr="SERC logo">
            <a:extLst>
              <a:ext uri="{FF2B5EF4-FFF2-40B4-BE49-F238E27FC236}">
                <a16:creationId xmlns:a16="http://schemas.microsoft.com/office/drawing/2014/main" id="{6BFD69F9-1C50-3595-9BD8-082FD21A328E}"/>
              </a:ext>
            </a:extLst>
          </p:cNvPr>
          <p:cNvPicPr>
            <a:picLocks noChangeAspect="1"/>
          </p:cNvPicPr>
          <p:nvPr/>
        </p:nvPicPr>
        <p:blipFill>
          <a:blip r:embed="rId3" cstate="email">
            <a:alphaModFix amt="12000"/>
            <a:extLst>
              <a:ext uri="{28A0092B-C50C-407E-A947-70E740481C1C}">
                <a14:useLocalDpi xmlns:a14="http://schemas.microsoft.com/office/drawing/2010/main" val="0"/>
              </a:ext>
            </a:extLst>
          </a:blip>
          <a:stretch>
            <a:fillRect/>
          </a:stretch>
        </p:blipFill>
        <p:spPr>
          <a:xfrm>
            <a:off x="2244819" y="3475732"/>
            <a:ext cx="9224774" cy="5050565"/>
          </a:xfrm>
          <a:prstGeom prst="rect">
            <a:avLst/>
          </a:prstGeom>
        </p:spPr>
      </p:pic>
      <p:sp>
        <p:nvSpPr>
          <p:cNvPr id="7" name="Title 6"/>
          <p:cNvSpPr>
            <a:spLocks noGrp="1"/>
          </p:cNvSpPr>
          <p:nvPr>
            <p:ph type="title"/>
          </p:nvPr>
        </p:nvSpPr>
        <p:spPr>
          <a:solidFill>
            <a:schemeClr val="accent1">
              <a:lumMod val="20000"/>
              <a:lumOff val="80000"/>
            </a:schemeClr>
          </a:solidFill>
          <a:ln>
            <a:solidFill>
              <a:schemeClr val="accent1"/>
            </a:solidFill>
          </a:ln>
        </p:spPr>
        <p:txBody>
          <a:bodyPr>
            <a:normAutofit/>
          </a:bodyPr>
          <a:lstStyle/>
          <a:p>
            <a:r>
              <a:rPr lang="en-US" sz="6000" u="sng" dirty="0"/>
              <a:t>State Resources</a:t>
            </a:r>
            <a:r>
              <a:rPr lang="en-US" sz="6000" dirty="0"/>
              <a:t>: </a:t>
            </a:r>
            <a:br>
              <a:rPr lang="en-US" sz="6000" dirty="0"/>
            </a:br>
            <a:r>
              <a:rPr lang="en-US" sz="6000" dirty="0"/>
              <a:t>Radiological Incidents</a:t>
            </a:r>
            <a:endParaRPr lang="en-US" sz="6000" u="sng" dirty="0"/>
          </a:p>
        </p:txBody>
      </p:sp>
      <p:sp>
        <p:nvSpPr>
          <p:cNvPr id="8" name="Content Placeholder 7"/>
          <p:cNvSpPr>
            <a:spLocks noGrp="1"/>
          </p:cNvSpPr>
          <p:nvPr>
            <p:ph idx="1"/>
          </p:nvPr>
        </p:nvSpPr>
        <p:spPr>
          <a:xfrm>
            <a:off x="942866" y="2738014"/>
            <a:ext cx="11828681" cy="6999793"/>
          </a:xfrm>
        </p:spPr>
        <p:txBody>
          <a:bodyPr vert="horz" lIns="91440" tIns="45720" rIns="91440" bIns="45720" rtlCol="0" anchor="t">
            <a:noAutofit/>
          </a:bodyPr>
          <a:lstStyle/>
          <a:p>
            <a:pPr marL="800054" indent="-457200"/>
            <a:r>
              <a:rPr lang="en-US" sz="2800" dirty="0">
                <a:latin typeface="+mn-lt"/>
                <a:cs typeface="Times New Roman" panose="02020603050405020304" pitchFamily="18" charset="0"/>
              </a:rPr>
              <a:t>The probability of a radiological release is small however, the consequences of such an event would be catastrophic.</a:t>
            </a:r>
          </a:p>
          <a:p>
            <a:pPr marL="800054" indent="-457200"/>
            <a:r>
              <a:rPr lang="en-US" sz="2800" dirty="0">
                <a:latin typeface="+mn-lt"/>
                <a:cs typeface="Times New Roman" panose="02020603050405020304" pitchFamily="18" charset="0"/>
              </a:rPr>
              <a:t>Some level of planning would still be useful for communities that do not have significant sources of radiation as many sites such as hospitals, industrial sites, and research areas utilize nuclear and radiological tools. </a:t>
            </a:r>
          </a:p>
          <a:p>
            <a:pPr marL="800054" indent="-457200"/>
            <a:r>
              <a:rPr lang="en-US" sz="2800" dirty="0">
                <a:latin typeface="+mn-lt"/>
                <a:cs typeface="Calibri"/>
              </a:rPr>
              <a:t>Major sites in the State of Washington include:</a:t>
            </a:r>
          </a:p>
          <a:p>
            <a:pPr marL="1485763" lvl="1" indent="-457200"/>
            <a:r>
              <a:rPr lang="en-US" sz="2201" b="1" u="sng" dirty="0">
                <a:latin typeface="+mn-lt"/>
                <a:cs typeface="Calibri"/>
              </a:rPr>
              <a:t>Columbia Generating Station</a:t>
            </a:r>
            <a:r>
              <a:rPr lang="en-US" sz="2201" dirty="0">
                <a:latin typeface="+mn-lt"/>
                <a:cs typeface="Calibri"/>
              </a:rPr>
              <a:t>: Nuclear power plan located on the Hanford Site north of Richland. Significant preparation and planning for emergencies have been emplaced for this site and the provider, Energy Northwest, works closely with the surrounding counties (Adams, Benton, Franklin, Grant, Yakima, Walla Walla), WA EMD, the Departments of Health and Agriculture, and the federal government.</a:t>
            </a:r>
          </a:p>
          <a:p>
            <a:pPr marL="2171471" lvl="2" indent="-457200"/>
            <a:r>
              <a:rPr lang="en-US" sz="2000" dirty="0">
                <a:latin typeface="+mn-lt"/>
                <a:cs typeface="Calibri"/>
              </a:rPr>
              <a:t>This site includes special evacuation planning within a 10 mile zone in the case of an accidental release and a 50 mile zone for produce protection and exclusion in the event of an incident. </a:t>
            </a:r>
          </a:p>
          <a:p>
            <a:pPr marL="1485763" lvl="1" indent="-457200"/>
            <a:r>
              <a:rPr lang="en-US" sz="2201" b="1" u="sng" dirty="0">
                <a:latin typeface="+mn-lt"/>
                <a:cs typeface="Calibri"/>
              </a:rPr>
              <a:t>Hanford Site</a:t>
            </a:r>
            <a:r>
              <a:rPr lang="en-US" sz="2201" dirty="0">
                <a:latin typeface="+mn-lt"/>
                <a:cs typeface="Calibri"/>
              </a:rPr>
              <a:t>: Department of Energy (DoE) is the most radioactively contaminated site in North America near the cities of Richland, Pasco, and Kennewick and with the Columbia River running through the site. The goal of the site is large scale clean up of the wastes left over from the Manhattan Project and the Cold War. Much like the CGS above it has robust emergency planning and local, state, and federal cooperation.</a:t>
            </a:r>
          </a:p>
          <a:p>
            <a:pPr marL="1485763" lvl="1" indent="-457200"/>
            <a:endParaRPr lang="en-US" sz="2201" dirty="0">
              <a:latin typeface="+mn-lt"/>
              <a:cs typeface="Calibri"/>
            </a:endParaRPr>
          </a:p>
          <a:p>
            <a:pPr marL="800054" indent="-457200"/>
            <a:endParaRPr lang="en-US" sz="2800" dirty="0">
              <a:solidFill>
                <a:schemeClr val="tx2"/>
              </a:solidFill>
              <a:latin typeface="+mn-lt"/>
              <a:cs typeface="Calibri"/>
            </a:endParaRPr>
          </a:p>
        </p:txBody>
      </p:sp>
      <p:sp>
        <p:nvSpPr>
          <p:cNvPr id="2" name="Slide Number Placeholder 1">
            <a:extLst>
              <a:ext uri="{FF2B5EF4-FFF2-40B4-BE49-F238E27FC236}">
                <a16:creationId xmlns:a16="http://schemas.microsoft.com/office/drawing/2014/main" id="{0B7DE4F5-0733-FE50-6C00-6E746ACB8805}"/>
              </a:ext>
            </a:extLst>
          </p:cNvPr>
          <p:cNvSpPr>
            <a:spLocks noGrp="1"/>
          </p:cNvSpPr>
          <p:nvPr>
            <p:ph type="sldNum" sz="quarter" idx="12"/>
          </p:nvPr>
        </p:nvSpPr>
        <p:spPr/>
        <p:txBody>
          <a:bodyPr/>
          <a:lstStyle/>
          <a:p>
            <a:fld id="{7E65300D-5599-4468-BF5D-B13C6AAEC98A}" type="slidenum">
              <a:rPr kumimoji="1" lang="ja-JP" altLang="en-US" smtClean="0"/>
              <a:pPr/>
              <a:t>71</a:t>
            </a:fld>
            <a:endParaRPr kumimoji="1" lang="ja-JP" altLang="en-US"/>
          </a:p>
        </p:txBody>
      </p:sp>
    </p:spTree>
    <p:extLst>
      <p:ext uri="{BB962C8B-B14F-4D97-AF65-F5344CB8AC3E}">
        <p14:creationId xmlns:p14="http://schemas.microsoft.com/office/powerpoint/2010/main" val="952061250"/>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9" descr="SERC logo">
            <a:extLst>
              <a:ext uri="{FF2B5EF4-FFF2-40B4-BE49-F238E27FC236}">
                <a16:creationId xmlns:a16="http://schemas.microsoft.com/office/drawing/2014/main" id="{6BFD69F9-1C50-3595-9BD8-082FD21A328E}"/>
              </a:ext>
            </a:extLst>
          </p:cNvPr>
          <p:cNvPicPr>
            <a:picLocks noChangeAspect="1"/>
          </p:cNvPicPr>
          <p:nvPr/>
        </p:nvPicPr>
        <p:blipFill>
          <a:blip r:embed="rId3" cstate="email">
            <a:alphaModFix amt="12000"/>
            <a:extLst>
              <a:ext uri="{28A0092B-C50C-407E-A947-70E740481C1C}">
                <a14:useLocalDpi xmlns:a14="http://schemas.microsoft.com/office/drawing/2010/main" val="0"/>
              </a:ext>
            </a:extLst>
          </a:blip>
          <a:stretch>
            <a:fillRect/>
          </a:stretch>
        </p:blipFill>
        <p:spPr>
          <a:xfrm>
            <a:off x="2244819" y="3475732"/>
            <a:ext cx="9224774" cy="5050565"/>
          </a:xfrm>
          <a:prstGeom prst="rect">
            <a:avLst/>
          </a:prstGeom>
        </p:spPr>
      </p:pic>
      <p:sp>
        <p:nvSpPr>
          <p:cNvPr id="7" name="Title 6"/>
          <p:cNvSpPr>
            <a:spLocks noGrp="1"/>
          </p:cNvSpPr>
          <p:nvPr>
            <p:ph type="title"/>
          </p:nvPr>
        </p:nvSpPr>
        <p:spPr>
          <a:solidFill>
            <a:schemeClr val="accent1">
              <a:lumMod val="20000"/>
              <a:lumOff val="80000"/>
            </a:schemeClr>
          </a:solidFill>
          <a:ln>
            <a:solidFill>
              <a:schemeClr val="accent1"/>
            </a:solidFill>
          </a:ln>
        </p:spPr>
        <p:txBody>
          <a:bodyPr>
            <a:normAutofit/>
          </a:bodyPr>
          <a:lstStyle/>
          <a:p>
            <a:r>
              <a:rPr lang="en-US" sz="6000" u="sng" dirty="0"/>
              <a:t>State Resources</a:t>
            </a:r>
            <a:r>
              <a:rPr lang="en-US" sz="6000" dirty="0"/>
              <a:t>: </a:t>
            </a:r>
            <a:br>
              <a:rPr lang="en-US" sz="6000" dirty="0"/>
            </a:br>
            <a:r>
              <a:rPr lang="en-US" sz="6000" dirty="0"/>
              <a:t>Radiological Incidents</a:t>
            </a:r>
            <a:endParaRPr lang="en-US" sz="6000" u="sng" dirty="0"/>
          </a:p>
        </p:txBody>
      </p:sp>
      <p:sp>
        <p:nvSpPr>
          <p:cNvPr id="8" name="Content Placeholder 7"/>
          <p:cNvSpPr>
            <a:spLocks noGrp="1"/>
          </p:cNvSpPr>
          <p:nvPr>
            <p:ph idx="1"/>
          </p:nvPr>
        </p:nvSpPr>
        <p:spPr>
          <a:xfrm>
            <a:off x="942866" y="2738014"/>
            <a:ext cx="11828681" cy="6999793"/>
          </a:xfrm>
        </p:spPr>
        <p:txBody>
          <a:bodyPr vert="horz" lIns="91440" tIns="45720" rIns="91440" bIns="45720" rtlCol="0" anchor="t">
            <a:noAutofit/>
          </a:bodyPr>
          <a:lstStyle/>
          <a:p>
            <a:pPr marL="800054" indent="-457200"/>
            <a:r>
              <a:rPr lang="en-US" sz="2800" dirty="0">
                <a:latin typeface="+mn-lt"/>
                <a:cs typeface="Calibri"/>
              </a:rPr>
              <a:t>Major sites in the State of Washington include (Continued):</a:t>
            </a:r>
          </a:p>
          <a:p>
            <a:pPr marL="1485763" lvl="1" indent="-457200"/>
            <a:r>
              <a:rPr lang="en-US" sz="2400" b="1" u="sng" dirty="0" err="1">
                <a:latin typeface="+mn-lt"/>
                <a:cs typeface="Calibri"/>
              </a:rPr>
              <a:t>Framatome</a:t>
            </a:r>
            <a:r>
              <a:rPr lang="en-US" sz="2400" dirty="0">
                <a:latin typeface="+mn-lt"/>
                <a:cs typeface="Calibri"/>
              </a:rPr>
              <a:t>: Nuclear fuel fabricator for locations around the world. Located near the US DOE Hanford Site. Their agreement with the Nuclear Regulatory Commission (NRC) stipulates that they have a robust emergency preparedness program and coordinate with surrounding local, state, and federal partners. The facility also poses a significant chemical hazard.</a:t>
            </a:r>
          </a:p>
          <a:p>
            <a:pPr marL="1485763" lvl="1" indent="-457200"/>
            <a:r>
              <a:rPr lang="en-US" sz="2400" b="1" u="sng" dirty="0">
                <a:latin typeface="+mn-lt"/>
                <a:cs typeface="Calibri"/>
              </a:rPr>
              <a:t>Licensed Radioactive Materials</a:t>
            </a:r>
            <a:r>
              <a:rPr lang="en-US" sz="2400" dirty="0">
                <a:latin typeface="+mn-lt"/>
                <a:cs typeface="Calibri"/>
              </a:rPr>
              <a:t>: Many industries utilize radioactive material such as hospitals, industry, and research facilities. All counties must have some plan for radiological incidents from these sources.</a:t>
            </a:r>
          </a:p>
          <a:p>
            <a:pPr marL="1485763" lvl="1" indent="-457200"/>
            <a:r>
              <a:rPr lang="en-US" sz="2400" b="1" u="sng" dirty="0">
                <a:latin typeface="+mn-lt"/>
                <a:cs typeface="Calibri"/>
              </a:rPr>
              <a:t>Several Military Facilities</a:t>
            </a:r>
            <a:r>
              <a:rPr lang="en-US" sz="2400" dirty="0">
                <a:latin typeface="+mn-lt"/>
                <a:cs typeface="Calibri"/>
              </a:rPr>
              <a:t>: Military bases in the Puget Sound Region and across the state regularly interact with radiological material including:</a:t>
            </a:r>
          </a:p>
          <a:p>
            <a:pPr lvl="3">
              <a:buFont typeface="Arial" panose="020B0604020202020204" pitchFamily="34" charset="0"/>
              <a:buChar char="•"/>
            </a:pPr>
            <a:r>
              <a:rPr lang="en-US" sz="2000" b="0" i="0" u="none" strike="noStrike" dirty="0">
                <a:solidFill>
                  <a:srgbClr val="0070C0"/>
                </a:solidFill>
                <a:effectLst/>
                <a:latin typeface="+mn-lt"/>
                <a:hlinkClick r:id="rId4">
                  <a:extLst>
                    <a:ext uri="{A12FA001-AC4F-418D-AE19-62706E023703}">
                      <ahyp:hlinkClr xmlns:ahyp="http://schemas.microsoft.com/office/drawing/2018/hyperlinkcolor" val="tx"/>
                    </a:ext>
                  </a:extLst>
                </a:hlinkClick>
              </a:rPr>
              <a:t>Puget Sound Naval Shipyard </a:t>
            </a:r>
            <a:r>
              <a:rPr lang="en-US" sz="2000" b="0" i="0" dirty="0">
                <a:solidFill>
                  <a:srgbClr val="0070C0"/>
                </a:solidFill>
                <a:effectLst/>
                <a:latin typeface="+mn-lt"/>
              </a:rPr>
              <a:t>(Kitsap County)</a:t>
            </a:r>
          </a:p>
          <a:p>
            <a:pPr lvl="3">
              <a:buFont typeface="Arial" panose="020B0604020202020204" pitchFamily="34" charset="0"/>
              <a:buChar char="•"/>
            </a:pPr>
            <a:r>
              <a:rPr lang="en-US" sz="2000" b="0" i="0" u="none" strike="noStrike" dirty="0">
                <a:solidFill>
                  <a:srgbClr val="0070C0"/>
                </a:solidFill>
                <a:effectLst/>
                <a:latin typeface="+mn-lt"/>
                <a:hlinkClick r:id="rId5">
                  <a:extLst>
                    <a:ext uri="{A12FA001-AC4F-418D-AE19-62706E023703}">
                      <ahyp:hlinkClr xmlns:ahyp="http://schemas.microsoft.com/office/drawing/2018/hyperlinkcolor" val="tx"/>
                    </a:ext>
                  </a:extLst>
                </a:hlinkClick>
              </a:rPr>
              <a:t>Naval Base Kitsap</a:t>
            </a:r>
            <a:r>
              <a:rPr lang="en-US" sz="2000" b="0" i="0" u="none" strike="noStrike" dirty="0">
                <a:solidFill>
                  <a:srgbClr val="0070C0"/>
                </a:solidFill>
                <a:effectLst/>
                <a:latin typeface="+mn-lt"/>
                <a:hlinkClick r:id="rId6">
                  <a:extLst>
                    <a:ext uri="{A12FA001-AC4F-418D-AE19-62706E023703}">
                      <ahyp:hlinkClr xmlns:ahyp="http://schemas.microsoft.com/office/drawing/2018/hyperlinkcolor" val="tx"/>
                    </a:ext>
                  </a:extLst>
                </a:hlinkClick>
              </a:rPr>
              <a:t> </a:t>
            </a:r>
            <a:r>
              <a:rPr lang="en-US" sz="2000" b="0" i="0" dirty="0">
                <a:solidFill>
                  <a:srgbClr val="0070C0"/>
                </a:solidFill>
                <a:effectLst/>
                <a:latin typeface="+mn-lt"/>
              </a:rPr>
              <a:t>(Kitsap County)</a:t>
            </a:r>
          </a:p>
          <a:p>
            <a:pPr lvl="3">
              <a:buFont typeface="Arial" panose="020B0604020202020204" pitchFamily="34" charset="0"/>
              <a:buChar char="•"/>
            </a:pPr>
            <a:r>
              <a:rPr lang="en-US" sz="2000" b="0" i="0" u="none" strike="noStrike" dirty="0">
                <a:solidFill>
                  <a:srgbClr val="0070C0"/>
                </a:solidFill>
                <a:effectLst/>
                <a:latin typeface="+mn-lt"/>
                <a:hlinkClick r:id="rId7">
                  <a:extLst>
                    <a:ext uri="{A12FA001-AC4F-418D-AE19-62706E023703}">
                      <ahyp:hlinkClr xmlns:ahyp="http://schemas.microsoft.com/office/drawing/2018/hyperlinkcolor" val="tx"/>
                    </a:ext>
                  </a:extLst>
                </a:hlinkClick>
              </a:rPr>
              <a:t>Naval Station Everett </a:t>
            </a:r>
            <a:r>
              <a:rPr lang="en-US" sz="2000" b="0" i="0" dirty="0">
                <a:solidFill>
                  <a:srgbClr val="0070C0"/>
                </a:solidFill>
                <a:effectLst/>
                <a:latin typeface="+mn-lt"/>
              </a:rPr>
              <a:t>(Snohomish County)</a:t>
            </a:r>
          </a:p>
          <a:p>
            <a:pPr lvl="3">
              <a:buFont typeface="Arial" panose="020B0604020202020204" pitchFamily="34" charset="0"/>
              <a:buChar char="•"/>
            </a:pPr>
            <a:r>
              <a:rPr lang="en-US" sz="2000" dirty="0">
                <a:solidFill>
                  <a:srgbClr val="0070C0"/>
                </a:solidFill>
                <a:latin typeface="+mn-lt"/>
                <a:hlinkClick r:id="rId8">
                  <a:extLst>
                    <a:ext uri="{A12FA001-AC4F-418D-AE19-62706E023703}">
                      <ahyp:hlinkClr xmlns:ahyp="http://schemas.microsoft.com/office/drawing/2018/hyperlinkcolor" val="tx"/>
                    </a:ext>
                  </a:extLst>
                </a:hlinkClick>
              </a:rPr>
              <a:t>J</a:t>
            </a:r>
            <a:r>
              <a:rPr lang="en-US" sz="2000" b="0" i="0" u="none" strike="noStrike" dirty="0">
                <a:solidFill>
                  <a:srgbClr val="0070C0"/>
                </a:solidFill>
                <a:effectLst/>
                <a:latin typeface="+mn-lt"/>
                <a:hlinkClick r:id="rId8">
                  <a:extLst>
                    <a:ext uri="{A12FA001-AC4F-418D-AE19-62706E023703}">
                      <ahyp:hlinkClr xmlns:ahyp="http://schemas.microsoft.com/office/drawing/2018/hyperlinkcolor" val="tx"/>
                    </a:ext>
                  </a:extLst>
                </a:hlinkClick>
              </a:rPr>
              <a:t>oint Base Lewis-McChord </a:t>
            </a:r>
            <a:r>
              <a:rPr lang="en-US" sz="2000" b="0" i="0" dirty="0">
                <a:solidFill>
                  <a:srgbClr val="0070C0"/>
                </a:solidFill>
                <a:effectLst/>
                <a:latin typeface="+mn-lt"/>
              </a:rPr>
              <a:t>(Pierce County)</a:t>
            </a:r>
          </a:p>
          <a:p>
            <a:pPr lvl="3">
              <a:buFont typeface="Arial" panose="020B0604020202020204" pitchFamily="34" charset="0"/>
              <a:buChar char="•"/>
            </a:pPr>
            <a:r>
              <a:rPr lang="en-US" sz="2000" b="0" i="0" u="none" strike="noStrike" dirty="0">
                <a:solidFill>
                  <a:srgbClr val="0070C0"/>
                </a:solidFill>
                <a:effectLst/>
                <a:latin typeface="+mn-lt"/>
                <a:hlinkClick r:id="rId9">
                  <a:extLst>
                    <a:ext uri="{A12FA001-AC4F-418D-AE19-62706E023703}">
                      <ahyp:hlinkClr xmlns:ahyp="http://schemas.microsoft.com/office/drawing/2018/hyperlinkcolor" val="tx"/>
                    </a:ext>
                  </a:extLst>
                </a:hlinkClick>
              </a:rPr>
              <a:t>Fairchild Air Force Base</a:t>
            </a:r>
            <a:r>
              <a:rPr lang="en-US" sz="2000" b="0" i="0" dirty="0">
                <a:solidFill>
                  <a:srgbClr val="0070C0"/>
                </a:solidFill>
                <a:effectLst/>
                <a:latin typeface="+mn-lt"/>
              </a:rPr>
              <a:t> (Spokane County)</a:t>
            </a:r>
          </a:p>
          <a:p>
            <a:pPr marL="2171471" lvl="2" indent="-457200"/>
            <a:endParaRPr lang="en-US" sz="1601" b="1" u="sng" dirty="0">
              <a:latin typeface="+mn-lt"/>
              <a:cs typeface="Calibri"/>
            </a:endParaRPr>
          </a:p>
          <a:p>
            <a:pPr marL="800054" indent="-457200"/>
            <a:endParaRPr lang="en-US" sz="2800" dirty="0">
              <a:solidFill>
                <a:schemeClr val="tx2"/>
              </a:solidFill>
              <a:latin typeface="+mn-lt"/>
              <a:cs typeface="Calibri"/>
            </a:endParaRPr>
          </a:p>
        </p:txBody>
      </p:sp>
      <p:sp>
        <p:nvSpPr>
          <p:cNvPr id="2" name="Slide Number Placeholder 1">
            <a:extLst>
              <a:ext uri="{FF2B5EF4-FFF2-40B4-BE49-F238E27FC236}">
                <a16:creationId xmlns:a16="http://schemas.microsoft.com/office/drawing/2014/main" id="{0B7DE4F5-0733-FE50-6C00-6E746ACB8805}"/>
              </a:ext>
            </a:extLst>
          </p:cNvPr>
          <p:cNvSpPr>
            <a:spLocks noGrp="1"/>
          </p:cNvSpPr>
          <p:nvPr>
            <p:ph type="sldNum" sz="quarter" idx="12"/>
          </p:nvPr>
        </p:nvSpPr>
        <p:spPr/>
        <p:txBody>
          <a:bodyPr/>
          <a:lstStyle/>
          <a:p>
            <a:fld id="{7E65300D-5599-4468-BF5D-B13C6AAEC98A}" type="slidenum">
              <a:rPr kumimoji="1" lang="ja-JP" altLang="en-US" smtClean="0"/>
              <a:pPr/>
              <a:t>72</a:t>
            </a:fld>
            <a:endParaRPr kumimoji="1" lang="ja-JP" altLang="en-US"/>
          </a:p>
        </p:txBody>
      </p:sp>
    </p:spTree>
    <p:extLst>
      <p:ext uri="{BB962C8B-B14F-4D97-AF65-F5344CB8AC3E}">
        <p14:creationId xmlns:p14="http://schemas.microsoft.com/office/powerpoint/2010/main" val="1140163123"/>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9" descr="SERC logo">
            <a:extLst>
              <a:ext uri="{FF2B5EF4-FFF2-40B4-BE49-F238E27FC236}">
                <a16:creationId xmlns:a16="http://schemas.microsoft.com/office/drawing/2014/main" id="{6BFD69F9-1C50-3595-9BD8-082FD21A328E}"/>
              </a:ext>
            </a:extLst>
          </p:cNvPr>
          <p:cNvPicPr>
            <a:picLocks noChangeAspect="1"/>
          </p:cNvPicPr>
          <p:nvPr/>
        </p:nvPicPr>
        <p:blipFill>
          <a:blip r:embed="rId3" cstate="email">
            <a:alphaModFix amt="12000"/>
            <a:extLst>
              <a:ext uri="{28A0092B-C50C-407E-A947-70E740481C1C}">
                <a14:useLocalDpi xmlns:a14="http://schemas.microsoft.com/office/drawing/2010/main" val="0"/>
              </a:ext>
            </a:extLst>
          </a:blip>
          <a:stretch>
            <a:fillRect/>
          </a:stretch>
        </p:blipFill>
        <p:spPr>
          <a:xfrm>
            <a:off x="2244819" y="3475732"/>
            <a:ext cx="9224774" cy="5050565"/>
          </a:xfrm>
          <a:prstGeom prst="rect">
            <a:avLst/>
          </a:prstGeom>
        </p:spPr>
      </p:pic>
      <p:sp>
        <p:nvSpPr>
          <p:cNvPr id="7" name="Title 6"/>
          <p:cNvSpPr>
            <a:spLocks noGrp="1"/>
          </p:cNvSpPr>
          <p:nvPr>
            <p:ph type="title"/>
          </p:nvPr>
        </p:nvSpPr>
        <p:spPr>
          <a:xfrm>
            <a:off x="1049546" y="204754"/>
            <a:ext cx="11828681" cy="1988038"/>
          </a:xfrm>
          <a:solidFill>
            <a:schemeClr val="accent1">
              <a:lumMod val="20000"/>
              <a:lumOff val="80000"/>
            </a:schemeClr>
          </a:solidFill>
          <a:ln>
            <a:solidFill>
              <a:schemeClr val="accent1"/>
            </a:solidFill>
          </a:ln>
        </p:spPr>
        <p:txBody>
          <a:bodyPr>
            <a:normAutofit fontScale="90000"/>
          </a:bodyPr>
          <a:lstStyle/>
          <a:p>
            <a:r>
              <a:rPr lang="en-US" sz="6000" u="sng" dirty="0"/>
              <a:t>State Resources</a:t>
            </a:r>
            <a:r>
              <a:rPr lang="en-US" sz="6000" dirty="0"/>
              <a:t>: </a:t>
            </a:r>
            <a:br>
              <a:rPr lang="en-US" sz="6000" dirty="0"/>
            </a:br>
            <a:r>
              <a:rPr lang="en-US" sz="6000" dirty="0"/>
              <a:t>Radiological Incidents</a:t>
            </a:r>
            <a:br>
              <a:rPr lang="en-US" sz="6000" dirty="0"/>
            </a:br>
            <a:r>
              <a:rPr lang="en-US" sz="6000" dirty="0"/>
              <a:t>Response Partners</a:t>
            </a:r>
            <a:endParaRPr lang="en-US" sz="6000" u="sng" dirty="0"/>
          </a:p>
        </p:txBody>
      </p:sp>
      <p:sp>
        <p:nvSpPr>
          <p:cNvPr id="8" name="Content Placeholder 7"/>
          <p:cNvSpPr>
            <a:spLocks noGrp="1"/>
          </p:cNvSpPr>
          <p:nvPr>
            <p:ph idx="1"/>
          </p:nvPr>
        </p:nvSpPr>
        <p:spPr>
          <a:xfrm>
            <a:off x="106681" y="2363027"/>
            <a:ext cx="13152120" cy="7717632"/>
          </a:xfrm>
        </p:spPr>
        <p:txBody>
          <a:bodyPr vert="horz" lIns="91440" tIns="45720" rIns="91440" bIns="45720" rtlCol="0" anchor="t">
            <a:noAutofit/>
          </a:bodyPr>
          <a:lstStyle/>
          <a:p>
            <a:pPr marL="800054" indent="-457200"/>
            <a:r>
              <a:rPr lang="en-US" sz="2800" b="1" u="sng" dirty="0">
                <a:latin typeface="+mn-lt"/>
                <a:cs typeface="Calibri"/>
              </a:rPr>
              <a:t>Response Partners for Radiological Incident</a:t>
            </a:r>
            <a:r>
              <a:rPr lang="en-US" sz="2800" dirty="0">
                <a:latin typeface="+mn-lt"/>
                <a:cs typeface="Calibri"/>
              </a:rPr>
              <a:t>:</a:t>
            </a:r>
          </a:p>
          <a:p>
            <a:pPr marL="1485763" lvl="1" indent="-457200"/>
            <a:r>
              <a:rPr lang="en-US" sz="2000" b="1" u="sng" dirty="0">
                <a:latin typeface="+mn-lt"/>
                <a:cs typeface="Calibri"/>
              </a:rPr>
              <a:t>10</a:t>
            </a:r>
            <a:r>
              <a:rPr lang="en-US" sz="2000" b="1" u="sng" baseline="30000" dirty="0">
                <a:latin typeface="+mn-lt"/>
                <a:cs typeface="Calibri"/>
              </a:rPr>
              <a:t>th</a:t>
            </a:r>
            <a:r>
              <a:rPr lang="en-US" sz="2000" b="1" u="sng" dirty="0">
                <a:latin typeface="+mn-lt"/>
                <a:cs typeface="Calibri"/>
              </a:rPr>
              <a:t> CST</a:t>
            </a:r>
            <a:r>
              <a:rPr lang="en-US" sz="2000" dirty="0">
                <a:latin typeface="+mn-lt"/>
                <a:cs typeface="Calibri"/>
              </a:rPr>
              <a:t>: </a:t>
            </a:r>
            <a:r>
              <a:rPr lang="en-US" sz="1800" b="0" i="0" dirty="0">
                <a:effectLst/>
                <a:latin typeface="+mn-lt"/>
              </a:rPr>
              <a:t>The mission of the WMD CST is to support civil authorities at a domestic CBRNE (Chemical, Biological, Radiological, Nuclear and high-yield Explosives) incident site with identification and assessment of hazards, advice to civil authorities, and facilitating the arrival of follow-on military forces during emergencies and incidents of WMD terrorism, intentional and unintentional release of CBRN materials and natural or man-made disasters in the United States that result in, or could result in, catastrophic loss of life or property. WMD CSTs complement and enhance, but do not duplicate, state CBRNE response capabilities.</a:t>
            </a:r>
            <a:endParaRPr lang="en-US" sz="1800" dirty="0">
              <a:latin typeface="+mn-lt"/>
              <a:cs typeface="Calibri"/>
            </a:endParaRPr>
          </a:p>
          <a:p>
            <a:pPr lvl="1" indent="0">
              <a:buNone/>
            </a:pPr>
            <a:endParaRPr lang="en-US" sz="2000" dirty="0">
              <a:latin typeface="+mn-lt"/>
              <a:cs typeface="Calibri"/>
            </a:endParaRPr>
          </a:p>
          <a:p>
            <a:pPr marL="1485763" lvl="1" indent="-457200"/>
            <a:r>
              <a:rPr lang="en-US" sz="2000" b="1" u="sng" dirty="0">
                <a:latin typeface="+mn-lt"/>
                <a:cs typeface="Calibri"/>
              </a:rPr>
              <a:t>Homeland Response Force</a:t>
            </a:r>
            <a:r>
              <a:rPr lang="en-US" sz="2000" dirty="0">
                <a:latin typeface="+mn-lt"/>
                <a:cs typeface="Calibri"/>
              </a:rPr>
              <a:t>: </a:t>
            </a:r>
            <a:r>
              <a:rPr lang="en-US" sz="1800" b="0" i="0" dirty="0">
                <a:effectLst/>
                <a:latin typeface="+mn-lt"/>
              </a:rPr>
              <a:t>The Homeland Response Force (HRF) is a regionally aligned Chemical, Biological, Radiological, Nuclear, high-yield Explosive (CBRNE) asset established to support and enhance local, state and federal emergency managers in response to natural, man-made, or terrorist-initiated CBRNE disasters and additional hazards (HAZMAT) that result in a National Incident Management System (NIMS) construct. </a:t>
            </a:r>
          </a:p>
          <a:p>
            <a:pPr marL="1485763" lvl="1" indent="-457200"/>
            <a:endParaRPr lang="en-US" sz="2000" b="1" u="sng" dirty="0">
              <a:latin typeface="+mn-lt"/>
              <a:cs typeface="Calibri"/>
            </a:endParaRPr>
          </a:p>
          <a:p>
            <a:pPr marL="1485763" lvl="1" indent="-457200"/>
            <a:r>
              <a:rPr lang="en-US" sz="2000" b="1" i="0" u="sng" dirty="0">
                <a:effectLst/>
                <a:latin typeface="+mn-lt"/>
                <a:cs typeface="Calibri"/>
              </a:rPr>
              <a:t>Department of Health - Radiation</a:t>
            </a:r>
            <a:r>
              <a:rPr lang="en-US" sz="2000" b="1" i="1" dirty="0">
                <a:effectLst/>
                <a:latin typeface="+mn-lt"/>
                <a:cs typeface="Calibri"/>
              </a:rPr>
              <a:t>: 24/7 Contact: </a:t>
            </a:r>
            <a:r>
              <a:rPr lang="en-US" sz="2000" b="1" i="0" dirty="0">
                <a:solidFill>
                  <a:srgbClr val="3B3B3B"/>
                </a:solidFill>
                <a:effectLst/>
                <a:latin typeface="Open Sans" panose="020B0606030504020204" pitchFamily="34" charset="0"/>
              </a:rPr>
              <a:t>2-0-6-N-U-C-L-E-A-R </a:t>
            </a:r>
            <a:r>
              <a:rPr lang="en-US" sz="2000" b="0" i="0" dirty="0">
                <a:solidFill>
                  <a:srgbClr val="3B3B3B"/>
                </a:solidFill>
                <a:effectLst/>
                <a:latin typeface="Open Sans" panose="020B0606030504020204" pitchFamily="34" charset="0"/>
              </a:rPr>
              <a:t>or</a:t>
            </a:r>
            <a:r>
              <a:rPr lang="en-US" sz="2000" b="1" i="0" dirty="0">
                <a:solidFill>
                  <a:srgbClr val="3B3B3B"/>
                </a:solidFill>
                <a:effectLst/>
                <a:latin typeface="Open Sans" panose="020B0606030504020204" pitchFamily="34" charset="0"/>
              </a:rPr>
              <a:t> 206-682-5327                         </a:t>
            </a:r>
            <a:r>
              <a:rPr lang="en-US" sz="1800" b="0" i="0" dirty="0">
                <a:solidFill>
                  <a:srgbClr val="3B3B3B"/>
                </a:solidFill>
                <a:effectLst/>
                <a:latin typeface="+mn-lt"/>
              </a:rPr>
              <a:t>The Department of Health is prepared to respond to radiological emergencies anywhere in the state. We manage emergency response plans and procedures, train emergency responders, and lead and evaluate exercises to make sure our state is ready for radiological and nuclear events. During an actual emergency, most of the staff – about 60 people – in the </a:t>
            </a:r>
            <a:r>
              <a:rPr lang="en-US" sz="1800" b="1" i="0" dirty="0">
                <a:solidFill>
                  <a:srgbClr val="3B3B3B"/>
                </a:solidFill>
                <a:effectLst/>
                <a:latin typeface="+mn-lt"/>
              </a:rPr>
              <a:t>Office of Radiation Protection </a:t>
            </a:r>
            <a:r>
              <a:rPr lang="en-US" sz="1800" b="0" i="0" dirty="0">
                <a:solidFill>
                  <a:srgbClr val="3B3B3B"/>
                </a:solidFill>
                <a:effectLst/>
                <a:latin typeface="+mn-lt"/>
              </a:rPr>
              <a:t>mobilize to respond. The state activates the Emergency Operations Center at Camp Murray, and the Department of Health puts an incident command in place to be able to respond quickly statewide.</a:t>
            </a:r>
          </a:p>
          <a:p>
            <a:pPr marL="1485763" lvl="1" indent="-457200"/>
            <a:endParaRPr lang="en-US" sz="1800" dirty="0">
              <a:solidFill>
                <a:srgbClr val="3B3B3B"/>
              </a:solidFill>
              <a:latin typeface="+mn-lt"/>
            </a:endParaRPr>
          </a:p>
          <a:p>
            <a:pPr marL="1485763" lvl="1" indent="-457200"/>
            <a:r>
              <a:rPr lang="en-US" sz="2000" b="1" i="0" u="sng" dirty="0">
                <a:effectLst/>
                <a:latin typeface="+mn-lt"/>
              </a:rPr>
              <a:t>Department of Agriculture</a:t>
            </a:r>
            <a:r>
              <a:rPr lang="en-US" sz="2000" b="0" i="0" dirty="0">
                <a:effectLst/>
                <a:latin typeface="+mn-lt"/>
              </a:rPr>
              <a:t>: </a:t>
            </a:r>
            <a:r>
              <a:rPr lang="en-US" sz="1800" b="0" i="0" dirty="0">
                <a:effectLst/>
                <a:latin typeface="OpenSans-Regular"/>
              </a:rPr>
              <a:t>The two agencies (DOH / DOA) will evaluate the situation and determine whether state emergency officials should issue an agricultural advisory. The advisory notice is meant to alert farmers of a potential problem and direct them as to the actions needed to minimize risks. The advisory may direct farmers to take actions intended to protect employees, crops, feed for animals, or water supplies.</a:t>
            </a:r>
            <a:endParaRPr lang="en-US" b="0" i="0" dirty="0">
              <a:effectLst/>
              <a:latin typeface="+mn-lt"/>
            </a:endParaRPr>
          </a:p>
          <a:p>
            <a:pPr marL="1485763" lvl="1" indent="-457200"/>
            <a:endParaRPr lang="en-US" sz="1800" dirty="0">
              <a:solidFill>
                <a:srgbClr val="3B3B3B"/>
              </a:solidFill>
              <a:latin typeface="+mn-lt"/>
            </a:endParaRPr>
          </a:p>
          <a:p>
            <a:pPr marL="1485763" lvl="1" indent="-457200"/>
            <a:endParaRPr lang="en-US" sz="1800" b="0" i="0" dirty="0">
              <a:solidFill>
                <a:srgbClr val="3B3B3B"/>
              </a:solidFill>
              <a:effectLst/>
              <a:latin typeface="+mn-lt"/>
            </a:endParaRPr>
          </a:p>
          <a:p>
            <a:pPr lvl="1" indent="0">
              <a:buNone/>
            </a:pPr>
            <a:endParaRPr lang="en-US" sz="2000" b="1" i="0" u="sng" dirty="0">
              <a:effectLst/>
              <a:latin typeface="+mn-lt"/>
              <a:cs typeface="Calibri"/>
            </a:endParaRPr>
          </a:p>
          <a:p>
            <a:pPr marL="1485763" lvl="1" indent="-457200"/>
            <a:endParaRPr lang="en-US" sz="1800" dirty="0">
              <a:latin typeface="+mn-lt"/>
              <a:cs typeface="Calibri"/>
            </a:endParaRPr>
          </a:p>
        </p:txBody>
      </p:sp>
      <p:sp>
        <p:nvSpPr>
          <p:cNvPr id="2" name="Slide Number Placeholder 1">
            <a:extLst>
              <a:ext uri="{FF2B5EF4-FFF2-40B4-BE49-F238E27FC236}">
                <a16:creationId xmlns:a16="http://schemas.microsoft.com/office/drawing/2014/main" id="{0B7DE4F5-0733-FE50-6C00-6E746ACB8805}"/>
              </a:ext>
            </a:extLst>
          </p:cNvPr>
          <p:cNvSpPr>
            <a:spLocks noGrp="1"/>
          </p:cNvSpPr>
          <p:nvPr>
            <p:ph type="sldNum" sz="quarter" idx="12"/>
          </p:nvPr>
        </p:nvSpPr>
        <p:spPr/>
        <p:txBody>
          <a:bodyPr/>
          <a:lstStyle/>
          <a:p>
            <a:fld id="{7E65300D-5599-4468-BF5D-B13C6AAEC98A}" type="slidenum">
              <a:rPr kumimoji="1" lang="ja-JP" altLang="en-US" smtClean="0"/>
              <a:pPr/>
              <a:t>73</a:t>
            </a:fld>
            <a:endParaRPr kumimoji="1" lang="ja-JP" altLang="en-US" dirty="0"/>
          </a:p>
        </p:txBody>
      </p:sp>
    </p:spTree>
    <p:extLst>
      <p:ext uri="{BB962C8B-B14F-4D97-AF65-F5344CB8AC3E}">
        <p14:creationId xmlns:p14="http://schemas.microsoft.com/office/powerpoint/2010/main" val="2426275159"/>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9" descr="SERC logo">
            <a:extLst>
              <a:ext uri="{FF2B5EF4-FFF2-40B4-BE49-F238E27FC236}">
                <a16:creationId xmlns:a16="http://schemas.microsoft.com/office/drawing/2014/main" id="{6BFD69F9-1C50-3595-9BD8-082FD21A328E}"/>
              </a:ext>
            </a:extLst>
          </p:cNvPr>
          <p:cNvPicPr>
            <a:picLocks noChangeAspect="1"/>
          </p:cNvPicPr>
          <p:nvPr/>
        </p:nvPicPr>
        <p:blipFill>
          <a:blip r:embed="rId3" cstate="email">
            <a:alphaModFix amt="12000"/>
            <a:extLst>
              <a:ext uri="{28A0092B-C50C-407E-A947-70E740481C1C}">
                <a14:useLocalDpi xmlns:a14="http://schemas.microsoft.com/office/drawing/2010/main" val="0"/>
              </a:ext>
            </a:extLst>
          </a:blip>
          <a:stretch>
            <a:fillRect/>
          </a:stretch>
        </p:blipFill>
        <p:spPr>
          <a:xfrm>
            <a:off x="2244819" y="3475732"/>
            <a:ext cx="9224774" cy="5050565"/>
          </a:xfrm>
          <a:prstGeom prst="rect">
            <a:avLst/>
          </a:prstGeom>
        </p:spPr>
      </p:pic>
      <p:sp>
        <p:nvSpPr>
          <p:cNvPr id="7" name="Title 6"/>
          <p:cNvSpPr>
            <a:spLocks noGrp="1"/>
          </p:cNvSpPr>
          <p:nvPr>
            <p:ph type="title"/>
          </p:nvPr>
        </p:nvSpPr>
        <p:spPr>
          <a:solidFill>
            <a:schemeClr val="accent1">
              <a:lumMod val="20000"/>
              <a:lumOff val="80000"/>
            </a:schemeClr>
          </a:solidFill>
          <a:ln>
            <a:solidFill>
              <a:schemeClr val="accent1"/>
            </a:solidFill>
          </a:ln>
        </p:spPr>
        <p:txBody>
          <a:bodyPr>
            <a:normAutofit/>
          </a:bodyPr>
          <a:lstStyle/>
          <a:p>
            <a:r>
              <a:rPr lang="en-US" sz="6000" u="sng" dirty="0"/>
              <a:t>State Resources</a:t>
            </a:r>
            <a:r>
              <a:rPr lang="en-US" sz="6000" dirty="0"/>
              <a:t>: </a:t>
            </a:r>
            <a:br>
              <a:rPr lang="en-US" sz="6000" dirty="0"/>
            </a:br>
            <a:r>
              <a:rPr lang="en-US" sz="6000" dirty="0"/>
              <a:t>Radiological Incidents Resources</a:t>
            </a:r>
            <a:endParaRPr lang="en-US" sz="6000" u="sng" dirty="0"/>
          </a:p>
        </p:txBody>
      </p:sp>
      <p:sp>
        <p:nvSpPr>
          <p:cNvPr id="8" name="Content Placeholder 7"/>
          <p:cNvSpPr>
            <a:spLocks noGrp="1"/>
          </p:cNvSpPr>
          <p:nvPr>
            <p:ph idx="1"/>
          </p:nvPr>
        </p:nvSpPr>
        <p:spPr/>
        <p:txBody>
          <a:bodyPr vert="horz" lIns="91440" tIns="45720" rIns="91440" bIns="45720" rtlCol="0" anchor="t">
            <a:noAutofit/>
          </a:bodyPr>
          <a:lstStyle/>
          <a:p>
            <a:pPr marL="800054" indent="-457200" algn="ctr"/>
            <a:r>
              <a:rPr lang="en-US" sz="2800" dirty="0">
                <a:latin typeface="+mn-lt"/>
                <a:cs typeface="Times New Roman" panose="02020603050405020304" pitchFamily="18" charset="0"/>
              </a:rPr>
              <a:t>Resource Links:</a:t>
            </a:r>
          </a:p>
          <a:p>
            <a:pPr marL="800054" indent="-457200"/>
            <a:r>
              <a:rPr lang="en-US" sz="2000" dirty="0">
                <a:latin typeface="+mn-lt"/>
                <a:hlinkClick r:id="rId4"/>
              </a:rPr>
              <a:t>Radiological | Washington State Military Department, Citizens Serving Citizens with Pride &amp; Tradition</a:t>
            </a:r>
            <a:endParaRPr lang="en-US" sz="2000" dirty="0">
              <a:latin typeface="+mn-lt"/>
              <a:cs typeface="Calibri"/>
            </a:endParaRPr>
          </a:p>
          <a:p>
            <a:pPr marL="800054" indent="-457200"/>
            <a:r>
              <a:rPr lang="en-US" sz="2000" dirty="0">
                <a:latin typeface="+mn-lt"/>
                <a:hlinkClick r:id="rId5"/>
              </a:rPr>
              <a:t>Radiological Emergencies | Washington State Department of Agriculture</a:t>
            </a:r>
            <a:endParaRPr lang="en-US" sz="2000" dirty="0">
              <a:latin typeface="+mn-lt"/>
            </a:endParaRPr>
          </a:p>
          <a:p>
            <a:pPr marL="800054" indent="-457200"/>
            <a:r>
              <a:rPr lang="en-US" sz="2000" dirty="0">
                <a:latin typeface="+mn-lt"/>
                <a:hlinkClick r:id="rId6"/>
              </a:rPr>
              <a:t>Radiation Protection | Washington State Department of Health</a:t>
            </a:r>
            <a:endParaRPr lang="en-US" sz="2000" dirty="0">
              <a:latin typeface="+mn-lt"/>
            </a:endParaRPr>
          </a:p>
          <a:p>
            <a:pPr marL="800054" indent="-457200"/>
            <a:r>
              <a:rPr lang="en-US" sz="2000" dirty="0">
                <a:latin typeface="+mn-lt"/>
                <a:hlinkClick r:id="rId7"/>
              </a:rPr>
              <a:t>Radioactive Materials | Washington State Department of Health</a:t>
            </a:r>
            <a:endParaRPr lang="en-US" sz="2000" dirty="0">
              <a:latin typeface="+mn-lt"/>
              <a:cs typeface="Calibri"/>
            </a:endParaRPr>
          </a:p>
          <a:p>
            <a:pPr marL="800054" indent="-457200"/>
            <a:r>
              <a:rPr lang="en-US" sz="2000" dirty="0">
                <a:latin typeface="+mn-lt"/>
                <a:hlinkClick r:id="rId8"/>
              </a:rPr>
              <a:t>Hanford Site</a:t>
            </a:r>
            <a:endParaRPr lang="en-US" sz="2000" dirty="0">
              <a:latin typeface="+mn-lt"/>
            </a:endParaRPr>
          </a:p>
          <a:p>
            <a:pPr marL="800054" indent="-457200"/>
            <a:r>
              <a:rPr lang="en-US" sz="2000" dirty="0">
                <a:latin typeface="+mn-lt"/>
                <a:hlinkClick r:id="rId9"/>
              </a:rPr>
              <a:t>Nuclear Regulatory Commission (nrc.gov)</a:t>
            </a:r>
            <a:endParaRPr lang="en-US" sz="2000" dirty="0">
              <a:latin typeface="+mn-lt"/>
            </a:endParaRPr>
          </a:p>
          <a:p>
            <a:pPr marL="800054" indent="-457200"/>
            <a:r>
              <a:rPr lang="en-US" sz="2000" dirty="0">
                <a:latin typeface="+mn-lt"/>
                <a:hlinkClick r:id="rId10"/>
              </a:rPr>
              <a:t>International leader in nuclear energy – </a:t>
            </a:r>
            <a:r>
              <a:rPr lang="en-US" sz="2000" dirty="0" err="1">
                <a:latin typeface="+mn-lt"/>
                <a:hlinkClick r:id="rId10"/>
              </a:rPr>
              <a:t>Framatome</a:t>
            </a:r>
            <a:endParaRPr lang="en-US" sz="2000" dirty="0">
              <a:latin typeface="+mn-lt"/>
            </a:endParaRPr>
          </a:p>
          <a:p>
            <a:pPr marL="800054" indent="-457200"/>
            <a:r>
              <a:rPr lang="en-US" sz="2000" dirty="0">
                <a:latin typeface="+mn-lt"/>
                <a:hlinkClick r:id="rId11"/>
              </a:rPr>
              <a:t>10th Civil Support Team | Washington State Military Department, Citizens Serving Citizens with Pride &amp; Tradition</a:t>
            </a:r>
            <a:endParaRPr lang="en-US" sz="2000" dirty="0">
              <a:latin typeface="+mn-lt"/>
            </a:endParaRPr>
          </a:p>
          <a:p>
            <a:pPr marL="800054" indent="-457200"/>
            <a:r>
              <a:rPr lang="en-US" sz="2000" dirty="0">
                <a:latin typeface="+mn-lt"/>
                <a:hlinkClick r:id="rId12"/>
              </a:rPr>
              <a:t>Homeland Response Force | Washington State Military Department, Citizens Serving Citizens with Pride &amp; Tradition</a:t>
            </a:r>
            <a:endParaRPr lang="en-US" sz="2000" dirty="0">
              <a:latin typeface="+mn-lt"/>
            </a:endParaRPr>
          </a:p>
          <a:p>
            <a:pPr marL="800054" indent="-457200"/>
            <a:r>
              <a:rPr lang="en-US" sz="2000" dirty="0">
                <a:latin typeface="+mn-lt"/>
                <a:hlinkClick r:id="rId13"/>
              </a:rPr>
              <a:t>Radiological Emergency Preparedness | Washington State Department of Health</a:t>
            </a:r>
            <a:endParaRPr lang="en-US" sz="2000" dirty="0">
              <a:latin typeface="+mn-lt"/>
            </a:endParaRPr>
          </a:p>
          <a:p>
            <a:pPr marL="800054" indent="-457200"/>
            <a:r>
              <a:rPr lang="en-US" sz="2000" dirty="0">
                <a:latin typeface="+mn-lt"/>
                <a:hlinkClick r:id="rId5"/>
              </a:rPr>
              <a:t>Radiological Emergencies | Washington State Department of Agriculture</a:t>
            </a:r>
            <a:endParaRPr lang="en-US" sz="2000" dirty="0">
              <a:solidFill>
                <a:schemeClr val="tx2"/>
              </a:solidFill>
              <a:latin typeface="+mn-lt"/>
              <a:cs typeface="Calibri"/>
            </a:endParaRPr>
          </a:p>
        </p:txBody>
      </p:sp>
      <p:sp>
        <p:nvSpPr>
          <p:cNvPr id="2" name="Slide Number Placeholder 1">
            <a:extLst>
              <a:ext uri="{FF2B5EF4-FFF2-40B4-BE49-F238E27FC236}">
                <a16:creationId xmlns:a16="http://schemas.microsoft.com/office/drawing/2014/main" id="{0B7DE4F5-0733-FE50-6C00-6E746ACB8805}"/>
              </a:ext>
            </a:extLst>
          </p:cNvPr>
          <p:cNvSpPr>
            <a:spLocks noGrp="1"/>
          </p:cNvSpPr>
          <p:nvPr>
            <p:ph type="sldNum" sz="quarter" idx="12"/>
          </p:nvPr>
        </p:nvSpPr>
        <p:spPr/>
        <p:txBody>
          <a:bodyPr/>
          <a:lstStyle/>
          <a:p>
            <a:fld id="{7E65300D-5599-4468-BF5D-B13C6AAEC98A}" type="slidenum">
              <a:rPr kumimoji="1" lang="ja-JP" altLang="en-US" smtClean="0"/>
              <a:pPr/>
              <a:t>74</a:t>
            </a:fld>
            <a:endParaRPr kumimoji="1" lang="ja-JP" altLang="en-US"/>
          </a:p>
        </p:txBody>
      </p:sp>
      <p:sp>
        <p:nvSpPr>
          <p:cNvPr id="4" name="Content Placeholder 2">
            <a:extLst>
              <a:ext uri="{FF2B5EF4-FFF2-40B4-BE49-F238E27FC236}">
                <a16:creationId xmlns:a16="http://schemas.microsoft.com/office/drawing/2014/main" id="{AAE7D4F4-F800-659C-00B2-26F82C93E9F7}"/>
              </a:ext>
            </a:extLst>
          </p:cNvPr>
          <p:cNvSpPr txBox="1">
            <a:spLocks/>
          </p:cNvSpPr>
          <p:nvPr/>
        </p:nvSpPr>
        <p:spPr>
          <a:xfrm>
            <a:off x="8031480" y="5249386"/>
            <a:ext cx="4480986" cy="1123220"/>
          </a:xfrm>
          <a:prstGeom prst="rect">
            <a:avLst/>
          </a:prstGeom>
          <a:solidFill>
            <a:srgbClr val="FFFF00"/>
          </a:solidFill>
          <a:ln w="38100"/>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indent="0" algn="ctr">
              <a:buNone/>
            </a:pPr>
            <a:r>
              <a:rPr lang="en-US" sz="2400" b="1" dirty="0"/>
              <a:t>Have additional questions? </a:t>
            </a:r>
          </a:p>
          <a:p>
            <a:pPr marL="0" indent="0" algn="ctr">
              <a:buNone/>
            </a:pPr>
            <a:r>
              <a:rPr lang="en-US" sz="2400" b="1" dirty="0"/>
              <a:t>Email </a:t>
            </a:r>
            <a:r>
              <a:rPr lang="en-US" sz="2400" b="1" dirty="0">
                <a:hlinkClick r:id="rId14"/>
              </a:rPr>
              <a:t>Mary.Napoli@mil.wa.gov</a:t>
            </a:r>
            <a:endParaRPr lang="en-US" sz="2400" b="1" dirty="0"/>
          </a:p>
        </p:txBody>
      </p:sp>
    </p:spTree>
    <p:extLst>
      <p:ext uri="{BB962C8B-B14F-4D97-AF65-F5344CB8AC3E}">
        <p14:creationId xmlns:p14="http://schemas.microsoft.com/office/powerpoint/2010/main" val="2870853044"/>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 name="Rectangle 26">
            <a:extLst>
              <a:ext uri="{FF2B5EF4-FFF2-40B4-BE49-F238E27FC236}">
                <a16:creationId xmlns:a16="http://schemas.microsoft.com/office/drawing/2014/main" id="{5184EE59-3061-456B-9FB5-98A8E0E74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71689" y="2871686"/>
            <a:ext cx="10285413" cy="45420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10">
            <a:extLst>
              <a:ext uri="{FF2B5EF4-FFF2-40B4-BE49-F238E27FC236}">
                <a16:creationId xmlns:a16="http://schemas.microsoft.com/office/drawing/2014/main" id="{5D17F45B-E0E5-DEF4-2CC0-F2BF3FFDA6F0}"/>
              </a:ext>
            </a:extLst>
          </p:cNvPr>
          <p:cNvSpPr>
            <a:spLocks noGrp="1"/>
          </p:cNvSpPr>
          <p:nvPr>
            <p:ph type="title"/>
          </p:nvPr>
        </p:nvSpPr>
        <p:spPr>
          <a:xfrm>
            <a:off x="-228600" y="867817"/>
            <a:ext cx="4663440" cy="5333323"/>
          </a:xfrm>
        </p:spPr>
        <p:txBody>
          <a:bodyPr vert="horz" lIns="91440" tIns="45720" rIns="91440" bIns="45720" rtlCol="0" anchor="b">
            <a:normAutofit/>
          </a:bodyPr>
          <a:lstStyle/>
          <a:p>
            <a:pPr marL="228600" marR="0">
              <a:lnSpc>
                <a:spcPct val="107000"/>
              </a:lnSpc>
              <a:spcBef>
                <a:spcPts val="0"/>
              </a:spcBef>
              <a:spcAft>
                <a:spcPts val="800"/>
              </a:spcAft>
            </a:pPr>
            <a:r>
              <a:rPr lang="en-US" kern="100" dirty="0">
                <a:solidFill>
                  <a:schemeClr val="bg1"/>
                </a:solidFill>
                <a:ea typeface="Calibri" panose="020F0502020204030204" pitchFamily="34" charset="0"/>
                <a:cs typeface="Times New Roman" panose="02020603050405020304" pitchFamily="18" charset="0"/>
              </a:rPr>
              <a:t>PANDEMIC</a:t>
            </a:r>
            <a:br>
              <a:rPr lang="en-US" kern="100" dirty="0">
                <a:solidFill>
                  <a:schemeClr val="bg1"/>
                </a:solidFill>
                <a:ea typeface="Calibri" panose="020F0502020204030204" pitchFamily="34" charset="0"/>
                <a:cs typeface="Times New Roman" panose="02020603050405020304" pitchFamily="18" charset="0"/>
              </a:rPr>
            </a:br>
            <a:r>
              <a:rPr lang="en-US" kern="100" dirty="0">
                <a:solidFill>
                  <a:schemeClr val="bg1"/>
                </a:solidFill>
                <a:ea typeface="Calibri" panose="020F0502020204030204" pitchFamily="34" charset="0"/>
                <a:cs typeface="Times New Roman" panose="02020603050405020304" pitchFamily="18" charset="0"/>
              </a:rPr>
              <a:t>INCIDENTS</a:t>
            </a:r>
            <a:endParaRPr lang="en-US" kern="100" dirty="0">
              <a:solidFill>
                <a:schemeClr val="bg1"/>
              </a:solidFill>
              <a:effectLst/>
              <a:ea typeface="Calibri" panose="020F0502020204030204" pitchFamily="34" charset="0"/>
              <a:cs typeface="Times New Roman" panose="02020603050405020304" pitchFamily="18" charset="0"/>
            </a:endParaRPr>
          </a:p>
        </p:txBody>
      </p:sp>
      <p:pic>
        <p:nvPicPr>
          <p:cNvPr id="96" name="Content Placeholder 9" descr="SERC logo">
            <a:extLst>
              <a:ext uri="{FF2B5EF4-FFF2-40B4-BE49-F238E27FC236}">
                <a16:creationId xmlns:a16="http://schemas.microsoft.com/office/drawing/2014/main" id="{DF1A004B-3F9A-163B-0CE8-1FF1E58A69A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697701" y="4482491"/>
            <a:ext cx="9224774" cy="5050565"/>
          </a:xfrm>
          <a:prstGeom prst="rect">
            <a:avLst/>
          </a:prstGeom>
        </p:spPr>
      </p:pic>
      <p:sp>
        <p:nvSpPr>
          <p:cNvPr id="97" name="Rectangle 96">
            <a:extLst>
              <a:ext uri="{FF2B5EF4-FFF2-40B4-BE49-F238E27FC236}">
                <a16:creationId xmlns:a16="http://schemas.microsoft.com/office/drawing/2014/main" id="{B138029C-78EE-BC84-2BAC-64F49D8DCC98}"/>
              </a:ext>
              <a:ext uri="{C183D7F6-B498-43B3-948B-1728B52AA6E4}">
                <adec:decorative xmlns:adec="http://schemas.microsoft.com/office/drawing/2017/decorative" val="1"/>
              </a:ext>
            </a:extLst>
          </p:cNvPr>
          <p:cNvSpPr/>
          <p:nvPr/>
        </p:nvSpPr>
        <p:spPr>
          <a:xfrm>
            <a:off x="5060789" y="8958467"/>
            <a:ext cx="3065571"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9F2F32C8-06DB-FC2F-A679-7AE3F795863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73201E-BAD4-4887-93F2-D695096208A5}"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739213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9" descr="SERC logo">
            <a:extLst>
              <a:ext uri="{FF2B5EF4-FFF2-40B4-BE49-F238E27FC236}">
                <a16:creationId xmlns:a16="http://schemas.microsoft.com/office/drawing/2014/main" id="{6BFD69F9-1C50-3595-9BD8-082FD21A328E}"/>
              </a:ext>
            </a:extLst>
          </p:cNvPr>
          <p:cNvPicPr>
            <a:picLocks noChangeAspect="1"/>
          </p:cNvPicPr>
          <p:nvPr/>
        </p:nvPicPr>
        <p:blipFill>
          <a:blip r:embed="rId3" cstate="email">
            <a:alphaModFix amt="29000"/>
            <a:extLst>
              <a:ext uri="{28A0092B-C50C-407E-A947-70E740481C1C}">
                <a14:useLocalDpi xmlns:a14="http://schemas.microsoft.com/office/drawing/2010/main" val="0"/>
              </a:ext>
            </a:extLst>
          </a:blip>
          <a:stretch>
            <a:fillRect/>
          </a:stretch>
        </p:blipFill>
        <p:spPr>
          <a:xfrm>
            <a:off x="2244819" y="3475732"/>
            <a:ext cx="9224774" cy="5050565"/>
          </a:xfrm>
          <a:prstGeom prst="rect">
            <a:avLst/>
          </a:prstGeom>
        </p:spPr>
      </p:pic>
      <p:sp>
        <p:nvSpPr>
          <p:cNvPr id="7" name="Title 6"/>
          <p:cNvSpPr>
            <a:spLocks noGrp="1"/>
          </p:cNvSpPr>
          <p:nvPr>
            <p:ph type="title"/>
          </p:nvPr>
        </p:nvSpPr>
        <p:spPr>
          <a:solidFill>
            <a:schemeClr val="accent1">
              <a:lumMod val="20000"/>
              <a:lumOff val="80000"/>
            </a:schemeClr>
          </a:solidFill>
          <a:ln>
            <a:solidFill>
              <a:schemeClr val="accent1"/>
            </a:solidFill>
          </a:ln>
        </p:spPr>
        <p:txBody>
          <a:bodyPr>
            <a:normAutofit/>
          </a:bodyPr>
          <a:lstStyle/>
          <a:p>
            <a:r>
              <a:rPr lang="en-US" sz="6000" u="sng" dirty="0"/>
              <a:t>State Resources</a:t>
            </a:r>
            <a:r>
              <a:rPr lang="en-US" sz="6000" dirty="0"/>
              <a:t>: </a:t>
            </a:r>
            <a:br>
              <a:rPr lang="en-US" sz="6000" dirty="0"/>
            </a:br>
            <a:r>
              <a:rPr lang="en-US" sz="6000" dirty="0"/>
              <a:t>Pandemic Incidents</a:t>
            </a:r>
            <a:endParaRPr lang="en-US" sz="6000" u="sng" dirty="0"/>
          </a:p>
        </p:txBody>
      </p:sp>
      <p:sp>
        <p:nvSpPr>
          <p:cNvPr id="8" name="Content Placeholder 7"/>
          <p:cNvSpPr>
            <a:spLocks noGrp="1"/>
          </p:cNvSpPr>
          <p:nvPr>
            <p:ph idx="1"/>
          </p:nvPr>
        </p:nvSpPr>
        <p:spPr/>
        <p:txBody>
          <a:bodyPr vert="horz" lIns="91440" tIns="45720" rIns="91440" bIns="45720" rtlCol="0" anchor="t">
            <a:noAutofit/>
          </a:bodyPr>
          <a:lstStyle/>
          <a:p>
            <a:pPr marL="800054" indent="-457200"/>
            <a:r>
              <a:rPr lang="en-US" sz="2800" dirty="0">
                <a:latin typeface="+mn-lt"/>
                <a:ea typeface="Times New Roman" panose="02020603050405020304" pitchFamily="18" charset="0"/>
                <a:cs typeface="Times New Roman" panose="02020603050405020304" pitchFamily="18" charset="0"/>
              </a:rPr>
              <a:t>COVID-19 showed the world how a significant Pandemic can affect all aspects of modern life. Preparing for this type of disaster requires whole community engagement and a vast array of resources. </a:t>
            </a:r>
          </a:p>
          <a:p>
            <a:pPr marL="800054" indent="-457200"/>
            <a:endParaRPr lang="en-US" sz="2800" dirty="0">
              <a:latin typeface="+mn-lt"/>
              <a:ea typeface="Times New Roman" panose="02020603050405020304" pitchFamily="18" charset="0"/>
              <a:cs typeface="Times New Roman" panose="02020603050405020304" pitchFamily="18" charset="0"/>
            </a:endParaRPr>
          </a:p>
          <a:p>
            <a:pPr marL="800054" indent="-457200"/>
            <a:r>
              <a:rPr lang="en-US" sz="2800" dirty="0">
                <a:latin typeface="+mn-lt"/>
                <a:cs typeface="Times New Roman" panose="02020603050405020304" pitchFamily="18" charset="0"/>
              </a:rPr>
              <a:t>Leveraging local hospitals, health departments, medical care facilities, healthcare coalitions, education centers and supply chain partners are key contributors to health and supply information. </a:t>
            </a:r>
          </a:p>
          <a:p>
            <a:pPr marL="800054" indent="-457200"/>
            <a:endParaRPr lang="en-US" sz="2800" dirty="0">
              <a:latin typeface="+mn-lt"/>
              <a:cs typeface="Times New Roman" panose="02020603050405020304" pitchFamily="18" charset="0"/>
            </a:endParaRPr>
          </a:p>
          <a:p>
            <a:pPr marL="800054" indent="-457200"/>
            <a:r>
              <a:rPr lang="en-US" sz="2800" dirty="0">
                <a:latin typeface="+mn-lt"/>
                <a:cs typeface="Times New Roman" panose="02020603050405020304" pitchFamily="18" charset="0"/>
              </a:rPr>
              <a:t>The Washington Department of Health has several resources to support initial planning efforts and awareness on their website: </a:t>
            </a:r>
            <a:r>
              <a:rPr lang="en-US" sz="2800" dirty="0">
                <a:latin typeface="+mn-lt"/>
                <a:hlinkClick r:id="rId4"/>
              </a:rPr>
              <a:t>Diseases | Washington State Department of Health</a:t>
            </a:r>
            <a:endParaRPr lang="en-US" sz="2800" dirty="0">
              <a:latin typeface="+mn-lt"/>
              <a:cs typeface="Times New Roman" panose="02020603050405020304" pitchFamily="18" charset="0"/>
            </a:endParaRPr>
          </a:p>
          <a:p>
            <a:pPr marL="800054" indent="-457200"/>
            <a:endParaRPr lang="en-US" sz="2800" dirty="0">
              <a:latin typeface="+mn-lt"/>
              <a:cs typeface="Calibri"/>
            </a:endParaRPr>
          </a:p>
        </p:txBody>
      </p:sp>
      <p:sp>
        <p:nvSpPr>
          <p:cNvPr id="5" name="Rectangle 4">
            <a:extLst>
              <a:ext uri="{FF2B5EF4-FFF2-40B4-BE49-F238E27FC236}">
                <a16:creationId xmlns:a16="http://schemas.microsoft.com/office/drawing/2014/main" id="{E47E8484-F34D-F5E1-B946-CFD80951F862}"/>
              </a:ext>
              <a:ext uri="{C183D7F6-B498-43B3-948B-1728B52AA6E4}">
                <adec:decorative xmlns:adec="http://schemas.microsoft.com/office/drawing/2017/decorative" val="1"/>
              </a:ext>
            </a:extLst>
          </p:cNvPr>
          <p:cNvSpPr/>
          <p:nvPr/>
        </p:nvSpPr>
        <p:spPr>
          <a:xfrm>
            <a:off x="8034984" y="9425386"/>
            <a:ext cx="4605009" cy="860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B7DE4F5-0733-FE50-6C00-6E746ACB8805}"/>
              </a:ext>
            </a:extLst>
          </p:cNvPr>
          <p:cNvSpPr>
            <a:spLocks noGrp="1"/>
          </p:cNvSpPr>
          <p:nvPr>
            <p:ph type="sldNum" sz="quarter" idx="12"/>
          </p:nvPr>
        </p:nvSpPr>
        <p:spPr/>
        <p:txBody>
          <a:bodyPr/>
          <a:lstStyle/>
          <a:p>
            <a:fld id="{7E65300D-5599-4468-BF5D-B13C6AAEC98A}" type="slidenum">
              <a:rPr kumimoji="1" lang="ja-JP" altLang="en-US" smtClean="0"/>
              <a:pPr/>
              <a:t>76</a:t>
            </a:fld>
            <a:endParaRPr kumimoji="1" lang="ja-JP" altLang="en-US"/>
          </a:p>
        </p:txBody>
      </p:sp>
    </p:spTree>
    <p:extLst>
      <p:ext uri="{BB962C8B-B14F-4D97-AF65-F5344CB8AC3E}">
        <p14:creationId xmlns:p14="http://schemas.microsoft.com/office/powerpoint/2010/main" val="1427638277"/>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9" descr="SERC logo">
            <a:extLst>
              <a:ext uri="{FF2B5EF4-FFF2-40B4-BE49-F238E27FC236}">
                <a16:creationId xmlns:a16="http://schemas.microsoft.com/office/drawing/2014/main" id="{6BFD69F9-1C50-3595-9BD8-082FD21A328E}"/>
              </a:ext>
            </a:extLst>
          </p:cNvPr>
          <p:cNvPicPr>
            <a:picLocks noChangeAspect="1"/>
          </p:cNvPicPr>
          <p:nvPr/>
        </p:nvPicPr>
        <p:blipFill>
          <a:blip r:embed="rId3" cstate="email">
            <a:alphaModFix amt="12000"/>
            <a:extLst>
              <a:ext uri="{28A0092B-C50C-407E-A947-70E740481C1C}">
                <a14:useLocalDpi xmlns:a14="http://schemas.microsoft.com/office/drawing/2010/main" val="0"/>
              </a:ext>
            </a:extLst>
          </a:blip>
          <a:stretch>
            <a:fillRect/>
          </a:stretch>
        </p:blipFill>
        <p:spPr>
          <a:xfrm>
            <a:off x="2244819" y="3475732"/>
            <a:ext cx="9224774" cy="5050565"/>
          </a:xfrm>
          <a:prstGeom prst="rect">
            <a:avLst/>
          </a:prstGeom>
        </p:spPr>
      </p:pic>
      <p:sp>
        <p:nvSpPr>
          <p:cNvPr id="7" name="Title 6"/>
          <p:cNvSpPr>
            <a:spLocks noGrp="1"/>
          </p:cNvSpPr>
          <p:nvPr>
            <p:ph type="title"/>
          </p:nvPr>
        </p:nvSpPr>
        <p:spPr>
          <a:solidFill>
            <a:schemeClr val="accent1">
              <a:lumMod val="20000"/>
              <a:lumOff val="80000"/>
            </a:schemeClr>
          </a:solidFill>
          <a:ln>
            <a:solidFill>
              <a:schemeClr val="accent1"/>
            </a:solidFill>
          </a:ln>
        </p:spPr>
        <p:txBody>
          <a:bodyPr>
            <a:normAutofit/>
          </a:bodyPr>
          <a:lstStyle/>
          <a:p>
            <a:r>
              <a:rPr lang="en-US" sz="6000" u="sng" dirty="0"/>
              <a:t>State Resources</a:t>
            </a:r>
            <a:r>
              <a:rPr lang="en-US" sz="6000" dirty="0"/>
              <a:t>: </a:t>
            </a:r>
            <a:br>
              <a:rPr lang="en-US" sz="6000" dirty="0"/>
            </a:br>
            <a:r>
              <a:rPr lang="en-US" sz="6000" dirty="0"/>
              <a:t>Pandemic Incident Resources</a:t>
            </a:r>
            <a:endParaRPr lang="en-US" sz="6000" u="sng" dirty="0"/>
          </a:p>
        </p:txBody>
      </p:sp>
      <p:sp>
        <p:nvSpPr>
          <p:cNvPr id="8" name="Content Placeholder 7"/>
          <p:cNvSpPr>
            <a:spLocks noGrp="1"/>
          </p:cNvSpPr>
          <p:nvPr>
            <p:ph idx="1"/>
          </p:nvPr>
        </p:nvSpPr>
        <p:spPr/>
        <p:txBody>
          <a:bodyPr vert="horz" lIns="91440" tIns="45720" rIns="91440" bIns="45720" rtlCol="0" anchor="t">
            <a:noAutofit/>
          </a:bodyPr>
          <a:lstStyle/>
          <a:p>
            <a:pPr indent="0" algn="ctr">
              <a:buNone/>
            </a:pPr>
            <a:r>
              <a:rPr lang="en-US" sz="2800" b="1" u="sng" dirty="0">
                <a:latin typeface="+mn-lt"/>
                <a:ea typeface="Times New Roman" panose="02020603050405020304" pitchFamily="18" charset="0"/>
                <a:cs typeface="Times New Roman" panose="02020603050405020304" pitchFamily="18" charset="0"/>
              </a:rPr>
              <a:t>Resources: </a:t>
            </a:r>
            <a:r>
              <a:rPr lang="en-US" sz="2800" b="1" u="sng" dirty="0">
                <a:latin typeface="+mn-lt"/>
                <a:cs typeface="Times New Roman" panose="02020603050405020304" pitchFamily="18" charset="0"/>
              </a:rPr>
              <a:t> </a:t>
            </a:r>
          </a:p>
          <a:p>
            <a:pPr marL="800054" indent="-457200"/>
            <a:r>
              <a:rPr lang="en-US" sz="2000" dirty="0">
                <a:latin typeface="+mn-lt"/>
                <a:hlinkClick r:id="rId4"/>
              </a:rPr>
              <a:t>Emergency Preparedness: Public Health and Partners | Washington State Department of Health</a:t>
            </a:r>
            <a:endParaRPr lang="en-US" sz="2000" dirty="0">
              <a:latin typeface="+mn-lt"/>
              <a:hlinkClick r:id="rId5"/>
            </a:endParaRPr>
          </a:p>
          <a:p>
            <a:pPr marL="800054" indent="-457200"/>
            <a:r>
              <a:rPr lang="en-US" sz="2000" dirty="0">
                <a:latin typeface="+mn-lt"/>
                <a:hlinkClick r:id="rId5"/>
              </a:rPr>
              <a:t>Diseases | Washington State Department of Health</a:t>
            </a:r>
            <a:endParaRPr lang="en-US" sz="2000" dirty="0">
              <a:latin typeface="+mn-lt"/>
            </a:endParaRPr>
          </a:p>
          <a:p>
            <a:pPr marL="800054" indent="-457200"/>
            <a:r>
              <a:rPr lang="en-US" sz="2000" dirty="0">
                <a:latin typeface="+mn-lt"/>
                <a:hlinkClick r:id="rId6"/>
              </a:rPr>
              <a:t>Medication Distribution During an Emergency | Washington State Department of Health</a:t>
            </a:r>
            <a:endParaRPr lang="en-US" sz="2000" dirty="0">
              <a:latin typeface="+mn-lt"/>
            </a:endParaRPr>
          </a:p>
          <a:p>
            <a:pPr marL="800054" indent="-457200"/>
            <a:r>
              <a:rPr lang="en-US" sz="2000" dirty="0">
                <a:latin typeface="+mn-lt"/>
                <a:hlinkClick r:id="rId7"/>
              </a:rPr>
              <a:t>COVID-19 | Washington State Department of Health</a:t>
            </a:r>
            <a:endParaRPr lang="en-US" sz="2000" dirty="0">
              <a:latin typeface="+mn-lt"/>
              <a:hlinkClick r:id="rId8"/>
            </a:endParaRPr>
          </a:p>
          <a:p>
            <a:pPr marL="800054" indent="-457200"/>
            <a:r>
              <a:rPr lang="en-US" sz="2000" dirty="0">
                <a:latin typeface="+mn-lt"/>
                <a:hlinkClick r:id="rId8"/>
              </a:rPr>
              <a:t>Pandemic Flu | Washington State Department of Health</a:t>
            </a:r>
            <a:endParaRPr lang="en-US" sz="2000" dirty="0">
              <a:latin typeface="+mn-lt"/>
            </a:endParaRPr>
          </a:p>
          <a:p>
            <a:pPr marL="800054" indent="-457200"/>
            <a:r>
              <a:rPr lang="en-US" sz="2000" dirty="0">
                <a:latin typeface="+mn-lt"/>
                <a:hlinkClick r:id="rId9"/>
              </a:rPr>
              <a:t>Local Health Jurisdictions and Tribal Directories | Washington State Department of Health</a:t>
            </a:r>
            <a:endParaRPr lang="en-US" sz="2000" dirty="0">
              <a:latin typeface="+mn-lt"/>
            </a:endParaRPr>
          </a:p>
          <a:p>
            <a:pPr marL="800054" indent="-457200"/>
            <a:r>
              <a:rPr lang="en-US" sz="2000" dirty="0">
                <a:latin typeface="+mn-lt"/>
                <a:hlinkClick r:id="rId10"/>
              </a:rPr>
              <a:t>The Association | WA Community Health</a:t>
            </a:r>
            <a:endParaRPr lang="en-US" sz="2000" dirty="0">
              <a:latin typeface="+mn-lt"/>
            </a:endParaRPr>
          </a:p>
          <a:p>
            <a:pPr marL="800054" indent="-457200"/>
            <a:r>
              <a:rPr lang="en-US" sz="2000" dirty="0">
                <a:latin typeface="+mn-lt"/>
                <a:hlinkClick r:id="rId11"/>
              </a:rPr>
              <a:t>About Us – NWHRN</a:t>
            </a:r>
            <a:r>
              <a:rPr lang="en-US" sz="2000" dirty="0">
                <a:latin typeface="+mn-lt"/>
              </a:rPr>
              <a:t> – Northwest Healthcare Response Network</a:t>
            </a:r>
            <a:endParaRPr lang="en-US" sz="2000" b="1" u="sng" dirty="0">
              <a:latin typeface="+mn-lt"/>
              <a:cs typeface="Times New Roman" panose="02020603050405020304" pitchFamily="18" charset="0"/>
            </a:endParaRPr>
          </a:p>
        </p:txBody>
      </p:sp>
      <p:sp>
        <p:nvSpPr>
          <p:cNvPr id="5" name="Rectangle 4">
            <a:extLst>
              <a:ext uri="{FF2B5EF4-FFF2-40B4-BE49-F238E27FC236}">
                <a16:creationId xmlns:a16="http://schemas.microsoft.com/office/drawing/2014/main" id="{E47E8484-F34D-F5E1-B946-CFD80951F862}"/>
              </a:ext>
              <a:ext uri="{C183D7F6-B498-43B3-948B-1728B52AA6E4}">
                <adec:decorative xmlns:adec="http://schemas.microsoft.com/office/drawing/2017/decorative" val="1"/>
              </a:ext>
            </a:extLst>
          </p:cNvPr>
          <p:cNvSpPr/>
          <p:nvPr/>
        </p:nvSpPr>
        <p:spPr>
          <a:xfrm>
            <a:off x="8034984" y="9425386"/>
            <a:ext cx="4605009" cy="860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0B7DE4F5-0733-FE50-6C00-6E746ACB880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65300D-5599-4468-BF5D-B13C6AAEC98A}" type="slidenum">
              <a:rPr kumimoji="1" lang="ja-JP" altLang="en-US" sz="18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1" lang="ja-JP" altLang="en-US" sz="18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2885384149"/>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 name="Rectangle 26">
            <a:extLst>
              <a:ext uri="{FF2B5EF4-FFF2-40B4-BE49-F238E27FC236}">
                <a16:creationId xmlns:a16="http://schemas.microsoft.com/office/drawing/2014/main" id="{5184EE59-3061-456B-9FB5-98A8E0E74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71689" y="2871686"/>
            <a:ext cx="10285413" cy="45420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10">
            <a:extLst>
              <a:ext uri="{FF2B5EF4-FFF2-40B4-BE49-F238E27FC236}">
                <a16:creationId xmlns:a16="http://schemas.microsoft.com/office/drawing/2014/main" id="{5D17F45B-E0E5-DEF4-2CC0-F2BF3FFDA6F0}"/>
              </a:ext>
            </a:extLst>
          </p:cNvPr>
          <p:cNvSpPr>
            <a:spLocks noGrp="1"/>
          </p:cNvSpPr>
          <p:nvPr>
            <p:ph type="title"/>
          </p:nvPr>
        </p:nvSpPr>
        <p:spPr>
          <a:xfrm>
            <a:off x="-228600" y="867817"/>
            <a:ext cx="4663440" cy="5333323"/>
          </a:xfrm>
        </p:spPr>
        <p:txBody>
          <a:bodyPr vert="horz" lIns="91440" tIns="45720" rIns="91440" bIns="45720" rtlCol="0" anchor="b">
            <a:normAutofit/>
          </a:bodyPr>
          <a:lstStyle/>
          <a:p>
            <a:pPr marL="228600" marR="0">
              <a:lnSpc>
                <a:spcPct val="107000"/>
              </a:lnSpc>
              <a:spcBef>
                <a:spcPts val="0"/>
              </a:spcBef>
              <a:spcAft>
                <a:spcPts val="800"/>
              </a:spcAft>
            </a:pPr>
            <a:r>
              <a:rPr lang="en-US" kern="100" dirty="0">
                <a:solidFill>
                  <a:schemeClr val="bg1"/>
                </a:solidFill>
                <a:effectLst/>
                <a:ea typeface="Calibri" panose="020F0502020204030204" pitchFamily="34" charset="0"/>
                <a:cs typeface="Times New Roman" panose="02020603050405020304" pitchFamily="18" charset="0"/>
              </a:rPr>
              <a:t>STATE HAZARD SPECIFIC PLANNER</a:t>
            </a:r>
          </a:p>
        </p:txBody>
      </p:sp>
      <p:pic>
        <p:nvPicPr>
          <p:cNvPr id="96" name="Content Placeholder 9" descr="SERC logo">
            <a:extLst>
              <a:ext uri="{FF2B5EF4-FFF2-40B4-BE49-F238E27FC236}">
                <a16:creationId xmlns:a16="http://schemas.microsoft.com/office/drawing/2014/main" id="{DF1A004B-3F9A-163B-0CE8-1FF1E58A69A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697701" y="4482491"/>
            <a:ext cx="9224774" cy="5050565"/>
          </a:xfrm>
          <a:prstGeom prst="rect">
            <a:avLst/>
          </a:prstGeom>
        </p:spPr>
      </p:pic>
      <p:sp>
        <p:nvSpPr>
          <p:cNvPr id="97" name="Rectangle 96">
            <a:extLst>
              <a:ext uri="{FF2B5EF4-FFF2-40B4-BE49-F238E27FC236}">
                <a16:creationId xmlns:a16="http://schemas.microsoft.com/office/drawing/2014/main" id="{B138029C-78EE-BC84-2BAC-64F49D8DCC98}"/>
              </a:ext>
              <a:ext uri="{C183D7F6-B498-43B3-948B-1728B52AA6E4}">
                <adec:decorative xmlns:adec="http://schemas.microsoft.com/office/drawing/2017/decorative" val="1"/>
              </a:ext>
            </a:extLst>
          </p:cNvPr>
          <p:cNvSpPr/>
          <p:nvPr/>
        </p:nvSpPr>
        <p:spPr>
          <a:xfrm>
            <a:off x="5060789" y="8958467"/>
            <a:ext cx="3065571"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9F2F32C8-06DB-FC2F-A679-7AE3F795863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73201E-BAD4-4887-93F2-D695096208A5}"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21965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9" descr="SERC logo">
            <a:extLst>
              <a:ext uri="{FF2B5EF4-FFF2-40B4-BE49-F238E27FC236}">
                <a16:creationId xmlns:a16="http://schemas.microsoft.com/office/drawing/2014/main" id="{6BFD69F9-1C50-3595-9BD8-082FD21A328E}"/>
              </a:ext>
            </a:extLst>
          </p:cNvPr>
          <p:cNvPicPr>
            <a:picLocks noChangeAspect="1"/>
          </p:cNvPicPr>
          <p:nvPr/>
        </p:nvPicPr>
        <p:blipFill>
          <a:blip r:embed="rId3" cstate="email">
            <a:alphaModFix amt="29000"/>
            <a:extLst>
              <a:ext uri="{28A0092B-C50C-407E-A947-70E740481C1C}">
                <a14:useLocalDpi xmlns:a14="http://schemas.microsoft.com/office/drawing/2010/main" val="0"/>
              </a:ext>
            </a:extLst>
          </a:blip>
          <a:stretch>
            <a:fillRect/>
          </a:stretch>
        </p:blipFill>
        <p:spPr>
          <a:xfrm>
            <a:off x="2244818" y="3442413"/>
            <a:ext cx="9224774" cy="5050565"/>
          </a:xfrm>
          <a:prstGeom prst="rect">
            <a:avLst/>
          </a:prstGeom>
        </p:spPr>
      </p:pic>
      <p:sp>
        <p:nvSpPr>
          <p:cNvPr id="7" name="Title 6"/>
          <p:cNvSpPr>
            <a:spLocks noGrp="1"/>
          </p:cNvSpPr>
          <p:nvPr>
            <p:ph type="title"/>
          </p:nvPr>
        </p:nvSpPr>
        <p:spPr>
          <a:solidFill>
            <a:schemeClr val="accent1">
              <a:lumMod val="20000"/>
              <a:lumOff val="80000"/>
            </a:schemeClr>
          </a:solidFill>
          <a:ln>
            <a:solidFill>
              <a:schemeClr val="accent1"/>
            </a:solidFill>
          </a:ln>
        </p:spPr>
        <p:txBody>
          <a:bodyPr>
            <a:normAutofit fontScale="90000"/>
          </a:bodyPr>
          <a:lstStyle/>
          <a:p>
            <a:r>
              <a:rPr lang="en-US" sz="6000" u="sng" dirty="0"/>
              <a:t>State Resources</a:t>
            </a:r>
            <a:r>
              <a:rPr lang="en-US" sz="6000" dirty="0"/>
              <a:t>: </a:t>
            </a:r>
            <a:br>
              <a:rPr lang="en-US" sz="6000" dirty="0"/>
            </a:br>
            <a:r>
              <a:rPr lang="en-US" sz="6000" dirty="0"/>
              <a:t>State Hazard Specific Planning </a:t>
            </a:r>
            <a:br>
              <a:rPr lang="en-US" sz="6000" dirty="0"/>
            </a:br>
            <a:r>
              <a:rPr lang="en-US" sz="6000" dirty="0"/>
              <a:t>Contact Information</a:t>
            </a:r>
            <a:endParaRPr lang="en-US" sz="6000" u="sng" dirty="0"/>
          </a:p>
        </p:txBody>
      </p:sp>
      <p:sp>
        <p:nvSpPr>
          <p:cNvPr id="8" name="Content Placeholder 7"/>
          <p:cNvSpPr>
            <a:spLocks noGrp="1"/>
          </p:cNvSpPr>
          <p:nvPr>
            <p:ph idx="1"/>
          </p:nvPr>
        </p:nvSpPr>
        <p:spPr>
          <a:xfrm>
            <a:off x="942866" y="2739060"/>
            <a:ext cx="11828681" cy="6526000"/>
          </a:xfrm>
        </p:spPr>
        <p:txBody>
          <a:bodyPr vert="horz" lIns="91440" tIns="45720" rIns="91440" bIns="45720" rtlCol="0" anchor="t">
            <a:noAutofit/>
          </a:bodyPr>
          <a:lstStyle/>
          <a:p>
            <a:pPr marL="800054" indent="-457200"/>
            <a:r>
              <a:rPr lang="en-US" sz="2800" dirty="0">
                <a:latin typeface="+mn-lt"/>
                <a:ea typeface="Times New Roman" panose="02020603050405020304" pitchFamily="18" charset="0"/>
                <a:cs typeface="Times New Roman" panose="02020603050405020304" pitchFamily="18" charset="0"/>
              </a:rPr>
              <a:t>For Hazard Specific Annexes  </a:t>
            </a:r>
          </a:p>
          <a:p>
            <a:pPr marL="800054" indent="-457200"/>
            <a:r>
              <a:rPr lang="en-US" sz="2800" dirty="0">
                <a:latin typeface="+mn-lt"/>
                <a:cs typeface="Times New Roman" panose="02020603050405020304" pitchFamily="18" charset="0"/>
              </a:rPr>
              <a:t>The State is working on developing and refining the hazard specific plans and are happy to help answer questions about plan development.</a:t>
            </a:r>
          </a:p>
          <a:p>
            <a:pPr marL="800054" indent="-457200"/>
            <a:r>
              <a:rPr lang="en-US" sz="2800" dirty="0">
                <a:latin typeface="+mn-lt"/>
                <a:cs typeface="Times New Roman" panose="02020603050405020304" pitchFamily="18" charset="0"/>
              </a:rPr>
              <a:t>Current State Hazard Specific Plans:</a:t>
            </a:r>
          </a:p>
          <a:p>
            <a:pPr marL="1485763" lvl="1" indent="-457200"/>
            <a:r>
              <a:rPr lang="en-US" sz="2201" dirty="0">
                <a:latin typeface="+mn-lt"/>
                <a:cs typeface="Times New Roman" panose="02020603050405020304" pitchFamily="18" charset="0"/>
              </a:rPr>
              <a:t>Cyber Attack</a:t>
            </a:r>
          </a:p>
          <a:p>
            <a:pPr marL="1485763" lvl="1" indent="-457200"/>
            <a:r>
              <a:rPr lang="en-US" sz="2201" dirty="0">
                <a:latin typeface="+mn-lt"/>
                <a:cs typeface="Times New Roman" panose="02020603050405020304" pitchFamily="18" charset="0"/>
              </a:rPr>
              <a:t>Fire</a:t>
            </a:r>
          </a:p>
          <a:p>
            <a:pPr marL="1485763" lvl="1" indent="-457200"/>
            <a:r>
              <a:rPr lang="en-US" sz="2201" dirty="0">
                <a:latin typeface="+mn-lt"/>
                <a:cs typeface="Times New Roman" panose="02020603050405020304" pitchFamily="18" charset="0"/>
              </a:rPr>
              <a:t>Radiological</a:t>
            </a:r>
          </a:p>
          <a:p>
            <a:pPr marL="1485763" lvl="1" indent="-457200"/>
            <a:r>
              <a:rPr lang="en-US" sz="2201" dirty="0">
                <a:latin typeface="+mn-lt"/>
                <a:cs typeface="Times New Roman" panose="02020603050405020304" pitchFamily="18" charset="0"/>
              </a:rPr>
              <a:t>Hazardous Materials</a:t>
            </a:r>
          </a:p>
        </p:txBody>
      </p:sp>
      <p:sp>
        <p:nvSpPr>
          <p:cNvPr id="5" name="Rectangle 4">
            <a:extLst>
              <a:ext uri="{FF2B5EF4-FFF2-40B4-BE49-F238E27FC236}">
                <a16:creationId xmlns:a16="http://schemas.microsoft.com/office/drawing/2014/main" id="{E47E8484-F34D-F5E1-B946-CFD80951F862}"/>
              </a:ext>
              <a:ext uri="{C183D7F6-B498-43B3-948B-1728B52AA6E4}">
                <adec:decorative xmlns:adec="http://schemas.microsoft.com/office/drawing/2017/decorative" val="1"/>
              </a:ext>
            </a:extLst>
          </p:cNvPr>
          <p:cNvSpPr/>
          <p:nvPr/>
        </p:nvSpPr>
        <p:spPr>
          <a:xfrm>
            <a:off x="8034984" y="9425386"/>
            <a:ext cx="4605009" cy="860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B7DE4F5-0733-FE50-6C00-6E746ACB8805}"/>
              </a:ext>
            </a:extLst>
          </p:cNvPr>
          <p:cNvSpPr>
            <a:spLocks noGrp="1"/>
          </p:cNvSpPr>
          <p:nvPr>
            <p:ph type="sldNum" sz="quarter" idx="12"/>
          </p:nvPr>
        </p:nvSpPr>
        <p:spPr/>
        <p:txBody>
          <a:bodyPr/>
          <a:lstStyle/>
          <a:p>
            <a:fld id="{7E65300D-5599-4468-BF5D-B13C6AAEC98A}" type="slidenum">
              <a:rPr kumimoji="1" lang="ja-JP" altLang="en-US" smtClean="0"/>
              <a:pPr/>
              <a:t>79</a:t>
            </a:fld>
            <a:endParaRPr kumimoji="1" lang="ja-JP" altLang="en-US"/>
          </a:p>
        </p:txBody>
      </p:sp>
      <p:sp>
        <p:nvSpPr>
          <p:cNvPr id="4" name="Content Placeholder 2">
            <a:extLst>
              <a:ext uri="{FF2B5EF4-FFF2-40B4-BE49-F238E27FC236}">
                <a16:creationId xmlns:a16="http://schemas.microsoft.com/office/drawing/2014/main" id="{41978916-9B89-B146-EC7E-F75E10827DDB}"/>
              </a:ext>
            </a:extLst>
          </p:cNvPr>
          <p:cNvSpPr txBox="1">
            <a:spLocks/>
          </p:cNvSpPr>
          <p:nvPr/>
        </p:nvSpPr>
        <p:spPr>
          <a:xfrm>
            <a:off x="2871668" y="7883076"/>
            <a:ext cx="7971073" cy="1649980"/>
          </a:xfrm>
          <a:prstGeom prst="rect">
            <a:avLst/>
          </a:prstGeom>
          <a:solidFill>
            <a:srgbClr val="FFFF00"/>
          </a:solidFill>
          <a:ln w="38100"/>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indent="0" algn="ctr">
              <a:buNone/>
            </a:pPr>
            <a:r>
              <a:rPr lang="en-US" sz="2400" b="1" dirty="0"/>
              <a:t>Have additional questions? </a:t>
            </a:r>
          </a:p>
          <a:p>
            <a:pPr marL="0" indent="0" algn="ctr">
              <a:buNone/>
            </a:pPr>
            <a:r>
              <a:rPr lang="en-US" sz="2400" b="1" dirty="0">
                <a:highlight>
                  <a:srgbClr val="FFFF00"/>
                </a:highlight>
              </a:rPr>
              <a:t>Email:</a:t>
            </a:r>
            <a:br>
              <a:rPr lang="en-US" sz="2400" b="0" i="0" u="none" strike="noStrike" dirty="0">
                <a:solidFill>
                  <a:srgbClr val="0000EE"/>
                </a:solidFill>
                <a:effectLst/>
                <a:highlight>
                  <a:srgbClr val="FFFF00"/>
                </a:highlight>
                <a:latin typeface="Noto Sans" panose="020B0502040504020204" pitchFamily="34" charset="0"/>
                <a:hlinkClick r:id="rId4"/>
              </a:rPr>
            </a:br>
            <a:r>
              <a:rPr lang="en-US" sz="2400" b="0" i="0" u="none" strike="noStrike" dirty="0">
                <a:solidFill>
                  <a:srgbClr val="0000EE"/>
                </a:solidFill>
                <a:effectLst/>
                <a:highlight>
                  <a:srgbClr val="FFFF00"/>
                </a:highlight>
                <a:latin typeface="Noto Sans" panose="020B0502040504020204" pitchFamily="34" charset="0"/>
                <a:hlinkClick r:id="rId4"/>
              </a:rPr>
              <a:t>Kerstyn.Dolack@mil.wa.gov</a:t>
            </a:r>
            <a:endParaRPr lang="en-US" sz="2400" b="1" dirty="0">
              <a:highlight>
                <a:srgbClr val="FFFF00"/>
              </a:highlight>
            </a:endParaRPr>
          </a:p>
        </p:txBody>
      </p:sp>
    </p:spTree>
    <p:extLst>
      <p:ext uri="{BB962C8B-B14F-4D97-AF65-F5344CB8AC3E}">
        <p14:creationId xmlns:p14="http://schemas.microsoft.com/office/powerpoint/2010/main" val="69131336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9" descr="SERC logo">
            <a:extLst>
              <a:ext uri="{FF2B5EF4-FFF2-40B4-BE49-F238E27FC236}">
                <a16:creationId xmlns:a16="http://schemas.microsoft.com/office/drawing/2014/main" id="{6BFD69F9-1C50-3595-9BD8-082FD21A328E}"/>
              </a:ext>
            </a:extLst>
          </p:cNvPr>
          <p:cNvPicPr>
            <a:picLocks noChangeAspect="1"/>
          </p:cNvPicPr>
          <p:nvPr/>
        </p:nvPicPr>
        <p:blipFill>
          <a:blip r:embed="rId3" cstate="email">
            <a:alphaModFix amt="10000"/>
            <a:extLst>
              <a:ext uri="{28A0092B-C50C-407E-A947-70E740481C1C}">
                <a14:useLocalDpi xmlns:a14="http://schemas.microsoft.com/office/drawing/2010/main" val="0"/>
              </a:ext>
            </a:extLst>
          </a:blip>
          <a:stretch>
            <a:fillRect/>
          </a:stretch>
        </p:blipFill>
        <p:spPr>
          <a:xfrm>
            <a:off x="2244819" y="3475732"/>
            <a:ext cx="9224774" cy="5050565"/>
          </a:xfrm>
          <a:prstGeom prst="rect">
            <a:avLst/>
          </a:prstGeom>
        </p:spPr>
      </p:pic>
      <p:sp>
        <p:nvSpPr>
          <p:cNvPr id="7" name="Title 6"/>
          <p:cNvSpPr>
            <a:spLocks noGrp="1"/>
          </p:cNvSpPr>
          <p:nvPr>
            <p:ph type="title"/>
          </p:nvPr>
        </p:nvSpPr>
        <p:spPr>
          <a:solidFill>
            <a:schemeClr val="accent1">
              <a:lumMod val="20000"/>
              <a:lumOff val="80000"/>
            </a:schemeClr>
          </a:solidFill>
          <a:ln>
            <a:solidFill>
              <a:schemeClr val="accent1"/>
            </a:solidFill>
          </a:ln>
        </p:spPr>
        <p:txBody>
          <a:bodyPr>
            <a:normAutofit/>
          </a:bodyPr>
          <a:lstStyle/>
          <a:p>
            <a:r>
              <a:rPr lang="en-US" sz="6000" u="sng" dirty="0"/>
              <a:t>State Resources</a:t>
            </a:r>
            <a:r>
              <a:rPr lang="en-US" sz="6000" dirty="0"/>
              <a:t>: All Hazards Planning – State Review Process</a:t>
            </a:r>
            <a:endParaRPr lang="en-US" sz="6000" u="sng" dirty="0"/>
          </a:p>
        </p:txBody>
      </p:sp>
      <p:sp>
        <p:nvSpPr>
          <p:cNvPr id="5" name="Rectangle 4">
            <a:extLst>
              <a:ext uri="{FF2B5EF4-FFF2-40B4-BE49-F238E27FC236}">
                <a16:creationId xmlns:a16="http://schemas.microsoft.com/office/drawing/2014/main" id="{E47E8484-F34D-F5E1-B946-CFD80951F862}"/>
              </a:ext>
              <a:ext uri="{C183D7F6-B498-43B3-948B-1728B52AA6E4}">
                <adec:decorative xmlns:adec="http://schemas.microsoft.com/office/drawing/2017/decorative" val="1"/>
              </a:ext>
            </a:extLst>
          </p:cNvPr>
          <p:cNvSpPr/>
          <p:nvPr/>
        </p:nvSpPr>
        <p:spPr>
          <a:xfrm>
            <a:off x="8034984" y="9425386"/>
            <a:ext cx="4605009" cy="860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B7DE4F5-0733-FE50-6C00-6E746ACB8805}"/>
              </a:ext>
            </a:extLst>
          </p:cNvPr>
          <p:cNvSpPr>
            <a:spLocks noGrp="1"/>
          </p:cNvSpPr>
          <p:nvPr>
            <p:ph type="sldNum" sz="quarter" idx="12"/>
          </p:nvPr>
        </p:nvSpPr>
        <p:spPr/>
        <p:txBody>
          <a:bodyPr/>
          <a:lstStyle/>
          <a:p>
            <a:fld id="{7E65300D-5599-4468-BF5D-B13C6AAEC98A}" type="slidenum">
              <a:rPr kumimoji="1" lang="ja-JP" altLang="en-US" smtClean="0"/>
              <a:pPr/>
              <a:t>8</a:t>
            </a:fld>
            <a:endParaRPr kumimoji="1" lang="ja-JP" altLang="en-US"/>
          </a:p>
        </p:txBody>
      </p:sp>
      <p:sp>
        <p:nvSpPr>
          <p:cNvPr id="8" name="Content Placeholder 7">
            <a:extLst>
              <a:ext uri="{FF2B5EF4-FFF2-40B4-BE49-F238E27FC236}">
                <a16:creationId xmlns:a16="http://schemas.microsoft.com/office/drawing/2014/main" id="{92FFA287-8226-4A8F-AA14-D2BB7C7B59D9}"/>
              </a:ext>
            </a:extLst>
          </p:cNvPr>
          <p:cNvSpPr>
            <a:spLocks noGrp="1"/>
          </p:cNvSpPr>
          <p:nvPr>
            <p:ph idx="1"/>
          </p:nvPr>
        </p:nvSpPr>
        <p:spPr>
          <a:xfrm>
            <a:off x="942866" y="2667001"/>
            <a:ext cx="11828681" cy="7618412"/>
          </a:xfrm>
        </p:spPr>
        <p:txBody>
          <a:bodyPr>
            <a:normAutofit/>
          </a:bodyPr>
          <a:lstStyle/>
          <a:p>
            <a:pPr marL="1371417" lvl="2" indent="0">
              <a:buNone/>
            </a:pPr>
            <a:endParaRPr lang="en-US" sz="1400" dirty="0">
              <a:latin typeface="+mn-lt"/>
            </a:endParaRPr>
          </a:p>
          <a:p>
            <a:pPr lvl="1"/>
            <a:r>
              <a:rPr lang="en-US" sz="2800" dirty="0">
                <a:effectLst/>
                <a:latin typeface="+mn-lt"/>
                <a:ea typeface="Aptos" panose="020B0004020202020204" pitchFamily="34" charset="0"/>
                <a:cs typeface="Aptos" panose="020B0004020202020204" pitchFamily="34" charset="0"/>
              </a:rPr>
              <a:t>The state Planning Team conducts their review of the plan using the CEMP Checklist. The CEMP Checklist uses a tiered approach to ensure the lawful requirements of emergency management organizations </a:t>
            </a:r>
            <a:r>
              <a:rPr lang="en-US" sz="2800" dirty="0">
                <a:latin typeface="+mn-lt"/>
                <a:ea typeface="Aptos" panose="020B0004020202020204" pitchFamily="34" charset="0"/>
                <a:cs typeface="Aptos" panose="020B0004020202020204" pitchFamily="34" charset="0"/>
              </a:rPr>
              <a:t>are</a:t>
            </a:r>
            <a:r>
              <a:rPr lang="en-US" sz="2800" dirty="0">
                <a:effectLst/>
                <a:latin typeface="+mn-lt"/>
                <a:ea typeface="Aptos" panose="020B0004020202020204" pitchFamily="34" charset="0"/>
                <a:cs typeface="Aptos" panose="020B0004020202020204" pitchFamily="34" charset="0"/>
              </a:rPr>
              <a:t> </a:t>
            </a:r>
            <a:r>
              <a:rPr lang="en-US" sz="2800" dirty="0">
                <a:latin typeface="+mn-lt"/>
                <a:ea typeface="Aptos" panose="020B0004020202020204" pitchFamily="34" charset="0"/>
                <a:cs typeface="Aptos" panose="020B0004020202020204" pitchFamily="34" charset="0"/>
              </a:rPr>
              <a:t>addressed and the needs of</a:t>
            </a:r>
            <a:r>
              <a:rPr lang="en-US" sz="2800" dirty="0">
                <a:effectLst/>
                <a:latin typeface="+mn-lt"/>
                <a:ea typeface="Aptos" panose="020B0004020202020204" pitchFamily="34" charset="0"/>
                <a:cs typeface="Aptos" panose="020B0004020202020204" pitchFamily="34" charset="0"/>
              </a:rPr>
              <a:t> their citizens are thoroughly identified. However, the checklist still has the flexibility </a:t>
            </a:r>
            <a:r>
              <a:rPr lang="en-US" sz="2800" dirty="0">
                <a:latin typeface="+mn-lt"/>
                <a:ea typeface="Aptos" panose="020B0004020202020204" pitchFamily="34" charset="0"/>
                <a:cs typeface="Aptos" panose="020B0004020202020204" pitchFamily="34" charset="0"/>
              </a:rPr>
              <a:t>to</a:t>
            </a:r>
            <a:r>
              <a:rPr lang="en-US" sz="2800" dirty="0">
                <a:effectLst/>
                <a:latin typeface="+mn-lt"/>
                <a:ea typeface="Aptos" panose="020B0004020202020204" pitchFamily="34" charset="0"/>
                <a:cs typeface="Aptos" panose="020B0004020202020204" pitchFamily="34" charset="0"/>
              </a:rPr>
              <a:t> be tailored to each jurisdiction.</a:t>
            </a:r>
          </a:p>
          <a:p>
            <a:pPr lvl="1"/>
            <a:endParaRPr lang="en-US" sz="2800" dirty="0">
              <a:effectLst/>
              <a:latin typeface="+mn-lt"/>
              <a:ea typeface="Aptos" panose="020B0004020202020204" pitchFamily="34" charset="0"/>
              <a:cs typeface="Aptos" panose="020B0004020202020204" pitchFamily="34" charset="0"/>
            </a:endParaRPr>
          </a:p>
          <a:p>
            <a:pPr lvl="1"/>
            <a:r>
              <a:rPr lang="en-US" sz="2800" dirty="0">
                <a:effectLst/>
                <a:latin typeface="+mn-lt"/>
                <a:ea typeface="Aptos" panose="020B0004020202020204" pitchFamily="34" charset="0"/>
                <a:cs typeface="Aptos" panose="020B0004020202020204" pitchFamily="34" charset="0"/>
              </a:rPr>
              <a:t>It should be noted that the CEMP Checklist is a living document so as federal and state laws and standards change, the checklist is updated accordingly. The state reviewer uses the checklist to track which elements are included in the local CEMP and Support Annexes and which are not. </a:t>
            </a:r>
          </a:p>
          <a:p>
            <a:pPr lvl="1"/>
            <a:endParaRPr lang="en-US" sz="2800" dirty="0">
              <a:effectLst/>
              <a:latin typeface="+mn-lt"/>
              <a:ea typeface="Aptos" panose="020B0004020202020204" pitchFamily="34" charset="0"/>
              <a:cs typeface="Aptos" panose="020B0004020202020204" pitchFamily="34" charset="0"/>
            </a:endParaRPr>
          </a:p>
          <a:p>
            <a:pPr lvl="1"/>
            <a:r>
              <a:rPr lang="en-US" sz="2800" dirty="0">
                <a:effectLst/>
                <a:latin typeface="+mn-lt"/>
                <a:ea typeface="Aptos" panose="020B0004020202020204" pitchFamily="34" charset="0"/>
                <a:cs typeface="Aptos" panose="020B0004020202020204" pitchFamily="34" charset="0"/>
              </a:rPr>
              <a:t>If at any point during the review, the state identifies major gaps or inaccuracies in the plan, they will reach out to the local jurisdiction immediately to work through the issue before proceeding with the rest of the review.</a:t>
            </a:r>
          </a:p>
          <a:p>
            <a:pPr marL="685709" lvl="1" indent="0">
              <a:buNone/>
            </a:pPr>
            <a:r>
              <a:rPr lang="en-US" sz="2400" dirty="0">
                <a:effectLst/>
                <a:latin typeface="+mn-lt"/>
                <a:ea typeface="Aptos" panose="020B0004020202020204" pitchFamily="34" charset="0"/>
                <a:cs typeface="Aptos" panose="020B0004020202020204" pitchFamily="34" charset="0"/>
              </a:rPr>
              <a:t> </a:t>
            </a:r>
          </a:p>
        </p:txBody>
      </p:sp>
    </p:spTree>
    <p:extLst>
      <p:ext uri="{BB962C8B-B14F-4D97-AF65-F5344CB8AC3E}">
        <p14:creationId xmlns:p14="http://schemas.microsoft.com/office/powerpoint/2010/main" val="1857274853"/>
      </p:ext>
    </p:extLst>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 name="Rectangle 26">
            <a:extLst>
              <a:ext uri="{FF2B5EF4-FFF2-40B4-BE49-F238E27FC236}">
                <a16:creationId xmlns:a16="http://schemas.microsoft.com/office/drawing/2014/main" id="{5184EE59-3061-456B-9FB5-98A8E0E74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71689" y="2871686"/>
            <a:ext cx="10285413" cy="45420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10">
            <a:extLst>
              <a:ext uri="{FF2B5EF4-FFF2-40B4-BE49-F238E27FC236}">
                <a16:creationId xmlns:a16="http://schemas.microsoft.com/office/drawing/2014/main" id="{5D17F45B-E0E5-DEF4-2CC0-F2BF3FFDA6F0}"/>
              </a:ext>
            </a:extLst>
          </p:cNvPr>
          <p:cNvSpPr>
            <a:spLocks noGrp="1"/>
          </p:cNvSpPr>
          <p:nvPr>
            <p:ph type="title"/>
          </p:nvPr>
        </p:nvSpPr>
        <p:spPr>
          <a:xfrm>
            <a:off x="0" y="700177"/>
            <a:ext cx="4542038" cy="5333323"/>
          </a:xfrm>
        </p:spPr>
        <p:txBody>
          <a:bodyPr vert="horz" lIns="91440" tIns="45720" rIns="91440" bIns="45720" rtlCol="0" anchor="b">
            <a:normAutofit/>
          </a:bodyPr>
          <a:lstStyle/>
          <a:p>
            <a:pPr marL="228600" marR="0">
              <a:lnSpc>
                <a:spcPct val="107000"/>
              </a:lnSpc>
              <a:spcBef>
                <a:spcPts val="0"/>
              </a:spcBef>
              <a:spcAft>
                <a:spcPts val="800"/>
              </a:spcAft>
            </a:pPr>
            <a:r>
              <a:rPr lang="en-US" kern="100">
                <a:solidFill>
                  <a:schemeClr val="bg1"/>
                </a:solidFill>
                <a:effectLst/>
                <a:ea typeface="Calibri" panose="020F0502020204030204" pitchFamily="34" charset="0"/>
                <a:cs typeface="Calibri" panose="020F0502020204030204" pitchFamily="34" charset="0"/>
              </a:rPr>
              <a:t>First Responders and the </a:t>
            </a:r>
            <a:r>
              <a:rPr lang="en-US" kern="100">
                <a:solidFill>
                  <a:schemeClr val="bg1"/>
                </a:solidFill>
                <a:ea typeface="Calibri" panose="020F0502020204030204" pitchFamily="34" charset="0"/>
                <a:cs typeface="Calibri" panose="020F0502020204030204" pitchFamily="34" charset="0"/>
              </a:rPr>
              <a:t>W</a:t>
            </a:r>
            <a:r>
              <a:rPr lang="en-US" kern="100">
                <a:solidFill>
                  <a:schemeClr val="bg1"/>
                </a:solidFill>
                <a:effectLst/>
                <a:ea typeface="Calibri" panose="020F0502020204030204" pitchFamily="34" charset="0"/>
                <a:cs typeface="Calibri" panose="020F0502020204030204" pitchFamily="34" charset="0"/>
              </a:rPr>
              <a:t>hole Community </a:t>
            </a:r>
            <a:endParaRPr lang="en-US" kern="100">
              <a:solidFill>
                <a:schemeClr val="bg1"/>
              </a:solidFill>
              <a:effectLst/>
              <a:ea typeface="Calibri" panose="020F0502020204030204" pitchFamily="34" charset="0"/>
              <a:cs typeface="Times New Roman" panose="02020603050405020304" pitchFamily="18" charset="0"/>
            </a:endParaRPr>
          </a:p>
        </p:txBody>
      </p:sp>
      <p:pic>
        <p:nvPicPr>
          <p:cNvPr id="96" name="Content Placeholder 9" descr="SERC logo">
            <a:extLst>
              <a:ext uri="{FF2B5EF4-FFF2-40B4-BE49-F238E27FC236}">
                <a16:creationId xmlns:a16="http://schemas.microsoft.com/office/drawing/2014/main" id="{DF1A004B-3F9A-163B-0CE8-1FF1E58A69A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844891" y="6867071"/>
            <a:ext cx="4654969" cy="2548596"/>
          </a:xfrm>
          <a:prstGeom prst="rect">
            <a:avLst/>
          </a:prstGeom>
        </p:spPr>
      </p:pic>
      <p:sp>
        <p:nvSpPr>
          <p:cNvPr id="97" name="Rectangle 96">
            <a:extLst>
              <a:ext uri="{FF2B5EF4-FFF2-40B4-BE49-F238E27FC236}">
                <a16:creationId xmlns:a16="http://schemas.microsoft.com/office/drawing/2014/main" id="{B138029C-78EE-BC84-2BAC-64F49D8DCC98}"/>
              </a:ext>
              <a:ext uri="{C183D7F6-B498-43B3-948B-1728B52AA6E4}">
                <adec:decorative xmlns:adec="http://schemas.microsoft.com/office/drawing/2017/decorative" val="1"/>
              </a:ext>
            </a:extLst>
          </p:cNvPr>
          <p:cNvSpPr/>
          <p:nvPr/>
        </p:nvSpPr>
        <p:spPr>
          <a:xfrm>
            <a:off x="5060789" y="8958467"/>
            <a:ext cx="3065571"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9F2F32C8-06DB-FC2F-A679-7AE3F795863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73201E-BAD4-4887-93F2-D695096208A5}"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Picture 2" descr="Seattle fire responds to hazmat call at UW Health Sciences building">
            <a:extLst>
              <a:ext uri="{FF2B5EF4-FFF2-40B4-BE49-F238E27FC236}">
                <a16:creationId xmlns:a16="http://schemas.microsoft.com/office/drawing/2014/main" id="{9443EEBD-B221-7DB2-73FA-BDFDC3CE111C}"/>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382812" y="1286712"/>
            <a:ext cx="7579125" cy="4263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058232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545D489D-16E1-484D-867B-144368D74B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0983" cy="102854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9A496F5-B01E-4BF8-9D1E-C4E53B6F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87305" cy="102854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rc 33">
            <a:extLst>
              <a:ext uri="{FF2B5EF4-FFF2-40B4-BE49-F238E27FC236}">
                <a16:creationId xmlns:a16="http://schemas.microsoft.com/office/drawing/2014/main" id="{6E895C8D-1379-40B8-8B1B-B6F5AEAF0A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746107">
            <a:off x="3269954" y="2021783"/>
            <a:ext cx="3360998" cy="4481157"/>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Title 6"/>
          <p:cNvSpPr>
            <a:spLocks noGrp="1"/>
          </p:cNvSpPr>
          <p:nvPr>
            <p:ph type="title"/>
          </p:nvPr>
        </p:nvSpPr>
        <p:spPr>
          <a:xfrm>
            <a:off x="774476" y="965051"/>
            <a:ext cx="3488111" cy="8355309"/>
          </a:xfrm>
        </p:spPr>
        <p:txBody>
          <a:bodyPr>
            <a:normAutofit/>
          </a:bodyPr>
          <a:lstStyle/>
          <a:p>
            <a:r>
              <a:rPr lang="en-US">
                <a:solidFill>
                  <a:srgbClr val="FFFFFF"/>
                </a:solidFill>
              </a:rPr>
              <a:t>Sharing Information with First Responders</a:t>
            </a:r>
          </a:p>
        </p:txBody>
      </p:sp>
      <p:sp>
        <p:nvSpPr>
          <p:cNvPr id="8" name="Content Placeholder 7"/>
          <p:cNvSpPr>
            <a:spLocks/>
          </p:cNvSpPr>
          <p:nvPr/>
        </p:nvSpPr>
        <p:spPr>
          <a:xfrm>
            <a:off x="942866" y="2738015"/>
            <a:ext cx="11828681" cy="6526000"/>
          </a:xfrm>
          <a:prstGeom prst="rect">
            <a:avLst/>
          </a:prstGeom>
        </p:spPr>
        <p:txBody>
          <a:bodyPr>
            <a:normAutofit/>
          </a:bodyPr>
          <a:lstStyle/>
          <a:p>
            <a:pPr marL="0" indent="0">
              <a:buNone/>
            </a:pPr>
            <a:endParaRPr lang="en-US" sz="4000">
              <a:solidFill>
                <a:srgbClr val="FF0000"/>
              </a:solidFill>
            </a:endParaRPr>
          </a:p>
        </p:txBody>
      </p:sp>
      <p:sp>
        <p:nvSpPr>
          <p:cNvPr id="5" name="Rectangle 4">
            <a:extLst>
              <a:ext uri="{FF2B5EF4-FFF2-40B4-BE49-F238E27FC236}">
                <a16:creationId xmlns:a16="http://schemas.microsoft.com/office/drawing/2014/main" id="{E47E8484-F34D-F5E1-B946-CFD80951F862}"/>
              </a:ext>
              <a:ext uri="{C183D7F6-B498-43B3-948B-1728B52AA6E4}">
                <adec:decorative xmlns:adec="http://schemas.microsoft.com/office/drawing/2017/decorative" val="1"/>
              </a:ext>
            </a:extLst>
          </p:cNvPr>
          <p:cNvSpPr/>
          <p:nvPr/>
        </p:nvSpPr>
        <p:spPr>
          <a:xfrm>
            <a:off x="8557572" y="8540148"/>
            <a:ext cx="4177633" cy="780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B7DE4F5-0733-FE50-6C00-6E746ACB8805}"/>
              </a:ext>
            </a:extLst>
          </p:cNvPr>
          <p:cNvSpPr>
            <a:spLocks/>
          </p:cNvSpPr>
          <p:nvPr/>
        </p:nvSpPr>
        <p:spPr>
          <a:xfrm>
            <a:off x="11599775" y="9604655"/>
            <a:ext cx="2799365" cy="496782"/>
          </a:xfrm>
          <a:prstGeom prst="rect">
            <a:avLst/>
          </a:prstGeom>
        </p:spPr>
        <p:txBody>
          <a:bodyPr/>
          <a:lstStyle/>
          <a:p>
            <a:pPr defTabSz="411480">
              <a:spcAft>
                <a:spcPts val="600"/>
              </a:spcAft>
            </a:pPr>
            <a:fld id="{7E65300D-5599-4468-BF5D-B13C6AAEC98A}" type="slidenum">
              <a:rPr kumimoji="1" lang="ja-JP" altLang="en-US" sz="1620" kern="1200">
                <a:solidFill>
                  <a:schemeClr val="tx1"/>
                </a:solidFill>
                <a:latin typeface="+mn-lt"/>
                <a:ea typeface="+mn-ea"/>
                <a:cs typeface="+mn-cs"/>
              </a:rPr>
              <a:pPr defTabSz="411480">
                <a:spcAft>
                  <a:spcPts val="600"/>
                </a:spcAft>
              </a:pPr>
              <a:t>81</a:t>
            </a:fld>
            <a:endParaRPr kumimoji="1" lang="ja-JP" altLang="en-US"/>
          </a:p>
        </p:txBody>
      </p:sp>
      <p:pic>
        <p:nvPicPr>
          <p:cNvPr id="3" name="Picture 2" descr="HazMat">
            <a:extLst>
              <a:ext uri="{FF2B5EF4-FFF2-40B4-BE49-F238E27FC236}">
                <a16:creationId xmlns:a16="http://schemas.microsoft.com/office/drawing/2014/main" id="{B6134194-5CF5-877D-D9B1-EAF653BE772E}"/>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780853" y="780429"/>
            <a:ext cx="7032196" cy="442819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956F0B6-E3E7-AEC7-E8F1-1D8988F8B834}"/>
              </a:ext>
            </a:extLst>
          </p:cNvPr>
          <p:cNvSpPr txBox="1"/>
          <p:nvPr/>
        </p:nvSpPr>
        <p:spPr>
          <a:xfrm>
            <a:off x="5730711" y="5803740"/>
            <a:ext cx="7200629" cy="3108543"/>
          </a:xfrm>
          <a:prstGeom prst="rect">
            <a:avLst/>
          </a:prstGeom>
          <a:noFill/>
        </p:spPr>
        <p:txBody>
          <a:bodyPr wrap="square">
            <a:spAutoFit/>
          </a:bodyPr>
          <a:lstStyle/>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i="0" kern="100">
                <a:effectLst/>
                <a:latin typeface="Calibri" panose="020F0502020204030204" pitchFamily="34" charset="0"/>
                <a:ea typeface="Calibri" panose="020F0502020204030204" pitchFamily="34" charset="0"/>
                <a:cs typeface="Times New Roman" panose="02020603050405020304" pitchFamily="18" charset="0"/>
              </a:rPr>
              <a:t>Maintaining a contact list</a:t>
            </a:r>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i="0" kern="100">
                <a:effectLst/>
                <a:latin typeface="Calibri" panose="020F0502020204030204" pitchFamily="34" charset="0"/>
                <a:ea typeface="Calibri" panose="020F0502020204030204" pitchFamily="34" charset="0"/>
                <a:cs typeface="Times New Roman" panose="02020603050405020304" pitchFamily="18" charset="0"/>
              </a:rPr>
              <a:t>Strategically planning meeting times to accommodate the first responder in your community</a:t>
            </a:r>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i="0" kern="100">
                <a:effectLst/>
                <a:latin typeface="Calibri" panose="020F0502020204030204" pitchFamily="34" charset="0"/>
                <a:ea typeface="Calibri" panose="020F0502020204030204" pitchFamily="34" charset="0"/>
                <a:cs typeface="Times New Roman" panose="02020603050405020304" pitchFamily="18" charset="0"/>
              </a:rPr>
              <a:t>Encouraging </a:t>
            </a:r>
            <a:r>
              <a:rPr lang="en-US" sz="2800" kern="100">
                <a:latin typeface="Calibri" panose="020F0502020204030204" pitchFamily="34" charset="0"/>
                <a:ea typeface="Calibri" panose="020F0502020204030204" pitchFamily="34" charset="0"/>
                <a:cs typeface="Times New Roman" panose="02020603050405020304" pitchFamily="18" charset="0"/>
              </a:rPr>
              <a:t>p</a:t>
            </a:r>
            <a:r>
              <a:rPr lang="en-US" sz="2800" i="0" kern="100">
                <a:effectLst/>
                <a:latin typeface="Calibri" panose="020F0502020204030204" pitchFamily="34" charset="0"/>
                <a:ea typeface="Calibri" panose="020F0502020204030204" pitchFamily="34" charset="0"/>
                <a:cs typeface="Times New Roman" panose="02020603050405020304" pitchFamily="18" charset="0"/>
              </a:rPr>
              <a:t>articipation in exercises</a:t>
            </a:r>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i="0" kern="100">
                <a:effectLst/>
                <a:latin typeface="Calibri" panose="020F0502020204030204" pitchFamily="34" charset="0"/>
                <a:ea typeface="Calibri" panose="020F0502020204030204" pitchFamily="34" charset="0"/>
                <a:cs typeface="Times New Roman" panose="02020603050405020304" pitchFamily="18" charset="0"/>
              </a:rPr>
              <a:t>Involving first </a:t>
            </a:r>
            <a:r>
              <a:rPr lang="en-US" sz="2800" kern="100">
                <a:latin typeface="Calibri" panose="020F0502020204030204" pitchFamily="34" charset="0"/>
                <a:ea typeface="Calibri" panose="020F0502020204030204" pitchFamily="34" charset="0"/>
                <a:cs typeface="Times New Roman" panose="02020603050405020304" pitchFamily="18" charset="0"/>
              </a:rPr>
              <a:t>r</a:t>
            </a:r>
            <a:r>
              <a:rPr lang="en-US" sz="2800" i="0" kern="100">
                <a:effectLst/>
                <a:latin typeface="Calibri" panose="020F0502020204030204" pitchFamily="34" charset="0"/>
                <a:ea typeface="Calibri" panose="020F0502020204030204" pitchFamily="34" charset="0"/>
                <a:cs typeface="Times New Roman" panose="02020603050405020304" pitchFamily="18" charset="0"/>
              </a:rPr>
              <a:t>esponders in public outreach</a:t>
            </a:r>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i="0" kern="100">
                <a:effectLst/>
                <a:latin typeface="Calibri" panose="020F0502020204030204" pitchFamily="34" charset="0"/>
                <a:ea typeface="Calibri" panose="020F0502020204030204" pitchFamily="34" charset="0"/>
                <a:cs typeface="Times New Roman" panose="02020603050405020304" pitchFamily="18" charset="0"/>
              </a:rPr>
              <a:t>Sharing resource opportunities</a:t>
            </a:r>
          </a:p>
        </p:txBody>
      </p:sp>
    </p:spTree>
    <p:extLst>
      <p:ext uri="{BB962C8B-B14F-4D97-AF65-F5344CB8AC3E}">
        <p14:creationId xmlns:p14="http://schemas.microsoft.com/office/powerpoint/2010/main" val="940323243"/>
      </p:ext>
    </p:extLst>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6000"/>
              <a:t>Local Governments Reimbursement (LGR) Program  </a:t>
            </a:r>
          </a:p>
        </p:txBody>
      </p:sp>
      <p:sp>
        <p:nvSpPr>
          <p:cNvPr id="8" name="Content Placeholder 7"/>
          <p:cNvSpPr>
            <a:spLocks noGrp="1"/>
          </p:cNvSpPr>
          <p:nvPr>
            <p:ph idx="1"/>
          </p:nvPr>
        </p:nvSpPr>
        <p:spPr/>
        <p:txBody>
          <a:bodyPr>
            <a:normAutofit/>
          </a:bodyPr>
          <a:lstStyle/>
          <a:p>
            <a:endParaRPr lang="en-US" sz="4000">
              <a:solidFill>
                <a:srgbClr val="FF0000"/>
              </a:solidFill>
            </a:endParaRPr>
          </a:p>
          <a:p>
            <a:endParaRPr lang="en-US" sz="4000">
              <a:solidFill>
                <a:srgbClr val="FF0000"/>
              </a:solidFill>
            </a:endParaRPr>
          </a:p>
        </p:txBody>
      </p:sp>
      <p:sp>
        <p:nvSpPr>
          <p:cNvPr id="5" name="Rectangle 4">
            <a:extLst>
              <a:ext uri="{FF2B5EF4-FFF2-40B4-BE49-F238E27FC236}">
                <a16:creationId xmlns:a16="http://schemas.microsoft.com/office/drawing/2014/main" id="{E47E8484-F34D-F5E1-B946-CFD80951F862}"/>
              </a:ext>
              <a:ext uri="{C183D7F6-B498-43B3-948B-1728B52AA6E4}">
                <adec:decorative xmlns:adec="http://schemas.microsoft.com/office/drawing/2017/decorative" val="1"/>
              </a:ext>
            </a:extLst>
          </p:cNvPr>
          <p:cNvSpPr/>
          <p:nvPr/>
        </p:nvSpPr>
        <p:spPr>
          <a:xfrm>
            <a:off x="8034984" y="9425386"/>
            <a:ext cx="4605009" cy="860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B7DE4F5-0733-FE50-6C00-6E746ACB8805}"/>
              </a:ext>
            </a:extLst>
          </p:cNvPr>
          <p:cNvSpPr>
            <a:spLocks noGrp="1"/>
          </p:cNvSpPr>
          <p:nvPr>
            <p:ph type="sldNum" sz="quarter" idx="12"/>
          </p:nvPr>
        </p:nvSpPr>
        <p:spPr/>
        <p:txBody>
          <a:bodyPr/>
          <a:lstStyle/>
          <a:p>
            <a:fld id="{7E65300D-5599-4468-BF5D-B13C6AAEC98A}" type="slidenum">
              <a:rPr kumimoji="1" lang="ja-JP" altLang="en-US" smtClean="0"/>
              <a:pPr/>
              <a:t>82</a:t>
            </a:fld>
            <a:endParaRPr kumimoji="1" lang="ja-JP" altLang="en-US"/>
          </a:p>
        </p:txBody>
      </p:sp>
      <p:sp>
        <p:nvSpPr>
          <p:cNvPr id="14" name="TextBox 13">
            <a:extLst>
              <a:ext uri="{FF2B5EF4-FFF2-40B4-BE49-F238E27FC236}">
                <a16:creationId xmlns:a16="http://schemas.microsoft.com/office/drawing/2014/main" id="{72AD4F1D-925E-CE6D-5C2D-FA549F58971B}"/>
              </a:ext>
            </a:extLst>
          </p:cNvPr>
          <p:cNvSpPr txBox="1"/>
          <p:nvPr/>
        </p:nvSpPr>
        <p:spPr>
          <a:xfrm>
            <a:off x="2203835" y="2742983"/>
            <a:ext cx="9344134" cy="6986528"/>
          </a:xfrm>
          <a:prstGeom prst="rect">
            <a:avLst/>
          </a:prstGeom>
          <a:noFill/>
        </p:spPr>
        <p:txBody>
          <a:bodyPr wrap="square" lIns="91440" tIns="45720" rIns="91440" bIns="45720" anchor="t">
            <a:spAutoFit/>
          </a:bodyPr>
          <a:lstStyle/>
          <a:p>
            <a:pPr algn="ctr"/>
            <a:r>
              <a:rPr lang="en-US" sz="3200"/>
              <a:t>• Provides reimbursement for temporary, unanticipated emergency measures in response to </a:t>
            </a:r>
            <a:endParaRPr lang="en-US" sz="3200">
              <a:cs typeface="Calibri"/>
            </a:endParaRPr>
          </a:p>
          <a:p>
            <a:pPr algn="ctr"/>
            <a:r>
              <a:rPr lang="en-US" sz="3200"/>
              <a:t>hazardous substance releases or threatened releases. </a:t>
            </a:r>
            <a:endParaRPr lang="en-US" sz="3200">
              <a:cs typeface="Calibri"/>
            </a:endParaRPr>
          </a:p>
          <a:p>
            <a:pPr algn="ctr"/>
            <a:endParaRPr lang="en-US" sz="3200">
              <a:cs typeface="Calibri"/>
            </a:endParaRPr>
          </a:p>
          <a:p>
            <a:pPr algn="ctr"/>
            <a:r>
              <a:rPr lang="en-US" sz="3200"/>
              <a:t>• Provides funds that cannot supplant funds normally provided for response activities. </a:t>
            </a:r>
            <a:endParaRPr lang="en-US" sz="3200">
              <a:cs typeface="Calibri"/>
            </a:endParaRPr>
          </a:p>
          <a:p>
            <a:pPr algn="ctr"/>
            <a:endParaRPr lang="en-US" sz="3200">
              <a:cs typeface="Calibri"/>
            </a:endParaRPr>
          </a:p>
          <a:p>
            <a:pPr algn="ctr"/>
            <a:r>
              <a:rPr lang="en-US" sz="3200"/>
              <a:t>• Has a $25,000 limit per response. </a:t>
            </a:r>
            <a:endParaRPr lang="en-US" sz="3200">
              <a:cs typeface="Calibri"/>
            </a:endParaRPr>
          </a:p>
          <a:p>
            <a:pPr algn="ctr"/>
            <a:endParaRPr lang="en-US" sz="3200">
              <a:cs typeface="Calibri"/>
            </a:endParaRPr>
          </a:p>
          <a:p>
            <a:pPr algn="ctr"/>
            <a:r>
              <a:rPr lang="en-US" sz="3200"/>
              <a:t>• Allows only one reimbursement request per incident. </a:t>
            </a:r>
            <a:endParaRPr lang="en-US" sz="3200">
              <a:cs typeface="Calibri"/>
            </a:endParaRPr>
          </a:p>
          <a:p>
            <a:pPr algn="ctr"/>
            <a:endParaRPr lang="en-US" sz="3200">
              <a:cs typeface="Calibri"/>
            </a:endParaRPr>
          </a:p>
          <a:p>
            <a:pPr algn="ctr"/>
            <a:r>
              <a:rPr lang="en-US" sz="3200"/>
              <a:t>• Does not include petroleum products (unless mixed with another hazardous substance). </a:t>
            </a:r>
            <a:endParaRPr lang="en-US" sz="3200">
              <a:cs typeface="Calibri"/>
            </a:endParaRPr>
          </a:p>
        </p:txBody>
      </p:sp>
    </p:spTree>
    <p:extLst>
      <p:ext uri="{BB962C8B-B14F-4D97-AF65-F5344CB8AC3E}">
        <p14:creationId xmlns:p14="http://schemas.microsoft.com/office/powerpoint/2010/main" val="2772596658"/>
      </p:ext>
    </p:extLst>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02ABD-A6B9-6F33-7C0C-323B8AF04624}"/>
              </a:ext>
            </a:extLst>
          </p:cNvPr>
          <p:cNvSpPr>
            <a:spLocks noGrp="1"/>
          </p:cNvSpPr>
          <p:nvPr>
            <p:ph type="title"/>
          </p:nvPr>
        </p:nvSpPr>
        <p:spPr>
          <a:xfrm>
            <a:off x="2039556" y="239140"/>
            <a:ext cx="9635300" cy="1906473"/>
          </a:xfrm>
          <a:solidFill>
            <a:schemeClr val="accent1"/>
          </a:solidFill>
        </p:spPr>
        <p:txBody>
          <a:bodyPr>
            <a:normAutofit fontScale="90000"/>
          </a:bodyPr>
          <a:lstStyle/>
          <a:p>
            <a:br>
              <a:rPr lang="en-US" sz="3300" dirty="0">
                <a:solidFill>
                  <a:schemeClr val="bg1"/>
                </a:solidFill>
              </a:rPr>
            </a:br>
            <a:r>
              <a:rPr lang="en-US" sz="3600" dirty="0">
                <a:solidFill>
                  <a:schemeClr val="bg1"/>
                </a:solidFill>
                <a:latin typeface="+mn-lt"/>
              </a:rPr>
              <a:t>LEPC / TEPC Membership:</a:t>
            </a:r>
            <a:br>
              <a:rPr lang="en-US" sz="3100" dirty="0">
                <a:solidFill>
                  <a:schemeClr val="bg1"/>
                </a:solidFill>
                <a:latin typeface="+mn-lt"/>
              </a:rPr>
            </a:br>
            <a:r>
              <a:rPr lang="en-US" sz="3100" dirty="0">
                <a:solidFill>
                  <a:schemeClr val="bg1"/>
                </a:solidFill>
                <a:latin typeface="+mn-lt"/>
              </a:rPr>
              <a:t>Each LEPC and TEPC should include representation from each of the following groups or organizations:</a:t>
            </a:r>
            <a:br>
              <a:rPr lang="en-US" b="0" i="0" dirty="0">
                <a:solidFill>
                  <a:schemeClr val="bg1"/>
                </a:solidFill>
                <a:effectLst/>
                <a:latin typeface="Noto Sans" panose="020B0502040504020204" pitchFamily="34" charset="0"/>
              </a:rPr>
            </a:br>
            <a:endParaRPr lang="en-US" dirty="0">
              <a:solidFill>
                <a:schemeClr val="bg1"/>
              </a:solidFill>
            </a:endParaRPr>
          </a:p>
        </p:txBody>
      </p:sp>
      <p:sp>
        <p:nvSpPr>
          <p:cNvPr id="6" name="Content Placeholder 5">
            <a:extLst>
              <a:ext uri="{FF2B5EF4-FFF2-40B4-BE49-F238E27FC236}">
                <a16:creationId xmlns:a16="http://schemas.microsoft.com/office/drawing/2014/main" id="{5F6E6043-E8BE-60A7-D389-823D2FB31B9B}"/>
              </a:ext>
            </a:extLst>
          </p:cNvPr>
          <p:cNvSpPr>
            <a:spLocks noGrp="1"/>
          </p:cNvSpPr>
          <p:nvPr>
            <p:ph sz="half" idx="1"/>
          </p:nvPr>
        </p:nvSpPr>
        <p:spPr>
          <a:xfrm>
            <a:off x="2039556" y="2561878"/>
            <a:ext cx="4817650" cy="4448521"/>
          </a:xfrm>
        </p:spPr>
        <p:txBody>
          <a:bodyPr>
            <a:normAutofit fontScale="25000" lnSpcReduction="20000"/>
          </a:bodyPr>
          <a:lstStyle/>
          <a:p>
            <a:pPr algn="l">
              <a:buFont typeface="Arial" panose="020B0604020202020204" pitchFamily="34" charset="0"/>
              <a:buChar char="•"/>
            </a:pPr>
            <a:r>
              <a:rPr lang="en-US" sz="11200" b="0" i="0" dirty="0">
                <a:effectLst/>
                <a:latin typeface="+mn-lt"/>
              </a:rPr>
              <a:t>State and local officials</a:t>
            </a:r>
          </a:p>
          <a:p>
            <a:pPr algn="l">
              <a:buFont typeface="Arial" panose="020B0604020202020204" pitchFamily="34" charset="0"/>
              <a:buChar char="•"/>
            </a:pPr>
            <a:r>
              <a:rPr lang="en-US" sz="11200" b="0" i="0" dirty="0">
                <a:effectLst/>
                <a:latin typeface="+mn-lt"/>
              </a:rPr>
              <a:t>Local elected officials</a:t>
            </a:r>
          </a:p>
          <a:p>
            <a:pPr algn="l">
              <a:buFont typeface="Arial" panose="020B0604020202020204" pitchFamily="34" charset="0"/>
              <a:buChar char="•"/>
            </a:pPr>
            <a:r>
              <a:rPr lang="en-US" sz="11200" b="0" i="0" dirty="0">
                <a:effectLst/>
                <a:latin typeface="+mn-lt"/>
              </a:rPr>
              <a:t>Law enforcement</a:t>
            </a:r>
          </a:p>
          <a:p>
            <a:pPr algn="l">
              <a:buFont typeface="Arial" panose="020B0604020202020204" pitchFamily="34" charset="0"/>
              <a:buChar char="•"/>
            </a:pPr>
            <a:r>
              <a:rPr lang="en-US" sz="11200" b="0" i="0" dirty="0">
                <a:effectLst/>
                <a:latin typeface="+mn-lt"/>
              </a:rPr>
              <a:t>Emergency management</a:t>
            </a:r>
          </a:p>
          <a:p>
            <a:pPr algn="l">
              <a:buFont typeface="Arial" panose="020B0604020202020204" pitchFamily="34" charset="0"/>
              <a:buChar char="•"/>
            </a:pPr>
            <a:r>
              <a:rPr lang="en-US" sz="11200" b="0" i="0" dirty="0">
                <a:effectLst/>
                <a:latin typeface="+mn-lt"/>
              </a:rPr>
              <a:t>Fire fighting</a:t>
            </a:r>
          </a:p>
          <a:p>
            <a:pPr algn="l">
              <a:buFont typeface="Arial" panose="020B0604020202020204" pitchFamily="34" charset="0"/>
              <a:buChar char="•"/>
            </a:pPr>
            <a:r>
              <a:rPr lang="en-US" sz="11200" b="0" i="0" dirty="0">
                <a:effectLst/>
                <a:latin typeface="+mn-lt"/>
              </a:rPr>
              <a:t>First aid</a:t>
            </a:r>
          </a:p>
          <a:p>
            <a:pPr algn="l">
              <a:buFont typeface="Arial" panose="020B0604020202020204" pitchFamily="34" charset="0"/>
              <a:buChar char="•"/>
            </a:pPr>
            <a:r>
              <a:rPr lang="en-US" sz="11200" b="0" i="0" dirty="0">
                <a:effectLst/>
                <a:latin typeface="+mn-lt"/>
              </a:rPr>
              <a:t>Health professionals</a:t>
            </a:r>
          </a:p>
          <a:p>
            <a:pPr algn="l">
              <a:buFont typeface="Arial" panose="020B0604020202020204" pitchFamily="34" charset="0"/>
              <a:buChar char="•"/>
            </a:pPr>
            <a:r>
              <a:rPr lang="en-US" sz="11200" b="0" i="0" dirty="0">
                <a:effectLst/>
                <a:latin typeface="+mn-lt"/>
              </a:rPr>
              <a:t>Local environmental agencies</a:t>
            </a:r>
          </a:p>
          <a:p>
            <a:endParaRPr lang="en-US" dirty="0"/>
          </a:p>
        </p:txBody>
      </p:sp>
      <p:sp>
        <p:nvSpPr>
          <p:cNvPr id="7" name="Content Placeholder 6">
            <a:extLst>
              <a:ext uri="{FF2B5EF4-FFF2-40B4-BE49-F238E27FC236}">
                <a16:creationId xmlns:a16="http://schemas.microsoft.com/office/drawing/2014/main" id="{51AD1A72-07E1-383E-C423-DB2290DBB588}"/>
              </a:ext>
            </a:extLst>
          </p:cNvPr>
          <p:cNvSpPr>
            <a:spLocks noGrp="1"/>
          </p:cNvSpPr>
          <p:nvPr>
            <p:ph sz="half" idx="2"/>
          </p:nvPr>
        </p:nvSpPr>
        <p:spPr>
          <a:xfrm>
            <a:off x="6921494" y="2561878"/>
            <a:ext cx="5041906" cy="4571223"/>
          </a:xfrm>
        </p:spPr>
        <p:txBody>
          <a:bodyPr>
            <a:normAutofit fontScale="25000" lnSpcReduction="20000"/>
          </a:bodyPr>
          <a:lstStyle/>
          <a:p>
            <a:pPr>
              <a:buFont typeface="Arial" panose="020B0604020202020204" pitchFamily="34" charset="0"/>
              <a:buChar char="•"/>
            </a:pPr>
            <a:r>
              <a:rPr lang="en-US" sz="11200" b="0" i="0" dirty="0">
                <a:effectLst/>
                <a:latin typeface="+mn-lt"/>
              </a:rPr>
              <a:t>Hospitals</a:t>
            </a:r>
          </a:p>
          <a:p>
            <a:pPr algn="l">
              <a:buFont typeface="Arial" panose="020B0604020202020204" pitchFamily="34" charset="0"/>
              <a:buChar char="•"/>
            </a:pPr>
            <a:r>
              <a:rPr lang="en-US" sz="11200" b="0" i="0" dirty="0">
                <a:effectLst/>
                <a:latin typeface="+mn-lt"/>
              </a:rPr>
              <a:t>Transportation personnel</a:t>
            </a:r>
          </a:p>
          <a:p>
            <a:pPr algn="l">
              <a:buFont typeface="Arial" panose="020B0604020202020204" pitchFamily="34" charset="0"/>
              <a:buChar char="•"/>
            </a:pPr>
            <a:r>
              <a:rPr lang="en-US" sz="11200" b="0" i="0" dirty="0">
                <a:effectLst/>
                <a:latin typeface="+mn-lt"/>
              </a:rPr>
              <a:t>Broadcast and print media</a:t>
            </a:r>
          </a:p>
          <a:p>
            <a:pPr algn="l">
              <a:buFont typeface="Arial" panose="020B0604020202020204" pitchFamily="34" charset="0"/>
              <a:buChar char="•"/>
            </a:pPr>
            <a:r>
              <a:rPr lang="en-US" sz="11200" b="0" i="0" dirty="0">
                <a:effectLst/>
                <a:latin typeface="+mn-lt"/>
              </a:rPr>
              <a:t>Community groups</a:t>
            </a:r>
          </a:p>
          <a:p>
            <a:pPr algn="l">
              <a:buFont typeface="Arial" panose="020B0604020202020204" pitchFamily="34" charset="0"/>
              <a:buChar char="•"/>
            </a:pPr>
            <a:r>
              <a:rPr lang="en-US" sz="11200" b="0" i="0" dirty="0">
                <a:effectLst/>
                <a:latin typeface="+mn-lt"/>
              </a:rPr>
              <a:t>Owners and operators of facilities subject to the requirements of EPCRA</a:t>
            </a:r>
          </a:p>
          <a:p>
            <a:pPr marL="0" indent="0">
              <a:buNone/>
            </a:pPr>
            <a:endParaRPr lang="en-US" b="0" i="0" dirty="0">
              <a:effectLst/>
              <a:latin typeface="Noto Sans" panose="020B0502040504020204" pitchFamily="34" charset="0"/>
            </a:endParaRPr>
          </a:p>
          <a:p>
            <a:pPr marL="0" indent="0">
              <a:buNone/>
            </a:pPr>
            <a:endParaRPr lang="en-US" b="0" i="0" dirty="0">
              <a:effectLst/>
              <a:latin typeface="Noto Sans" panose="020B0502040504020204" pitchFamily="34" charset="0"/>
            </a:endParaRPr>
          </a:p>
          <a:p>
            <a:endParaRPr lang="en-US" dirty="0"/>
          </a:p>
        </p:txBody>
      </p:sp>
      <p:sp>
        <p:nvSpPr>
          <p:cNvPr id="3" name="Slide Number Placeholder 2">
            <a:extLst>
              <a:ext uri="{FF2B5EF4-FFF2-40B4-BE49-F238E27FC236}">
                <a16:creationId xmlns:a16="http://schemas.microsoft.com/office/drawing/2014/main" id="{8843CA15-E0A1-9006-8674-DE7D7826D415}"/>
              </a:ext>
            </a:extLst>
          </p:cNvPr>
          <p:cNvSpPr>
            <a:spLocks noGrp="1"/>
          </p:cNvSpPr>
          <p:nvPr>
            <p:ph type="sldNum" sz="quarter" idx="12"/>
          </p:nvPr>
        </p:nvSpPr>
        <p:spPr/>
        <p:txBody>
          <a:bodyPr/>
          <a:lstStyle/>
          <a:p>
            <a:fld id="{5A73201E-BAD4-4887-93F2-D695096208A5}" type="slidenum">
              <a:rPr lang="en-US" smtClean="0"/>
              <a:pPr/>
              <a:t>83</a:t>
            </a:fld>
            <a:endParaRPr lang="en-US"/>
          </a:p>
        </p:txBody>
      </p:sp>
      <p:sp>
        <p:nvSpPr>
          <p:cNvPr id="8" name="TextBox 7">
            <a:extLst>
              <a:ext uri="{FF2B5EF4-FFF2-40B4-BE49-F238E27FC236}">
                <a16:creationId xmlns:a16="http://schemas.microsoft.com/office/drawing/2014/main" id="{AD851842-638E-D840-1C41-682E7618A213}"/>
              </a:ext>
            </a:extLst>
          </p:cNvPr>
          <p:cNvSpPr txBox="1"/>
          <p:nvPr/>
        </p:nvSpPr>
        <p:spPr>
          <a:xfrm>
            <a:off x="2039556" y="6828301"/>
            <a:ext cx="9635300" cy="2146742"/>
          </a:xfrm>
          <a:prstGeom prst="rect">
            <a:avLst/>
          </a:prstGeom>
          <a:noFill/>
        </p:spPr>
        <p:txBody>
          <a:bodyPr wrap="square" rtlCol="0">
            <a:spAutoFit/>
          </a:bodyPr>
          <a:lstStyle/>
          <a:p>
            <a:r>
              <a:rPr lang="en-US" sz="2400" dirty="0"/>
              <a:t>LEPCs and TEPCs frequently struggle to recruit and retain the under-involved groups of EPCRA i.e. hospitals, media, schools, community groups and industry. LEPCs and TEPCs may wish to consider meeting at times and places convenient for those members or provide virtual options for these members.</a:t>
            </a:r>
          </a:p>
          <a:p>
            <a:endParaRPr lang="en-US" sz="1350" dirty="0"/>
          </a:p>
        </p:txBody>
      </p:sp>
    </p:spTree>
    <p:extLst>
      <p:ext uri="{BB962C8B-B14F-4D97-AF65-F5344CB8AC3E}">
        <p14:creationId xmlns:p14="http://schemas.microsoft.com/office/powerpoint/2010/main" val="310997036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052391" y="1078252"/>
            <a:ext cx="11932089" cy="979148"/>
          </a:xfrm>
        </p:spPr>
        <p:txBody>
          <a:bodyPr>
            <a:noAutofit/>
          </a:bodyPr>
          <a:lstStyle/>
          <a:p>
            <a:pPr algn="ctr"/>
            <a:r>
              <a:rPr lang="en-US" sz="4400" dirty="0"/>
              <a:t>Communicating with your Community and Emergency Preparedness Partners </a:t>
            </a:r>
          </a:p>
        </p:txBody>
      </p:sp>
      <p:sp>
        <p:nvSpPr>
          <p:cNvPr id="24" name="Text Placeholder 23"/>
          <p:cNvSpPr>
            <a:spLocks noGrp="1"/>
          </p:cNvSpPr>
          <p:nvPr>
            <p:ph type="body" sz="quarter" idx="12"/>
          </p:nvPr>
        </p:nvSpPr>
        <p:spPr>
          <a:xfrm>
            <a:off x="1052391" y="2057400"/>
            <a:ext cx="11541429" cy="7086600"/>
          </a:xfrm>
        </p:spPr>
        <p:txBody>
          <a:bodyPr>
            <a:noAutofit/>
          </a:bodyPr>
          <a:lstStyle/>
          <a:p>
            <a:pPr marL="342265" indent="-342265" algn="l"/>
            <a:r>
              <a:rPr lang="en-US" sz="3200" dirty="0">
                <a:latin typeface="Calibri"/>
                <a:ea typeface="Roboto"/>
                <a:cs typeface="Calibri"/>
              </a:rPr>
              <a:t>Demonstrate respect for different cultural customs, norms, and gender roles. </a:t>
            </a:r>
            <a:endParaRPr lang="en-US" sz="4150" dirty="0">
              <a:latin typeface="Calibri"/>
              <a:cs typeface="Calibri"/>
            </a:endParaRPr>
          </a:p>
          <a:p>
            <a:pPr marL="342265" indent="-342265" algn="l"/>
            <a:r>
              <a:rPr lang="en-US" sz="3200" dirty="0">
                <a:latin typeface="Calibri"/>
                <a:ea typeface="Roboto"/>
                <a:cs typeface="Calibri"/>
              </a:rPr>
              <a:t>Important to maintain honesty and integrity in the process and articulate goals, expectations, and limitations. </a:t>
            </a:r>
            <a:endParaRPr lang="en-US" sz="3200" dirty="0">
              <a:latin typeface="Calibri"/>
              <a:cs typeface="Calibri"/>
            </a:endParaRPr>
          </a:p>
          <a:p>
            <a:pPr marL="342265" indent="-342265" algn="l"/>
            <a:r>
              <a:rPr lang="en-US" sz="3200" dirty="0">
                <a:latin typeface="Calibri"/>
                <a:ea typeface="Roboto"/>
                <a:cs typeface="Calibri"/>
              </a:rPr>
              <a:t>Explain technical information in lay terms.</a:t>
            </a:r>
            <a:endParaRPr lang="en-US" sz="3200" dirty="0">
              <a:latin typeface="Calibri"/>
              <a:cs typeface="Calibri"/>
            </a:endParaRPr>
          </a:p>
          <a:p>
            <a:pPr marL="342265" indent="-342265" algn="l"/>
            <a:r>
              <a:rPr lang="en-US" sz="3200" dirty="0">
                <a:latin typeface="Calibri"/>
                <a:ea typeface="Roboto"/>
                <a:cs typeface="Calibri"/>
              </a:rPr>
              <a:t>Clearly present information in a way that avoids misunderstandings.</a:t>
            </a:r>
            <a:endParaRPr lang="en-US" sz="3200" dirty="0">
              <a:latin typeface="Calibri"/>
              <a:cs typeface="Calibri"/>
            </a:endParaRPr>
          </a:p>
          <a:p>
            <a:pPr marL="342265" indent="-342265" algn="l"/>
            <a:r>
              <a:rPr lang="en-US" sz="3200" dirty="0">
                <a:latin typeface="Calibri"/>
                <a:ea typeface="Roboto"/>
                <a:cs typeface="Calibri"/>
              </a:rPr>
              <a:t>Recognize community and indigenous knowledge. </a:t>
            </a:r>
            <a:endParaRPr lang="en-US" sz="3200" dirty="0">
              <a:latin typeface="Calibri"/>
              <a:cs typeface="Calibri"/>
            </a:endParaRPr>
          </a:p>
          <a:p>
            <a:pPr marL="342265" indent="-342265" algn="l"/>
            <a:r>
              <a:rPr lang="en-US" sz="3200" dirty="0">
                <a:latin typeface="Calibri"/>
                <a:ea typeface="Roboto"/>
                <a:cs typeface="Calibri"/>
              </a:rPr>
              <a:t>Conduct community forums in accessible locations and at times accessible for community members.</a:t>
            </a:r>
            <a:endParaRPr lang="en-US" sz="3200" dirty="0">
              <a:latin typeface="Calibri"/>
              <a:cs typeface="Calibri"/>
            </a:endParaRPr>
          </a:p>
          <a:p>
            <a:pPr marL="342265" indent="-342265" algn="l"/>
            <a:r>
              <a:rPr lang="en-US" sz="3200" dirty="0">
                <a:latin typeface="Calibri"/>
                <a:ea typeface="Roboto"/>
                <a:cs typeface="Calibri"/>
              </a:rPr>
              <a:t>Leverage non-traditional engagement and communication methods (such as social media).</a:t>
            </a:r>
          </a:p>
          <a:p>
            <a:pPr marL="342265" indent="-342265" algn="l"/>
            <a:r>
              <a:rPr lang="en-US" sz="3200" dirty="0">
                <a:latin typeface="Calibri"/>
                <a:ea typeface="Roboto"/>
                <a:cs typeface="Calibri"/>
              </a:rPr>
              <a:t>Encourage face-to-face engagement with community members. </a:t>
            </a:r>
            <a:endParaRPr lang="en-US" sz="3200" dirty="0">
              <a:latin typeface="Calibri"/>
              <a:cs typeface="Calibri"/>
            </a:endParaRPr>
          </a:p>
          <a:p>
            <a:pPr marL="342265" indent="-342265" algn="l"/>
            <a:r>
              <a:rPr lang="en-US" sz="3200" dirty="0">
                <a:latin typeface="Calibri"/>
                <a:ea typeface="Roboto"/>
                <a:cs typeface="Calibri"/>
              </a:rPr>
              <a:t>Ensure the availability of translation services to address language barriers.</a:t>
            </a:r>
            <a:endParaRPr lang="en-US" sz="3200" dirty="0">
              <a:latin typeface="Calibri"/>
              <a:cs typeface="Calibri"/>
            </a:endParaRPr>
          </a:p>
        </p:txBody>
      </p:sp>
    </p:spTree>
    <p:extLst>
      <p:ext uri="{BB962C8B-B14F-4D97-AF65-F5344CB8AC3E}">
        <p14:creationId xmlns:p14="http://schemas.microsoft.com/office/powerpoint/2010/main" val="14023857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 name="Rectangle 26">
            <a:extLst>
              <a:ext uri="{FF2B5EF4-FFF2-40B4-BE49-F238E27FC236}">
                <a16:creationId xmlns:a16="http://schemas.microsoft.com/office/drawing/2014/main" id="{5184EE59-3061-456B-9FB5-98A8E0E74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71689" y="2871686"/>
            <a:ext cx="10285413" cy="45420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10">
            <a:extLst>
              <a:ext uri="{FF2B5EF4-FFF2-40B4-BE49-F238E27FC236}">
                <a16:creationId xmlns:a16="http://schemas.microsoft.com/office/drawing/2014/main" id="{5D17F45B-E0E5-DEF4-2CC0-F2BF3FFDA6F0}"/>
              </a:ext>
            </a:extLst>
          </p:cNvPr>
          <p:cNvSpPr>
            <a:spLocks noGrp="1"/>
          </p:cNvSpPr>
          <p:nvPr>
            <p:ph type="title"/>
          </p:nvPr>
        </p:nvSpPr>
        <p:spPr>
          <a:xfrm>
            <a:off x="0" y="700177"/>
            <a:ext cx="4542038" cy="5333323"/>
          </a:xfrm>
        </p:spPr>
        <p:txBody>
          <a:bodyPr vert="horz" lIns="91440" tIns="45720" rIns="91440" bIns="45720" rtlCol="0" anchor="b">
            <a:normAutofit/>
          </a:bodyPr>
          <a:lstStyle/>
          <a:p>
            <a:pPr marL="228600" marR="0">
              <a:lnSpc>
                <a:spcPct val="107000"/>
              </a:lnSpc>
              <a:spcBef>
                <a:spcPts val="0"/>
              </a:spcBef>
              <a:spcAft>
                <a:spcPts val="800"/>
              </a:spcAft>
            </a:pPr>
            <a:r>
              <a:rPr lang="en-US" kern="100">
                <a:solidFill>
                  <a:schemeClr val="bg1"/>
                </a:solidFill>
                <a:effectLst/>
                <a:ea typeface="Calibri" panose="020F0502020204030204" pitchFamily="34" charset="0"/>
                <a:cs typeface="Calibri" panose="020F0502020204030204" pitchFamily="34" charset="0"/>
              </a:rPr>
              <a:t>LEPC/TEPC Funding </a:t>
            </a:r>
            <a:endParaRPr lang="en-US" kern="100">
              <a:solidFill>
                <a:schemeClr val="bg1"/>
              </a:solidFill>
              <a:effectLst/>
              <a:ea typeface="Calibri" panose="020F0502020204030204" pitchFamily="34" charset="0"/>
              <a:cs typeface="Times New Roman" panose="02020603050405020304" pitchFamily="18" charset="0"/>
            </a:endParaRPr>
          </a:p>
        </p:txBody>
      </p:sp>
      <p:pic>
        <p:nvPicPr>
          <p:cNvPr id="96" name="Content Placeholder 9" descr="SERC logo">
            <a:extLst>
              <a:ext uri="{FF2B5EF4-FFF2-40B4-BE49-F238E27FC236}">
                <a16:creationId xmlns:a16="http://schemas.microsoft.com/office/drawing/2014/main" id="{DF1A004B-3F9A-163B-0CE8-1FF1E58A69A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697701" y="4482491"/>
            <a:ext cx="9224774" cy="5050565"/>
          </a:xfrm>
          <a:prstGeom prst="rect">
            <a:avLst/>
          </a:prstGeom>
        </p:spPr>
      </p:pic>
      <p:sp>
        <p:nvSpPr>
          <p:cNvPr id="97" name="Rectangle 96">
            <a:extLst>
              <a:ext uri="{FF2B5EF4-FFF2-40B4-BE49-F238E27FC236}">
                <a16:creationId xmlns:a16="http://schemas.microsoft.com/office/drawing/2014/main" id="{B138029C-78EE-BC84-2BAC-64F49D8DCC98}"/>
              </a:ext>
              <a:ext uri="{C183D7F6-B498-43B3-948B-1728B52AA6E4}">
                <adec:decorative xmlns:adec="http://schemas.microsoft.com/office/drawing/2017/decorative" val="1"/>
              </a:ext>
            </a:extLst>
          </p:cNvPr>
          <p:cNvSpPr/>
          <p:nvPr/>
        </p:nvSpPr>
        <p:spPr>
          <a:xfrm>
            <a:off x="5060789" y="8958467"/>
            <a:ext cx="3065571"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9F2F32C8-06DB-FC2F-A679-7AE3F795863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73201E-BAD4-4887-93F2-D695096208A5}"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091431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6000"/>
              <a:t>Grants </a:t>
            </a:r>
          </a:p>
        </p:txBody>
      </p:sp>
      <p:sp>
        <p:nvSpPr>
          <p:cNvPr id="8" name="Content Placeholder 7"/>
          <p:cNvSpPr>
            <a:spLocks noGrp="1"/>
          </p:cNvSpPr>
          <p:nvPr>
            <p:ph idx="1"/>
          </p:nvPr>
        </p:nvSpPr>
        <p:spPr/>
        <p:txBody>
          <a:bodyPr>
            <a:normAutofit/>
          </a:bodyPr>
          <a:lstStyle/>
          <a:p>
            <a:endParaRPr lang="en-US" sz="4000">
              <a:solidFill>
                <a:srgbClr val="FF0000"/>
              </a:solidFill>
            </a:endParaRPr>
          </a:p>
          <a:p>
            <a:endParaRPr lang="en-US" sz="4000">
              <a:solidFill>
                <a:srgbClr val="FF0000"/>
              </a:solidFill>
            </a:endParaRPr>
          </a:p>
        </p:txBody>
      </p:sp>
      <p:sp>
        <p:nvSpPr>
          <p:cNvPr id="5" name="Rectangle 4">
            <a:extLst>
              <a:ext uri="{FF2B5EF4-FFF2-40B4-BE49-F238E27FC236}">
                <a16:creationId xmlns:a16="http://schemas.microsoft.com/office/drawing/2014/main" id="{E47E8484-F34D-F5E1-B946-CFD80951F862}"/>
              </a:ext>
              <a:ext uri="{C183D7F6-B498-43B3-948B-1728B52AA6E4}">
                <adec:decorative xmlns:adec="http://schemas.microsoft.com/office/drawing/2017/decorative" val="1"/>
              </a:ext>
            </a:extLst>
          </p:cNvPr>
          <p:cNvSpPr/>
          <p:nvPr/>
        </p:nvSpPr>
        <p:spPr>
          <a:xfrm>
            <a:off x="8034984" y="9425386"/>
            <a:ext cx="4605009" cy="860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B7DE4F5-0733-FE50-6C00-6E746ACB8805}"/>
              </a:ext>
            </a:extLst>
          </p:cNvPr>
          <p:cNvSpPr>
            <a:spLocks noGrp="1"/>
          </p:cNvSpPr>
          <p:nvPr>
            <p:ph type="sldNum" sz="quarter" idx="12"/>
          </p:nvPr>
        </p:nvSpPr>
        <p:spPr/>
        <p:txBody>
          <a:bodyPr/>
          <a:lstStyle/>
          <a:p>
            <a:fld id="{7E65300D-5599-4468-BF5D-B13C6AAEC98A}" type="slidenum">
              <a:rPr kumimoji="1" lang="ja-JP" altLang="en-US" smtClean="0"/>
              <a:pPr/>
              <a:t>86</a:t>
            </a:fld>
            <a:endParaRPr kumimoji="1" lang="ja-JP" altLang="en-US"/>
          </a:p>
        </p:txBody>
      </p:sp>
      <p:sp>
        <p:nvSpPr>
          <p:cNvPr id="14" name="TextBox 13">
            <a:extLst>
              <a:ext uri="{FF2B5EF4-FFF2-40B4-BE49-F238E27FC236}">
                <a16:creationId xmlns:a16="http://schemas.microsoft.com/office/drawing/2014/main" id="{72AD4F1D-925E-CE6D-5C2D-FA549F58971B}"/>
              </a:ext>
            </a:extLst>
          </p:cNvPr>
          <p:cNvSpPr txBox="1"/>
          <p:nvPr/>
        </p:nvSpPr>
        <p:spPr>
          <a:xfrm>
            <a:off x="1717751" y="2414231"/>
            <a:ext cx="10111243" cy="4031873"/>
          </a:xfrm>
          <a:prstGeom prst="rect">
            <a:avLst/>
          </a:prstGeom>
          <a:noFill/>
        </p:spPr>
        <p:txBody>
          <a:bodyPr wrap="square" lIns="91440" tIns="45720" rIns="91440" bIns="45720" anchor="t">
            <a:spAutoFit/>
          </a:bodyPr>
          <a:lstStyle/>
          <a:p>
            <a:pPr algn="ctr"/>
            <a:r>
              <a:rPr lang="en-US" sz="3200" b="1"/>
              <a:t>Assistance for Local Emergency Response Training (ALERT) </a:t>
            </a:r>
            <a:r>
              <a:rPr lang="en-US" sz="3200">
                <a:hlinkClick r:id="rId3"/>
              </a:rPr>
              <a:t>Assistance for Local Emergency Response Training (ALERT) | PHMSA (dot.gov)</a:t>
            </a:r>
            <a:endParaRPr lang="en-US" sz="3200">
              <a:cs typeface="Calibri"/>
            </a:endParaRPr>
          </a:p>
          <a:p>
            <a:pPr algn="ctr"/>
            <a:endParaRPr lang="en-US" sz="3200">
              <a:cs typeface="Calibri"/>
            </a:endParaRPr>
          </a:p>
          <a:p>
            <a:pPr algn="ctr"/>
            <a:r>
              <a:rPr lang="en-US" sz="3200"/>
              <a:t> </a:t>
            </a:r>
            <a:r>
              <a:rPr lang="en-US" sz="3200" b="1"/>
              <a:t>Hazardous Materials Instructor Training (HMIT) Grant </a:t>
            </a:r>
            <a:r>
              <a:rPr lang="en-US" sz="3200">
                <a:hlinkClick r:id="rId4"/>
              </a:rPr>
              <a:t>Hazardous Materials Instructor Training (HMIT) Grant | PHMSA (dot.gov)</a:t>
            </a:r>
            <a:endParaRPr lang="en-US" sz="3200">
              <a:cs typeface="Calibri"/>
            </a:endParaRPr>
          </a:p>
          <a:p>
            <a:pPr algn="ctr"/>
            <a:endParaRPr lang="en-US" sz="3200" b="1">
              <a:cs typeface="Calibri"/>
            </a:endParaRPr>
          </a:p>
        </p:txBody>
      </p:sp>
      <p:pic>
        <p:nvPicPr>
          <p:cNvPr id="16" name="Picture 15">
            <a:extLst>
              <a:ext uri="{FF2B5EF4-FFF2-40B4-BE49-F238E27FC236}">
                <a16:creationId xmlns:a16="http://schemas.microsoft.com/office/drawing/2014/main" id="{9FB8355F-9CDF-0779-E9CE-E7622F69A1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7786" y="7090913"/>
            <a:ext cx="6978840" cy="1694861"/>
          </a:xfrm>
          <a:prstGeom prst="rect">
            <a:avLst/>
          </a:prstGeom>
        </p:spPr>
      </p:pic>
    </p:spTree>
    <p:extLst>
      <p:ext uri="{BB962C8B-B14F-4D97-AF65-F5344CB8AC3E}">
        <p14:creationId xmlns:p14="http://schemas.microsoft.com/office/powerpoint/2010/main" val="270693808"/>
      </p:ext>
    </p:extLst>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D17F45B-E0E5-DEF4-2CC0-F2BF3FFDA6F0}"/>
              </a:ext>
            </a:extLst>
          </p:cNvPr>
          <p:cNvSpPr>
            <a:spLocks noGrp="1"/>
          </p:cNvSpPr>
          <p:nvPr>
            <p:ph type="title"/>
          </p:nvPr>
        </p:nvSpPr>
        <p:spPr>
          <a:xfrm>
            <a:off x="0" y="700177"/>
            <a:ext cx="4542038" cy="922883"/>
          </a:xfrm>
        </p:spPr>
        <p:txBody>
          <a:bodyPr vert="horz" lIns="91440" tIns="45720" rIns="91440" bIns="45720" rtlCol="0" anchor="b">
            <a:normAutofit/>
          </a:bodyPr>
          <a:lstStyle/>
          <a:p>
            <a:pPr marL="228600" marR="0">
              <a:lnSpc>
                <a:spcPct val="107000"/>
              </a:lnSpc>
              <a:spcBef>
                <a:spcPts val="0"/>
              </a:spcBef>
              <a:spcAft>
                <a:spcPts val="800"/>
              </a:spcAft>
            </a:pPr>
            <a:r>
              <a:rPr lang="en-US" kern="100">
                <a:solidFill>
                  <a:schemeClr val="bg1"/>
                </a:solidFill>
                <a:effectLst/>
                <a:ea typeface="Calibri" panose="020F0502020204030204" pitchFamily="34" charset="0"/>
                <a:cs typeface="Calibri" panose="020F0502020204030204" pitchFamily="34" charset="0"/>
              </a:rPr>
              <a:t>TEPC Funding </a:t>
            </a:r>
            <a:endParaRPr lang="en-US" kern="100">
              <a:solidFill>
                <a:schemeClr val="bg1"/>
              </a:solidFill>
              <a:effectLst/>
              <a:ea typeface="Calibri" panose="020F0502020204030204" pitchFamily="34" charset="0"/>
              <a:cs typeface="Times New Roman" panose="02020603050405020304" pitchFamily="18" charset="0"/>
            </a:endParaRPr>
          </a:p>
        </p:txBody>
      </p:sp>
      <p:sp>
        <p:nvSpPr>
          <p:cNvPr id="97" name="Rectangle 96">
            <a:extLst>
              <a:ext uri="{FF2B5EF4-FFF2-40B4-BE49-F238E27FC236}">
                <a16:creationId xmlns:a16="http://schemas.microsoft.com/office/drawing/2014/main" id="{B138029C-78EE-BC84-2BAC-64F49D8DCC98}"/>
              </a:ext>
              <a:ext uri="{C183D7F6-B498-43B3-948B-1728B52AA6E4}">
                <adec:decorative xmlns:adec="http://schemas.microsoft.com/office/drawing/2017/decorative" val="1"/>
              </a:ext>
            </a:extLst>
          </p:cNvPr>
          <p:cNvSpPr/>
          <p:nvPr/>
        </p:nvSpPr>
        <p:spPr>
          <a:xfrm>
            <a:off x="5060789" y="8958467"/>
            <a:ext cx="3065571"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9F2F32C8-06DB-FC2F-A679-7AE3F795863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73201E-BAD4-4887-93F2-D695096208A5}"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3A8DE83-E4B4-CED2-D571-EDEB5CBB3D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610" y="2118237"/>
            <a:ext cx="12023192" cy="6385119"/>
          </a:xfrm>
          <a:prstGeom prst="rect">
            <a:avLst/>
          </a:prstGeom>
        </p:spPr>
      </p:pic>
    </p:spTree>
    <p:extLst>
      <p:ext uri="{BB962C8B-B14F-4D97-AF65-F5344CB8AC3E}">
        <p14:creationId xmlns:p14="http://schemas.microsoft.com/office/powerpoint/2010/main" val="9830696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 name="Rectangle 26">
            <a:extLst>
              <a:ext uri="{FF2B5EF4-FFF2-40B4-BE49-F238E27FC236}">
                <a16:creationId xmlns:a16="http://schemas.microsoft.com/office/drawing/2014/main" id="{5184EE59-3061-456B-9FB5-98A8E0E74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71689" y="2871686"/>
            <a:ext cx="10285413" cy="45420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10">
            <a:extLst>
              <a:ext uri="{FF2B5EF4-FFF2-40B4-BE49-F238E27FC236}">
                <a16:creationId xmlns:a16="http://schemas.microsoft.com/office/drawing/2014/main" id="{5D17F45B-E0E5-DEF4-2CC0-F2BF3FFDA6F0}"/>
              </a:ext>
            </a:extLst>
          </p:cNvPr>
          <p:cNvSpPr>
            <a:spLocks noGrp="1"/>
          </p:cNvSpPr>
          <p:nvPr>
            <p:ph type="title"/>
          </p:nvPr>
        </p:nvSpPr>
        <p:spPr>
          <a:xfrm>
            <a:off x="0" y="700177"/>
            <a:ext cx="4542038" cy="5333323"/>
          </a:xfrm>
        </p:spPr>
        <p:txBody>
          <a:bodyPr vert="horz" lIns="91440" tIns="45720" rIns="91440" bIns="45720" rtlCol="0" anchor="b">
            <a:normAutofit/>
          </a:bodyPr>
          <a:lstStyle/>
          <a:p>
            <a:pPr marL="228600" marR="0">
              <a:lnSpc>
                <a:spcPct val="107000"/>
              </a:lnSpc>
              <a:spcBef>
                <a:spcPts val="0"/>
              </a:spcBef>
              <a:spcAft>
                <a:spcPts val="800"/>
              </a:spcAft>
            </a:pPr>
            <a:r>
              <a:rPr lang="en-US" kern="100" dirty="0">
                <a:solidFill>
                  <a:schemeClr val="bg1"/>
                </a:solidFill>
                <a:ea typeface="Calibri" panose="020F0502020204030204" pitchFamily="34" charset="0"/>
                <a:cs typeface="Calibri" panose="020F0502020204030204" pitchFamily="34" charset="0"/>
              </a:rPr>
              <a:t>SERC CONTACTS</a:t>
            </a:r>
            <a:endParaRPr lang="en-US" kern="100" dirty="0">
              <a:solidFill>
                <a:schemeClr val="bg1"/>
              </a:solidFill>
              <a:effectLst/>
              <a:ea typeface="Calibri" panose="020F0502020204030204" pitchFamily="34" charset="0"/>
              <a:cs typeface="Times New Roman" panose="02020603050405020304" pitchFamily="18" charset="0"/>
            </a:endParaRPr>
          </a:p>
        </p:txBody>
      </p:sp>
      <p:pic>
        <p:nvPicPr>
          <p:cNvPr id="96" name="Content Placeholder 9" descr="SERC logo">
            <a:extLst>
              <a:ext uri="{FF2B5EF4-FFF2-40B4-BE49-F238E27FC236}">
                <a16:creationId xmlns:a16="http://schemas.microsoft.com/office/drawing/2014/main" id="{DF1A004B-3F9A-163B-0CE8-1FF1E58A69A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697701" y="4482491"/>
            <a:ext cx="9224774" cy="5050565"/>
          </a:xfrm>
          <a:prstGeom prst="rect">
            <a:avLst/>
          </a:prstGeom>
        </p:spPr>
      </p:pic>
      <p:sp>
        <p:nvSpPr>
          <p:cNvPr id="97" name="Rectangle 96">
            <a:extLst>
              <a:ext uri="{FF2B5EF4-FFF2-40B4-BE49-F238E27FC236}">
                <a16:creationId xmlns:a16="http://schemas.microsoft.com/office/drawing/2014/main" id="{B138029C-78EE-BC84-2BAC-64F49D8DCC98}"/>
              </a:ext>
              <a:ext uri="{C183D7F6-B498-43B3-948B-1728B52AA6E4}">
                <adec:decorative xmlns:adec="http://schemas.microsoft.com/office/drawing/2017/decorative" val="1"/>
              </a:ext>
            </a:extLst>
          </p:cNvPr>
          <p:cNvSpPr/>
          <p:nvPr/>
        </p:nvSpPr>
        <p:spPr>
          <a:xfrm>
            <a:off x="5060789" y="8958467"/>
            <a:ext cx="3065571"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9F2F32C8-06DB-FC2F-A679-7AE3F795863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73201E-BAD4-4887-93F2-D695096208A5}"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96487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41BA2-FDA9-4505-BB24-013DEC3BAF51}"/>
              </a:ext>
            </a:extLst>
          </p:cNvPr>
          <p:cNvSpPr>
            <a:spLocks noGrp="1"/>
          </p:cNvSpPr>
          <p:nvPr>
            <p:ph type="ctrTitle"/>
          </p:nvPr>
        </p:nvSpPr>
        <p:spPr>
          <a:xfrm>
            <a:off x="1900970" y="3840389"/>
            <a:ext cx="4876837" cy="2235945"/>
          </a:xfrm>
        </p:spPr>
        <p:txBody>
          <a:bodyPr>
            <a:normAutofit/>
          </a:bodyPr>
          <a:lstStyle/>
          <a:p>
            <a:pPr algn="ctr"/>
            <a:r>
              <a:rPr lang="en-US">
                <a:solidFill>
                  <a:schemeClr val="tx1"/>
                </a:solidFill>
              </a:rPr>
              <a:t> </a:t>
            </a:r>
          </a:p>
        </p:txBody>
      </p:sp>
      <p:sp>
        <p:nvSpPr>
          <p:cNvPr id="3" name="Subtitle 2">
            <a:extLst>
              <a:ext uri="{FF2B5EF4-FFF2-40B4-BE49-F238E27FC236}">
                <a16:creationId xmlns:a16="http://schemas.microsoft.com/office/drawing/2014/main" id="{DABA3977-3CD3-4937-98C1-EDB02A9E39CF}"/>
              </a:ext>
            </a:extLst>
          </p:cNvPr>
          <p:cNvSpPr>
            <a:spLocks noGrp="1"/>
          </p:cNvSpPr>
          <p:nvPr>
            <p:ph type="subTitle" idx="1"/>
          </p:nvPr>
        </p:nvSpPr>
        <p:spPr>
          <a:xfrm>
            <a:off x="1998689" y="743712"/>
            <a:ext cx="3867540" cy="9071108"/>
          </a:xfrm>
        </p:spPr>
        <p:txBody>
          <a:bodyPr vert="horz" lIns="91440" tIns="45720" rIns="91440" bIns="45720" rtlCol="0" anchor="t">
            <a:normAutofit/>
          </a:bodyPr>
          <a:lstStyle/>
          <a:p>
            <a:pPr>
              <a:spcBef>
                <a:spcPts val="0"/>
              </a:spcBef>
            </a:pPr>
            <a:r>
              <a:rPr lang="en-US" sz="2000" b="1" dirty="0">
                <a:solidFill>
                  <a:srgbClr val="002060"/>
                </a:solidFill>
                <a:latin typeface="+mn-lt"/>
                <a:ea typeface="Times New Roman" panose="02020603050405020304" pitchFamily="18" charset="0"/>
                <a:cs typeface="Times New Roman"/>
              </a:rPr>
              <a:t>If you have questions, please reach out to SERC support staff:</a:t>
            </a:r>
          </a:p>
          <a:p>
            <a:pPr>
              <a:spcBef>
                <a:spcPts val="0"/>
              </a:spcBef>
            </a:pPr>
            <a:endParaRPr lang="en-US" sz="1600" dirty="0">
              <a:solidFill>
                <a:srgbClr val="002060"/>
              </a:solidFill>
              <a:latin typeface="+mn-lt"/>
              <a:ea typeface="Times New Roman" panose="02020603050405020304" pitchFamily="18" charset="0"/>
              <a:cs typeface="Times New Roman" panose="02020603050405020304" pitchFamily="18" charset="0"/>
            </a:endParaRPr>
          </a:p>
          <a:p>
            <a:pPr>
              <a:spcBef>
                <a:spcPts val="0"/>
              </a:spcBef>
            </a:pPr>
            <a:r>
              <a:rPr lang="en-US" sz="1600" b="1" dirty="0">
                <a:solidFill>
                  <a:srgbClr val="1F497D"/>
                </a:solidFill>
                <a:latin typeface="+mn-lt"/>
                <a:ea typeface="Calibri" panose="020F0502020204030204" pitchFamily="34" charset="0"/>
              </a:rPr>
              <a:t>Scott Lancaster</a:t>
            </a:r>
            <a:endParaRPr lang="en-US" sz="1600" b="1" dirty="0">
              <a:latin typeface="+mn-lt"/>
              <a:ea typeface="Calibri" panose="020F0502020204030204" pitchFamily="34" charset="0"/>
              <a:cs typeface="Calibri"/>
            </a:endParaRPr>
          </a:p>
          <a:p>
            <a:pPr>
              <a:spcBef>
                <a:spcPts val="0"/>
              </a:spcBef>
            </a:pPr>
            <a:r>
              <a:rPr lang="en-US" sz="1600" dirty="0">
                <a:solidFill>
                  <a:srgbClr val="1F497D"/>
                </a:solidFill>
                <a:latin typeface="+mn-lt"/>
                <a:ea typeface="Calibri" panose="020F0502020204030204" pitchFamily="34" charset="0"/>
              </a:rPr>
              <a:t>Deputy State Fire Marshal </a:t>
            </a:r>
            <a:endParaRPr lang="en-US" sz="1600" dirty="0">
              <a:solidFill>
                <a:srgbClr val="000000"/>
              </a:solidFill>
              <a:latin typeface="+mn-lt"/>
              <a:ea typeface="Calibri" panose="020F0502020204030204" pitchFamily="34" charset="0"/>
            </a:endParaRPr>
          </a:p>
          <a:p>
            <a:pPr>
              <a:spcBef>
                <a:spcPts val="0"/>
              </a:spcBef>
            </a:pPr>
            <a:r>
              <a:rPr lang="en-US" sz="1600" dirty="0">
                <a:solidFill>
                  <a:srgbClr val="1F497D"/>
                </a:solidFill>
                <a:latin typeface="+mn-lt"/>
                <a:ea typeface="Calibri" panose="020F0502020204030204" pitchFamily="34" charset="0"/>
              </a:rPr>
              <a:t>Washington State Patrol/State Fire Marshal’s Office</a:t>
            </a:r>
            <a:endParaRPr lang="en-US" sz="1600" dirty="0">
              <a:latin typeface="+mn-lt"/>
              <a:ea typeface="Calibri" panose="020F0502020204030204" pitchFamily="34" charset="0"/>
            </a:endParaRPr>
          </a:p>
          <a:p>
            <a:pPr>
              <a:spcBef>
                <a:spcPts val="0"/>
              </a:spcBef>
            </a:pPr>
            <a:r>
              <a:rPr lang="en-US" sz="1600" u="sng" dirty="0">
                <a:solidFill>
                  <a:srgbClr val="1F497D"/>
                </a:solidFill>
                <a:latin typeface="+mn-lt"/>
                <a:ea typeface="Calibri" panose="020F0502020204030204" pitchFamily="34" charset="0"/>
                <a:hlinkClick r:id="rId3"/>
              </a:rPr>
              <a:t>scott.lancaster@wsp.wa.gov</a:t>
            </a:r>
            <a:endParaRPr lang="en-US" sz="1600" dirty="0">
              <a:solidFill>
                <a:srgbClr val="002060"/>
              </a:solidFill>
              <a:latin typeface="+mn-lt"/>
              <a:ea typeface="Times New Roman" panose="02020603050405020304" pitchFamily="18" charset="0"/>
              <a:cs typeface="Times New Roman" panose="02020603050405020304" pitchFamily="18" charset="0"/>
            </a:endParaRPr>
          </a:p>
          <a:p>
            <a:pPr>
              <a:spcBef>
                <a:spcPts val="0"/>
              </a:spcBef>
            </a:pPr>
            <a:r>
              <a:rPr lang="en-US" sz="1600" b="1" dirty="0">
                <a:solidFill>
                  <a:srgbClr val="002060"/>
                </a:solidFill>
                <a:latin typeface="+mn-lt"/>
                <a:ea typeface="Calibri" panose="020F0502020204030204" pitchFamily="34" charset="0"/>
              </a:rPr>
              <a:t> </a:t>
            </a:r>
            <a:endParaRPr lang="en-US" sz="1600" b="1" dirty="0">
              <a:solidFill>
                <a:srgbClr val="002060"/>
              </a:solidFill>
              <a:latin typeface="+mn-lt"/>
              <a:ea typeface="Calibri" panose="020F0502020204030204" pitchFamily="34" charset="0"/>
              <a:cs typeface="Calibri"/>
            </a:endParaRPr>
          </a:p>
          <a:p>
            <a:pPr>
              <a:spcBef>
                <a:spcPts val="0"/>
              </a:spcBef>
            </a:pPr>
            <a:endParaRPr lang="en-US" sz="1600" dirty="0">
              <a:solidFill>
                <a:srgbClr val="002060"/>
              </a:solidFill>
              <a:latin typeface="+mn-lt"/>
              <a:cs typeface="Times New Roman" panose="02020603050405020304" pitchFamily="18" charset="0"/>
            </a:endParaRPr>
          </a:p>
          <a:p>
            <a:pPr>
              <a:spcBef>
                <a:spcPts val="0"/>
              </a:spcBef>
            </a:pPr>
            <a:r>
              <a:rPr lang="en-US" sz="1600" b="1" dirty="0">
                <a:solidFill>
                  <a:srgbClr val="002060"/>
                </a:solidFill>
                <a:latin typeface="+mn-lt"/>
                <a:ea typeface="Calibri" panose="020F0502020204030204" pitchFamily="34" charset="0"/>
              </a:rPr>
              <a:t>Diane Fowler </a:t>
            </a:r>
            <a:endParaRPr lang="en-US" sz="1600" b="1" dirty="0">
              <a:solidFill>
                <a:srgbClr val="002060"/>
              </a:solidFill>
              <a:latin typeface="+mn-lt"/>
              <a:ea typeface="Calibri" panose="020F0502020204030204" pitchFamily="34" charset="0"/>
              <a:cs typeface="Calibri"/>
            </a:endParaRPr>
          </a:p>
          <a:p>
            <a:pPr>
              <a:spcBef>
                <a:spcPts val="0"/>
              </a:spcBef>
            </a:pPr>
            <a:r>
              <a:rPr lang="en-US" sz="1600" dirty="0">
                <a:solidFill>
                  <a:srgbClr val="002060"/>
                </a:solidFill>
                <a:latin typeface="+mn-lt"/>
                <a:ea typeface="Calibri" panose="020F0502020204030204" pitchFamily="34" charset="0"/>
              </a:rPr>
              <a:t>Emergency Planning &amp; Community Right-to-Know Reporting </a:t>
            </a:r>
            <a:endParaRPr lang="en-US" sz="1600" dirty="0">
              <a:solidFill>
                <a:srgbClr val="002060"/>
              </a:solidFill>
              <a:latin typeface="+mn-lt"/>
              <a:ea typeface="Calibri" panose="020F0502020204030204" pitchFamily="34" charset="0"/>
              <a:cs typeface="Calibri"/>
            </a:endParaRPr>
          </a:p>
          <a:p>
            <a:pPr>
              <a:spcBef>
                <a:spcPts val="0"/>
              </a:spcBef>
            </a:pPr>
            <a:r>
              <a:rPr lang="en-US" sz="1600" dirty="0">
                <a:solidFill>
                  <a:srgbClr val="002060"/>
                </a:solidFill>
                <a:latin typeface="+mn-lt"/>
                <a:ea typeface="Calibri" panose="020F0502020204030204" pitchFamily="34" charset="0"/>
              </a:rPr>
              <a:t>WA State Department of Ecology</a:t>
            </a:r>
            <a:endParaRPr lang="en-US" sz="1600" dirty="0">
              <a:solidFill>
                <a:srgbClr val="002060"/>
              </a:solidFill>
              <a:latin typeface="+mn-lt"/>
              <a:ea typeface="Calibri" panose="020F0502020204030204" pitchFamily="34" charset="0"/>
              <a:cs typeface="Calibri"/>
            </a:endParaRPr>
          </a:p>
          <a:p>
            <a:pPr>
              <a:spcBef>
                <a:spcPts val="0"/>
              </a:spcBef>
            </a:pPr>
            <a:r>
              <a:rPr lang="en-US" sz="1600" dirty="0">
                <a:latin typeface="+mn-lt"/>
                <a:ea typeface="Roboto"/>
                <a:hlinkClick r:id="rId4"/>
              </a:rPr>
              <a:t>EPCRA@ecy.wa.gov</a:t>
            </a:r>
            <a:endParaRPr lang="en-US" sz="1600" dirty="0">
              <a:latin typeface="+mn-lt"/>
              <a:ea typeface="Roboto"/>
            </a:endParaRPr>
          </a:p>
          <a:p>
            <a:pPr>
              <a:spcBef>
                <a:spcPts val="0"/>
              </a:spcBef>
            </a:pPr>
            <a:endParaRPr lang="en-US" sz="1600" dirty="0">
              <a:latin typeface="+mn-lt"/>
            </a:endParaRPr>
          </a:p>
          <a:p>
            <a:pPr>
              <a:spcBef>
                <a:spcPts val="0"/>
              </a:spcBef>
            </a:pPr>
            <a:endParaRPr lang="en-US" sz="1600" dirty="0">
              <a:latin typeface="+mn-lt"/>
            </a:endParaRPr>
          </a:p>
          <a:p>
            <a:pPr>
              <a:spcBef>
                <a:spcPts val="0"/>
              </a:spcBef>
            </a:pPr>
            <a:r>
              <a:rPr lang="en-US" sz="1600" b="1" dirty="0">
                <a:solidFill>
                  <a:srgbClr val="002060"/>
                </a:solidFill>
                <a:latin typeface="+mn-lt"/>
                <a:ea typeface="Times New Roman" panose="02020603050405020304" pitchFamily="18" charset="0"/>
                <a:cs typeface="Times New Roman"/>
              </a:rPr>
              <a:t>Susan Forsythe </a:t>
            </a:r>
            <a:endParaRPr lang="en-US" sz="1600" b="1" dirty="0">
              <a:latin typeface="+mn-lt"/>
              <a:ea typeface="Times New Roman" panose="02020603050405020304" pitchFamily="18" charset="0"/>
              <a:cs typeface="Times New Roman" panose="02020603050405020304" pitchFamily="18" charset="0"/>
            </a:endParaRPr>
          </a:p>
          <a:p>
            <a:pPr>
              <a:spcBef>
                <a:spcPts val="0"/>
              </a:spcBef>
            </a:pPr>
            <a:r>
              <a:rPr lang="en-US" sz="1600" dirty="0">
                <a:solidFill>
                  <a:srgbClr val="002060"/>
                </a:solidFill>
                <a:latin typeface="+mn-lt"/>
                <a:ea typeface="Times New Roman" panose="02020603050405020304" pitchFamily="18" charset="0"/>
                <a:cs typeface="Times New Roman"/>
              </a:rPr>
              <a:t>Washington State SERC Coordinator </a:t>
            </a:r>
            <a:endParaRPr lang="en-US" sz="1600" dirty="0">
              <a:latin typeface="+mn-lt"/>
              <a:ea typeface="Times New Roman" panose="02020603050405020304" pitchFamily="18" charset="0"/>
              <a:cs typeface="Times New Roman" panose="02020603050405020304" pitchFamily="18" charset="0"/>
            </a:endParaRPr>
          </a:p>
          <a:p>
            <a:pPr>
              <a:spcBef>
                <a:spcPts val="0"/>
              </a:spcBef>
            </a:pPr>
            <a:r>
              <a:rPr lang="en-US" sz="1600" dirty="0">
                <a:solidFill>
                  <a:srgbClr val="002060"/>
                </a:solidFill>
                <a:latin typeface="+mn-lt"/>
                <a:ea typeface="Times New Roman" panose="02020603050405020304" pitchFamily="18" charset="0"/>
                <a:cs typeface="Times New Roman"/>
              </a:rPr>
              <a:t>Emergency Management Division</a:t>
            </a:r>
            <a:endParaRPr lang="en-US" sz="1600" dirty="0">
              <a:latin typeface="+mn-lt"/>
              <a:ea typeface="Times New Roman" panose="02020603050405020304" pitchFamily="18" charset="0"/>
              <a:cs typeface="Times New Roman"/>
            </a:endParaRPr>
          </a:p>
          <a:p>
            <a:pPr>
              <a:spcBef>
                <a:spcPts val="0"/>
              </a:spcBef>
            </a:pPr>
            <a:r>
              <a:rPr lang="en-US" sz="1600" dirty="0">
                <a:solidFill>
                  <a:srgbClr val="002060"/>
                </a:solidFill>
                <a:latin typeface="+mn-lt"/>
                <a:ea typeface="Times New Roman" panose="02020603050405020304" pitchFamily="18" charset="0"/>
                <a:cs typeface="Times New Roman"/>
              </a:rPr>
              <a:t>Washington Military Department</a:t>
            </a:r>
            <a:endParaRPr lang="en-US" sz="1600" dirty="0">
              <a:latin typeface="+mn-lt"/>
              <a:ea typeface="Times New Roman" panose="02020603050405020304" pitchFamily="18" charset="0"/>
              <a:cs typeface="Times New Roman"/>
            </a:endParaRPr>
          </a:p>
          <a:p>
            <a:pPr>
              <a:spcBef>
                <a:spcPts val="0"/>
              </a:spcBef>
            </a:pPr>
            <a:r>
              <a:rPr lang="en-US" sz="1600" u="sng" dirty="0">
                <a:solidFill>
                  <a:srgbClr val="002060"/>
                </a:solidFill>
                <a:latin typeface="+mn-lt"/>
                <a:ea typeface="Times New Roman" panose="02020603050405020304" pitchFamily="18" charset="0"/>
                <a:cs typeface="Times New Roman"/>
                <a:hlinkClick r:id="rId5"/>
              </a:rPr>
              <a:t>susan.forsythe@mil.wa.gov</a:t>
            </a:r>
            <a:r>
              <a:rPr lang="en-US" sz="1600" dirty="0">
                <a:solidFill>
                  <a:srgbClr val="002060"/>
                </a:solidFill>
                <a:latin typeface="+mn-lt"/>
                <a:ea typeface="Times New Roman" panose="02020603050405020304" pitchFamily="18" charset="0"/>
                <a:cs typeface="Times New Roman"/>
              </a:rPr>
              <a:t> </a:t>
            </a:r>
            <a:endParaRPr lang="en-US" sz="1600" dirty="0">
              <a:solidFill>
                <a:srgbClr val="002060"/>
              </a:solidFill>
              <a:latin typeface="+mn-lt"/>
              <a:ea typeface="Times New Roman" panose="02020603050405020304" pitchFamily="18" charset="0"/>
              <a:cs typeface="Times New Roman" panose="02020603050405020304" pitchFamily="18" charset="0"/>
            </a:endParaRPr>
          </a:p>
          <a:p>
            <a:pPr>
              <a:spcBef>
                <a:spcPts val="0"/>
              </a:spcBef>
            </a:pPr>
            <a:endParaRPr lang="en-US" sz="1600" dirty="0">
              <a:solidFill>
                <a:srgbClr val="002060"/>
              </a:solidFill>
              <a:latin typeface="+mn-lt"/>
              <a:ea typeface="Times New Roman" panose="02020603050405020304" pitchFamily="18" charset="0"/>
              <a:cs typeface="Times New Roman" panose="02020603050405020304" pitchFamily="18" charset="0"/>
            </a:endParaRPr>
          </a:p>
          <a:p>
            <a:pPr>
              <a:spcBef>
                <a:spcPts val="0"/>
              </a:spcBef>
            </a:pPr>
            <a:endParaRPr lang="en-US" sz="1600" dirty="0">
              <a:latin typeface="+mn-lt"/>
            </a:endParaRPr>
          </a:p>
          <a:p>
            <a:pPr>
              <a:lnSpc>
                <a:spcPct val="107000"/>
              </a:lnSpc>
              <a:spcBef>
                <a:spcPts val="0"/>
              </a:spcBef>
            </a:pPr>
            <a:r>
              <a:rPr lang="en-US" sz="1600" kern="100" dirty="0">
                <a:effectLst/>
                <a:latin typeface="+mn-lt"/>
                <a:ea typeface="Calibri" panose="020F0502020204030204" pitchFamily="34" charset="0"/>
                <a:cs typeface="Times New Roman"/>
              </a:rPr>
              <a:t>Eastside EMD Field Rep</a:t>
            </a:r>
            <a:r>
              <a:rPr lang="en-US" sz="1600" kern="100">
                <a:effectLst/>
                <a:latin typeface="+mn-lt"/>
                <a:ea typeface="Calibri" panose="020F0502020204030204" pitchFamily="34" charset="0"/>
                <a:cs typeface="Times New Roman"/>
              </a:rPr>
              <a:t>: </a:t>
            </a:r>
            <a:r>
              <a:rPr lang="en-US" sz="1600" b="1" kern="100">
                <a:effectLst/>
                <a:latin typeface="+mn-lt"/>
                <a:ea typeface="Calibri" panose="020F0502020204030204" pitchFamily="34" charset="0"/>
                <a:cs typeface="Times New Roman"/>
              </a:rPr>
              <a:t>VACANT</a:t>
            </a:r>
            <a:r>
              <a:rPr lang="en-US" sz="1600" kern="100">
                <a:effectLst/>
                <a:latin typeface="+mn-lt"/>
                <a:ea typeface="Calibri" panose="020F0502020204030204" pitchFamily="34" charset="0"/>
                <a:cs typeface="Times New Roman"/>
              </a:rPr>
              <a:t> </a:t>
            </a:r>
            <a:endParaRPr lang="en-US" sz="1600" kern="100" dirty="0">
              <a:effectLst/>
              <a:latin typeface="+mn-lt"/>
              <a:ea typeface="Calibri" panose="020F0502020204030204" pitchFamily="34" charset="0"/>
              <a:cs typeface="Times New Roman"/>
            </a:endParaRPr>
          </a:p>
          <a:p>
            <a:pPr marL="0" marR="0">
              <a:lnSpc>
                <a:spcPct val="107000"/>
              </a:lnSpc>
              <a:spcBef>
                <a:spcPts val="0"/>
              </a:spcBef>
              <a:spcAft>
                <a:spcPts val="0"/>
              </a:spcAft>
            </a:pPr>
            <a:endParaRPr lang="en-US" sz="1600" kern="100" dirty="0">
              <a:effectLst/>
              <a:latin typeface="+mn-lt"/>
              <a:ea typeface="Calibri" panose="020F0502020204030204" pitchFamily="34" charset="0"/>
              <a:cs typeface="Times New Roman" panose="02020603050405020304" pitchFamily="18" charset="0"/>
            </a:endParaRPr>
          </a:p>
          <a:p>
            <a:pPr>
              <a:lnSpc>
                <a:spcPct val="107000"/>
              </a:lnSpc>
              <a:spcBef>
                <a:spcPts val="0"/>
              </a:spcBef>
            </a:pPr>
            <a:r>
              <a:rPr lang="en-US" sz="1600" kern="100" dirty="0">
                <a:effectLst/>
                <a:latin typeface="+mn-lt"/>
                <a:ea typeface="Calibri" panose="020F0502020204030204" pitchFamily="34" charset="0"/>
                <a:cs typeface="Times New Roman"/>
              </a:rPr>
              <a:t>Central EMD Field Rep: </a:t>
            </a:r>
            <a:r>
              <a:rPr lang="en-US" sz="1600" b="1" kern="100" dirty="0">
                <a:latin typeface="+mn-lt"/>
                <a:ea typeface="Calibri" panose="020F0502020204030204" pitchFamily="34" charset="0"/>
                <a:cs typeface="Times New Roman"/>
              </a:rPr>
              <a:t>Stephanie Hakala</a:t>
            </a:r>
          </a:p>
          <a:p>
            <a:pPr>
              <a:lnSpc>
                <a:spcPct val="107000"/>
              </a:lnSpc>
              <a:spcBef>
                <a:spcPts val="0"/>
              </a:spcBef>
            </a:pPr>
            <a:r>
              <a:rPr lang="en-US" sz="1600" kern="100" dirty="0">
                <a:latin typeface="+mn-lt"/>
                <a:ea typeface="Calibri" panose="020F0502020204030204" pitchFamily="34" charset="0"/>
                <a:cs typeface="Times New Roman"/>
              </a:rPr>
              <a:t>Phone</a:t>
            </a:r>
            <a:r>
              <a:rPr lang="en-US" sz="1600" kern="100" dirty="0">
                <a:effectLst/>
                <a:latin typeface="+mn-lt"/>
                <a:ea typeface="Calibri" panose="020F0502020204030204" pitchFamily="34" charset="0"/>
                <a:cs typeface="Times New Roman"/>
              </a:rPr>
              <a:t>: (253)298-5446</a:t>
            </a:r>
            <a:endParaRPr lang="en-US" dirty="0"/>
          </a:p>
          <a:p>
            <a:pPr marL="0" marR="0">
              <a:lnSpc>
                <a:spcPct val="107000"/>
              </a:lnSpc>
              <a:spcBef>
                <a:spcPts val="0"/>
              </a:spcBef>
              <a:spcAft>
                <a:spcPts val="0"/>
              </a:spcAft>
            </a:pPr>
            <a:r>
              <a:rPr lang="en-US" sz="1600" u="sng" kern="100" dirty="0">
                <a:solidFill>
                  <a:srgbClr val="0563C1"/>
                </a:solidFill>
                <a:effectLst/>
                <a:latin typeface="+mn-lt"/>
                <a:ea typeface="Calibri" panose="020F0502020204030204" pitchFamily="34" charset="0"/>
                <a:cs typeface="Times New Roman"/>
                <a:hlinkClick r:id="rId6"/>
              </a:rPr>
              <a:t>stephanie.hakala@mil.wa.gov</a:t>
            </a:r>
            <a:r>
              <a:rPr lang="en-US" sz="1600" kern="100" dirty="0">
                <a:effectLst/>
                <a:latin typeface="+mn-lt"/>
                <a:ea typeface="Calibri" panose="020F0502020204030204" pitchFamily="34" charset="0"/>
                <a:cs typeface="Times New Roman"/>
              </a:rPr>
              <a:t>  </a:t>
            </a:r>
          </a:p>
          <a:p>
            <a:pPr marL="0" marR="0">
              <a:lnSpc>
                <a:spcPct val="107000"/>
              </a:lnSpc>
              <a:spcBef>
                <a:spcPts val="0"/>
              </a:spcBef>
              <a:spcAft>
                <a:spcPts val="0"/>
              </a:spcAft>
            </a:pPr>
            <a:endParaRPr lang="en-US" sz="1600" kern="1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kern="100" dirty="0">
                <a:effectLst/>
                <a:latin typeface="+mn-lt"/>
                <a:ea typeface="Calibri" panose="020F0502020204030204" pitchFamily="34" charset="0"/>
                <a:cs typeface="Times New Roman"/>
              </a:rPr>
              <a:t>Northwest EMD Field Rep : </a:t>
            </a:r>
            <a:r>
              <a:rPr lang="en-US" sz="1600" b="1" kern="100" dirty="0">
                <a:effectLst/>
                <a:latin typeface="+mn-lt"/>
                <a:ea typeface="Calibri" panose="020F0502020204030204" pitchFamily="34" charset="0"/>
                <a:cs typeface="Times New Roman"/>
              </a:rPr>
              <a:t>David Kelley</a:t>
            </a:r>
          </a:p>
          <a:p>
            <a:pPr marL="0" marR="0">
              <a:lnSpc>
                <a:spcPct val="107000"/>
              </a:lnSpc>
              <a:spcBef>
                <a:spcPts val="0"/>
              </a:spcBef>
              <a:spcAft>
                <a:spcPts val="0"/>
              </a:spcAft>
            </a:pPr>
            <a:r>
              <a:rPr lang="en-US" sz="1600" kern="100" dirty="0">
                <a:effectLst/>
                <a:latin typeface="+mn-lt"/>
                <a:ea typeface="Calibri" panose="020F0502020204030204" pitchFamily="34" charset="0"/>
                <a:cs typeface="Times New Roman"/>
              </a:rPr>
              <a:t>Phone: 253-325-3451</a:t>
            </a:r>
          </a:p>
          <a:p>
            <a:pPr marL="0" marR="0">
              <a:lnSpc>
                <a:spcPct val="107000"/>
              </a:lnSpc>
              <a:spcBef>
                <a:spcPts val="0"/>
              </a:spcBef>
              <a:spcAft>
                <a:spcPts val="0"/>
              </a:spcAft>
            </a:pPr>
            <a:r>
              <a:rPr lang="en-US" sz="1600" u="sng" kern="100" dirty="0">
                <a:solidFill>
                  <a:srgbClr val="0563C1"/>
                </a:solidFill>
                <a:effectLst/>
                <a:latin typeface="+mn-lt"/>
                <a:ea typeface="Calibri" panose="020F0502020204030204" pitchFamily="34" charset="0"/>
                <a:cs typeface="Times New Roman"/>
                <a:hlinkClick r:id="rId7"/>
              </a:rPr>
              <a:t>david.kelley@mil.wa.gov</a:t>
            </a:r>
            <a:r>
              <a:rPr lang="en-US" sz="1600" kern="100" dirty="0">
                <a:effectLst/>
                <a:latin typeface="+mn-lt"/>
                <a:ea typeface="Calibri" panose="020F0502020204030204" pitchFamily="34" charset="0"/>
                <a:cs typeface="Times New Roman"/>
              </a:rPr>
              <a:t>  </a:t>
            </a:r>
          </a:p>
          <a:p>
            <a:pPr marL="0" marR="0">
              <a:lnSpc>
                <a:spcPct val="107000"/>
              </a:lnSpc>
              <a:spcBef>
                <a:spcPts val="0"/>
              </a:spcBef>
              <a:spcAft>
                <a:spcPts val="0"/>
              </a:spcAft>
            </a:pPr>
            <a:endParaRPr lang="en-US" sz="1600" kern="1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kern="100" dirty="0">
                <a:effectLst/>
                <a:latin typeface="+mn-lt"/>
                <a:ea typeface="Calibri" panose="020F0502020204030204" pitchFamily="34" charset="0"/>
                <a:cs typeface="Times New Roman"/>
              </a:rPr>
              <a:t>Southwest Field Rep: </a:t>
            </a:r>
            <a:r>
              <a:rPr lang="en-US" sz="1600" b="1" kern="100" dirty="0">
                <a:effectLst/>
                <a:latin typeface="+mn-lt"/>
                <a:ea typeface="Calibri" panose="020F0502020204030204" pitchFamily="34" charset="0"/>
                <a:cs typeface="Times New Roman"/>
              </a:rPr>
              <a:t>Chris Caprio</a:t>
            </a:r>
          </a:p>
          <a:p>
            <a:pPr>
              <a:lnSpc>
                <a:spcPct val="107000"/>
              </a:lnSpc>
              <a:spcBef>
                <a:spcPts val="0"/>
              </a:spcBef>
            </a:pPr>
            <a:r>
              <a:rPr lang="en-US" sz="1600" kern="100" dirty="0">
                <a:effectLst/>
                <a:latin typeface="+mn-lt"/>
                <a:ea typeface="Calibri" panose="020F0502020204030204" pitchFamily="34" charset="0"/>
                <a:cs typeface="Times New Roman"/>
              </a:rPr>
              <a:t> Phone: (253) 357-2874</a:t>
            </a:r>
            <a:r>
              <a:rPr lang="en-US" sz="1600" kern="100" dirty="0">
                <a:latin typeface="+mn-lt"/>
                <a:ea typeface="Calibri" panose="020F0502020204030204" pitchFamily="34" charset="0"/>
                <a:cs typeface="Times New Roman"/>
              </a:rPr>
              <a:t> </a:t>
            </a:r>
            <a:endParaRPr lang="en-US" sz="1600" kern="1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u="sng" kern="100" dirty="0">
                <a:solidFill>
                  <a:srgbClr val="0563C1"/>
                </a:solidFill>
                <a:latin typeface="+mn-lt"/>
                <a:ea typeface="Calibri" panose="020F0502020204030204" pitchFamily="34" charset="0"/>
                <a:cs typeface="Times New Roman"/>
                <a:hlinkClick r:id="rId8"/>
              </a:rPr>
              <a:t>c</a:t>
            </a:r>
            <a:r>
              <a:rPr lang="en-US" sz="1600" u="sng" kern="100" dirty="0">
                <a:solidFill>
                  <a:srgbClr val="0563C1"/>
                </a:solidFill>
                <a:effectLst/>
                <a:latin typeface="+mn-lt"/>
                <a:ea typeface="Calibri" panose="020F0502020204030204" pitchFamily="34" charset="0"/>
                <a:cs typeface="Times New Roman"/>
                <a:hlinkClick r:id="rId8"/>
              </a:rPr>
              <a:t>hristopher.caprio@mil.wa.gov</a:t>
            </a:r>
            <a:endParaRPr lang="en-US" sz="1600" kern="100" dirty="0">
              <a:effectLst/>
              <a:latin typeface="+mn-lt"/>
              <a:ea typeface="Calibri" panose="020F0502020204030204" pitchFamily="34" charset="0"/>
              <a:cs typeface="Times New Roman"/>
            </a:endParaRPr>
          </a:p>
          <a:p>
            <a:pPr>
              <a:spcBef>
                <a:spcPts val="0"/>
              </a:spcBef>
            </a:pPr>
            <a:endParaRPr lang="en-US" sz="1350" dirty="0"/>
          </a:p>
        </p:txBody>
      </p:sp>
      <p:pic>
        <p:nvPicPr>
          <p:cNvPr id="5" name="Picture 4" descr="A picture containing shape&#10;&#10;Description automatically generated">
            <a:extLst>
              <a:ext uri="{FF2B5EF4-FFF2-40B4-BE49-F238E27FC236}">
                <a16:creationId xmlns:a16="http://schemas.microsoft.com/office/drawing/2014/main" id="{E0FC29CE-B0CF-EA99-ED16-11E3DC58E05E}"/>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4401469" y="1698171"/>
            <a:ext cx="10366964" cy="5665409"/>
          </a:xfrm>
          <a:prstGeom prst="rect">
            <a:avLst/>
          </a:prstGeom>
        </p:spPr>
      </p:pic>
      <p:sp>
        <p:nvSpPr>
          <p:cNvPr id="4" name="TextBox 3">
            <a:extLst>
              <a:ext uri="{FF2B5EF4-FFF2-40B4-BE49-F238E27FC236}">
                <a16:creationId xmlns:a16="http://schemas.microsoft.com/office/drawing/2014/main" id="{A67BB251-A6D6-8555-189F-D0EC86D237C2}"/>
              </a:ext>
            </a:extLst>
          </p:cNvPr>
          <p:cNvSpPr txBox="1"/>
          <p:nvPr/>
        </p:nvSpPr>
        <p:spPr>
          <a:xfrm>
            <a:off x="12578576" y="9802368"/>
            <a:ext cx="535258" cy="369332"/>
          </a:xfrm>
          <a:prstGeom prst="rect">
            <a:avLst/>
          </a:prstGeom>
          <a:noFill/>
        </p:spPr>
        <p:txBody>
          <a:bodyPr wrap="square" rtlCol="0">
            <a:spAutoFit/>
          </a:bodyPr>
          <a:lstStyle/>
          <a:p>
            <a:fld id="{3F772BFE-0F2B-419B-9260-CCEAFE1F0EB7}" type="slidenum">
              <a:rPr lang="en-US" smtClean="0"/>
              <a:t>89</a:t>
            </a:fld>
            <a:endParaRPr lang="en-US"/>
          </a:p>
        </p:txBody>
      </p:sp>
    </p:spTree>
    <p:extLst>
      <p:ext uri="{BB962C8B-B14F-4D97-AF65-F5344CB8AC3E}">
        <p14:creationId xmlns:p14="http://schemas.microsoft.com/office/powerpoint/2010/main" val="23872030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9" descr="SERC logo">
            <a:extLst>
              <a:ext uri="{FF2B5EF4-FFF2-40B4-BE49-F238E27FC236}">
                <a16:creationId xmlns:a16="http://schemas.microsoft.com/office/drawing/2014/main" id="{6BFD69F9-1C50-3595-9BD8-082FD21A328E}"/>
              </a:ext>
            </a:extLst>
          </p:cNvPr>
          <p:cNvPicPr>
            <a:picLocks noChangeAspect="1"/>
          </p:cNvPicPr>
          <p:nvPr/>
        </p:nvPicPr>
        <p:blipFill>
          <a:blip r:embed="rId3" cstate="email">
            <a:alphaModFix amt="10000"/>
            <a:extLst>
              <a:ext uri="{28A0092B-C50C-407E-A947-70E740481C1C}">
                <a14:useLocalDpi xmlns:a14="http://schemas.microsoft.com/office/drawing/2010/main" val="0"/>
              </a:ext>
            </a:extLst>
          </a:blip>
          <a:stretch>
            <a:fillRect/>
          </a:stretch>
        </p:blipFill>
        <p:spPr>
          <a:xfrm>
            <a:off x="2244819" y="3475732"/>
            <a:ext cx="9224774" cy="5050565"/>
          </a:xfrm>
          <a:prstGeom prst="rect">
            <a:avLst/>
          </a:prstGeom>
        </p:spPr>
      </p:pic>
      <p:sp>
        <p:nvSpPr>
          <p:cNvPr id="7" name="Title 6"/>
          <p:cNvSpPr>
            <a:spLocks noGrp="1"/>
          </p:cNvSpPr>
          <p:nvPr>
            <p:ph type="title"/>
          </p:nvPr>
        </p:nvSpPr>
        <p:spPr>
          <a:solidFill>
            <a:schemeClr val="accent1">
              <a:lumMod val="20000"/>
              <a:lumOff val="80000"/>
            </a:schemeClr>
          </a:solidFill>
          <a:ln>
            <a:solidFill>
              <a:schemeClr val="accent1"/>
            </a:solidFill>
          </a:ln>
        </p:spPr>
        <p:txBody>
          <a:bodyPr>
            <a:normAutofit fontScale="90000"/>
          </a:bodyPr>
          <a:lstStyle/>
          <a:p>
            <a:r>
              <a:rPr lang="en-US" sz="6000" u="sng" dirty="0"/>
              <a:t>State Resources</a:t>
            </a:r>
            <a:r>
              <a:rPr lang="en-US" sz="6000" dirty="0"/>
              <a:t>: </a:t>
            </a:r>
            <a:br>
              <a:rPr lang="en-US" sz="6000" dirty="0"/>
            </a:br>
            <a:r>
              <a:rPr lang="en-US" sz="4900" dirty="0"/>
              <a:t>All Hazards Planning – State Perspective </a:t>
            </a:r>
            <a:br>
              <a:rPr lang="en-US" sz="4900" dirty="0"/>
            </a:br>
            <a:r>
              <a:rPr lang="en-US" sz="4900" dirty="0"/>
              <a:t>CEMP Review</a:t>
            </a:r>
            <a:endParaRPr lang="en-US" sz="6000" u="sng" dirty="0"/>
          </a:p>
        </p:txBody>
      </p:sp>
      <p:sp>
        <p:nvSpPr>
          <p:cNvPr id="5" name="Rectangle 4">
            <a:extLst>
              <a:ext uri="{FF2B5EF4-FFF2-40B4-BE49-F238E27FC236}">
                <a16:creationId xmlns:a16="http://schemas.microsoft.com/office/drawing/2014/main" id="{E47E8484-F34D-F5E1-B946-CFD80951F862}"/>
              </a:ext>
              <a:ext uri="{C183D7F6-B498-43B3-948B-1728B52AA6E4}">
                <adec:decorative xmlns:adec="http://schemas.microsoft.com/office/drawing/2017/decorative" val="1"/>
              </a:ext>
            </a:extLst>
          </p:cNvPr>
          <p:cNvSpPr/>
          <p:nvPr/>
        </p:nvSpPr>
        <p:spPr>
          <a:xfrm>
            <a:off x="8034984" y="9425386"/>
            <a:ext cx="4605009" cy="860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B7DE4F5-0733-FE50-6C00-6E746ACB8805}"/>
              </a:ext>
            </a:extLst>
          </p:cNvPr>
          <p:cNvSpPr>
            <a:spLocks noGrp="1"/>
          </p:cNvSpPr>
          <p:nvPr>
            <p:ph type="sldNum" sz="quarter" idx="12"/>
          </p:nvPr>
        </p:nvSpPr>
        <p:spPr/>
        <p:txBody>
          <a:bodyPr/>
          <a:lstStyle/>
          <a:p>
            <a:fld id="{7E65300D-5599-4468-BF5D-B13C6AAEC98A}" type="slidenum">
              <a:rPr kumimoji="1" lang="ja-JP" altLang="en-US" smtClean="0"/>
              <a:pPr/>
              <a:t>9</a:t>
            </a:fld>
            <a:endParaRPr kumimoji="1" lang="ja-JP" altLang="en-US"/>
          </a:p>
        </p:txBody>
      </p:sp>
      <p:sp>
        <p:nvSpPr>
          <p:cNvPr id="8" name="Content Placeholder 7">
            <a:extLst>
              <a:ext uri="{FF2B5EF4-FFF2-40B4-BE49-F238E27FC236}">
                <a16:creationId xmlns:a16="http://schemas.microsoft.com/office/drawing/2014/main" id="{92FFA287-8226-4A8F-AA14-D2BB7C7B59D9}"/>
              </a:ext>
            </a:extLst>
          </p:cNvPr>
          <p:cNvSpPr>
            <a:spLocks noGrp="1"/>
          </p:cNvSpPr>
          <p:nvPr>
            <p:ph idx="1"/>
          </p:nvPr>
        </p:nvSpPr>
        <p:spPr>
          <a:xfrm>
            <a:off x="942866" y="2667001"/>
            <a:ext cx="11828681" cy="7618412"/>
          </a:xfrm>
        </p:spPr>
        <p:txBody>
          <a:bodyPr>
            <a:normAutofit/>
          </a:bodyPr>
          <a:lstStyle/>
          <a:p>
            <a:pPr marL="1371417" lvl="2" indent="0">
              <a:buNone/>
            </a:pPr>
            <a:endParaRPr lang="en-US" sz="2000" dirty="0">
              <a:latin typeface="+mn-lt"/>
            </a:endParaRPr>
          </a:p>
          <a:p>
            <a:pPr algn="ctr"/>
            <a:r>
              <a:rPr lang="en-US" sz="2800" b="1" dirty="0">
                <a:latin typeface="+mn-lt"/>
                <a:cs typeface="Times New Roman" panose="02020603050405020304" pitchFamily="18" charset="0"/>
              </a:rPr>
              <a:t>INTRODUCTION</a:t>
            </a:r>
          </a:p>
          <a:p>
            <a:r>
              <a:rPr lang="en-US" sz="2800" dirty="0">
                <a:latin typeface="+mn-lt"/>
                <a:cs typeface="Times New Roman" panose="02020603050405020304" pitchFamily="18" charset="0"/>
              </a:rPr>
              <a:t>While the previous versions of the Comprehensive Emergency Management Plan (CEMP) Checklist worked well enough during their use, Washington State Emergency Management Division (EMD) identified a greater need to step away from the previous “one size fits all” approach to CEMP planning and review; introducing the new and improved Tiered Approach to CEMPs.</a:t>
            </a:r>
          </a:p>
          <a:p>
            <a:endParaRPr lang="en-US" sz="2800" dirty="0">
              <a:latin typeface="+mn-lt"/>
              <a:cs typeface="Times New Roman" panose="02020603050405020304" pitchFamily="18" charset="0"/>
            </a:endParaRPr>
          </a:p>
          <a:p>
            <a:r>
              <a:rPr lang="en-US" sz="2800" dirty="0">
                <a:latin typeface="+mn-lt"/>
                <a:cs typeface="Times New Roman" panose="02020603050405020304" pitchFamily="18" charset="0"/>
              </a:rPr>
              <a:t>The tiered approach is meant to accommodate all the various methods, formats (functional vs. ESF), structures, etc. of the CEMP, which either currently exist or are desired at the local level and focus more on the specific content.  There are three (3) tiers in this planning approach, and they are as follows on the next slide</a:t>
            </a:r>
          </a:p>
          <a:p>
            <a:endParaRPr lang="en-US" sz="2000" b="1" dirty="0">
              <a:effectLst/>
              <a:latin typeface="+mn-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4561702"/>
      </p:ext>
    </p:extLst>
  </p:cSld>
  <p:clrMapOvr>
    <a:masterClrMapping/>
  </p:clrMapOvr>
  <p:transition>
    <p:fade/>
  </p:transition>
</p:sld>
</file>

<file path=ppt/theme/theme1.xml><?xml version="1.0" encoding="utf-8"?>
<a:theme xmlns:a="http://schemas.openxmlformats.org/drawingml/2006/main" name="Contents">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SharedWithUsers xmlns="0a4b03ff-a133-4ed6-9163-5ac1a12ef13b">
      <UserInfo>
        <DisplayName>Caprio, Christopher (MIL)</DisplayName>
        <AccountId>3467</AccountId>
        <AccountType/>
      </UserInfo>
      <UserInfo>
        <DisplayName>Hartmann, Peter (MIL)</DisplayName>
        <AccountId>41</AccountId>
        <AccountType/>
      </UserInfo>
      <UserInfo>
        <DisplayName>Hakala, Stephanie M (MIL)</DisplayName>
        <AccountId>94</AccountId>
        <AccountType/>
      </UserInfo>
      <UserInfo>
        <DisplayName>Kelley, David (MIL)</DisplayName>
        <AccountId>5429</AccountId>
        <AccountType/>
      </UserInfo>
      <UserInfo>
        <DisplayName>Plenge, Danielle (MIL)</DisplayName>
        <AccountId>4498</AccountId>
        <AccountType/>
      </UserInfo>
      <UserInfo>
        <DisplayName>Fowler, Diane (ECY)</DisplayName>
        <AccountId>3885</AccountId>
        <AccountType/>
      </UserInfo>
    </SharedWithUsers>
    <_activity xmlns="14d0e374-fa8a-43d0-8c3a-aa4cacc7c95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93008996A5F7544B88ACB0578250A6A" ma:contentTypeVersion="17" ma:contentTypeDescription="Create a new document." ma:contentTypeScope="" ma:versionID="2e8c8048594f090f541ecf66fcc7e65a">
  <xsd:schema xmlns:xsd="http://www.w3.org/2001/XMLSchema" xmlns:xs="http://www.w3.org/2001/XMLSchema" xmlns:p="http://schemas.microsoft.com/office/2006/metadata/properties" xmlns:ns1="http://schemas.microsoft.com/sharepoint/v3" xmlns:ns3="14d0e374-fa8a-43d0-8c3a-aa4cacc7c959" xmlns:ns4="0a4b03ff-a133-4ed6-9163-5ac1a12ef13b" targetNamespace="http://schemas.microsoft.com/office/2006/metadata/properties" ma:root="true" ma:fieldsID="61bd0360b3ec6ead371df6bbf09968ff" ns1:_="" ns3:_="" ns4:_="">
    <xsd:import namespace="http://schemas.microsoft.com/sharepoint/v3"/>
    <xsd:import namespace="14d0e374-fa8a-43d0-8c3a-aa4cacc7c959"/>
    <xsd:import namespace="0a4b03ff-a133-4ed6-9163-5ac1a12ef13b"/>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1:_ip_UnifiedCompliancePolicyProperties" minOccurs="0"/>
                <xsd:element ref="ns1:_ip_UnifiedCompliancePolicyUIAction" minOccurs="0"/>
                <xsd:element ref="ns4:SharedWithUsers" minOccurs="0"/>
                <xsd:element ref="ns4:SharedWithDetails" minOccurs="0"/>
                <xsd:element ref="ns4:SharingHintHash" minOccurs="0"/>
                <xsd:element ref="ns3:_activity" minOccurs="0"/>
                <xsd:element ref="ns3:MediaServiceDateTaken" minOccurs="0"/>
                <xsd:element ref="ns3:MediaServiceObjectDetectorVersions" minOccurs="0"/>
                <xsd:element ref="ns3:MediaLengthInSecond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hidden="true" ma:internalName="_ip_UnifiedCompliancePolicyProperties">
      <xsd:simpleType>
        <xsd:restriction base="dms:Note"/>
      </xsd:simpleType>
    </xsd:element>
    <xsd:element name="_ip_UnifiedCompliancePolicyUIAction" ma:index="1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4d0e374-fa8a-43d0-8c3a-aa4cacc7c9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_activity" ma:index="19" nillable="true" ma:displayName="_activity" ma:hidden="true" ma:internalName="_activity">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a4b03ff-a133-4ed6-9163-5ac1a12ef13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FBD3E23-31D7-4FD5-A842-ED2822B53B2A}">
  <ds:schemaRefs>
    <ds:schemaRef ds:uri="http://purl.org/dc/elements/1.1/"/>
    <ds:schemaRef ds:uri="http://purl.org/dc/terms/"/>
    <ds:schemaRef ds:uri="http://schemas.microsoft.com/office/infopath/2007/PartnerControls"/>
    <ds:schemaRef ds:uri="http://www.w3.org/XML/1998/namespace"/>
    <ds:schemaRef ds:uri="http://schemas.microsoft.com/sharepoint/v3"/>
    <ds:schemaRef ds:uri="http://schemas.microsoft.com/office/2006/documentManagement/types"/>
    <ds:schemaRef ds:uri="http://schemas.microsoft.com/office/2006/metadata/properties"/>
    <ds:schemaRef ds:uri="http://schemas.openxmlformats.org/package/2006/metadata/core-properties"/>
    <ds:schemaRef ds:uri="0a4b03ff-a133-4ed6-9163-5ac1a12ef13b"/>
    <ds:schemaRef ds:uri="14d0e374-fa8a-43d0-8c3a-aa4cacc7c959"/>
    <ds:schemaRef ds:uri="http://purl.org/dc/dcmitype/"/>
  </ds:schemaRefs>
</ds:datastoreItem>
</file>

<file path=customXml/itemProps2.xml><?xml version="1.0" encoding="utf-8"?>
<ds:datastoreItem xmlns:ds="http://schemas.openxmlformats.org/officeDocument/2006/customXml" ds:itemID="{1AE8A675-86C9-45FC-8898-4341DBAF3AA1}">
  <ds:schemaRefs>
    <ds:schemaRef ds:uri="http://schemas.microsoft.com/sharepoint/v3/contenttype/forms"/>
  </ds:schemaRefs>
</ds:datastoreItem>
</file>

<file path=customXml/itemProps3.xml><?xml version="1.0" encoding="utf-8"?>
<ds:datastoreItem xmlns:ds="http://schemas.openxmlformats.org/officeDocument/2006/customXml" ds:itemID="{84FACFE9-6F55-4AB4-A3E9-4EDBBCAF46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4d0e374-fa8a-43d0-8c3a-aa4cacc7c959"/>
    <ds:schemaRef ds:uri="0a4b03ff-a133-4ed6-9163-5ac1a12ef13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Integral</Template>
  <TotalTime>3426</TotalTime>
  <Words>13336</Words>
  <Application>Microsoft Office PowerPoint</Application>
  <PresentationFormat>Custom</PresentationFormat>
  <Paragraphs>991</Paragraphs>
  <Slides>89</Slides>
  <Notes>89</Notes>
  <HiddenSlides>0</HiddenSlides>
  <MMClips>0</MMClips>
  <ScaleCrop>false</ScaleCrop>
  <HeadingPairs>
    <vt:vector size="4" baseType="variant">
      <vt:variant>
        <vt:lpstr>Theme</vt:lpstr>
      </vt:variant>
      <vt:variant>
        <vt:i4>1</vt:i4>
      </vt:variant>
      <vt:variant>
        <vt:lpstr>Slide Titles</vt:lpstr>
      </vt:variant>
      <vt:variant>
        <vt:i4>89</vt:i4>
      </vt:variant>
    </vt:vector>
  </HeadingPairs>
  <TitlesOfParts>
    <vt:vector size="90" baseType="lpstr">
      <vt:lpstr>Contents</vt:lpstr>
      <vt:lpstr>Washington State LEPC/TEPC Resources for All Hazards and Hazard Specific Planning</vt:lpstr>
      <vt:lpstr>Agenda for  LEPC/TEPC All Hazards Planning and Resources</vt:lpstr>
      <vt:lpstr>ALL HAZARDS PLANNING IN WA STATE</vt:lpstr>
      <vt:lpstr>State Resources: All Hazards Planning</vt:lpstr>
      <vt:lpstr>State Resources: All Hazards Planning – State Perspective</vt:lpstr>
      <vt:lpstr>State Resources: All Hazards Planning – State Perspective</vt:lpstr>
      <vt:lpstr>State Resources: All Hazards Planning – State Review Process</vt:lpstr>
      <vt:lpstr>State Resources: All Hazards Planning – State Review Process</vt:lpstr>
      <vt:lpstr>State Resources:  All Hazards Planning – State Perspective  CEMP Review</vt:lpstr>
      <vt:lpstr>State Resources:  All Hazards Planning – State Perspective  CEMP Review</vt:lpstr>
      <vt:lpstr>State Resources:  All Hazards Planning – State Perspective  CEMP Review</vt:lpstr>
      <vt:lpstr>State Resources: All Hazards Planning – State Review Process</vt:lpstr>
      <vt:lpstr>State Resources: All Hazards Planning – State Review Process</vt:lpstr>
      <vt:lpstr>State Resources: All Hazards Planning – State Review Process</vt:lpstr>
      <vt:lpstr>State Resources:  All Hazards Planning – State Perspective  CEMP Review</vt:lpstr>
      <vt:lpstr>HAZARD SPECIFIC PLANNING IN WA STATE</vt:lpstr>
      <vt:lpstr>EARTHQUAKES</vt:lpstr>
      <vt:lpstr>State Resources: Earthquakes</vt:lpstr>
      <vt:lpstr>State Resources: Earthquakes</vt:lpstr>
      <vt:lpstr>State Resources: Earthquakes and Liquefaction</vt:lpstr>
      <vt:lpstr>State Resources: Earthquakes Alerts</vt:lpstr>
      <vt:lpstr>State Resources: Earthquakes Resources</vt:lpstr>
      <vt:lpstr>LANDSLIDES</vt:lpstr>
      <vt:lpstr>State Resources: Landslides</vt:lpstr>
      <vt:lpstr>State Resources: Landslides</vt:lpstr>
      <vt:lpstr>State Resources: Landslides Resources</vt:lpstr>
      <vt:lpstr>TSUNAMI</vt:lpstr>
      <vt:lpstr>State Resources: Tsunami</vt:lpstr>
      <vt:lpstr>State Resources: Tsunami</vt:lpstr>
      <vt:lpstr>State Resources: Tsunami Alerts</vt:lpstr>
      <vt:lpstr>State Resources: Tsunami</vt:lpstr>
      <vt:lpstr>State Resources: Tsunamis Resources</vt:lpstr>
      <vt:lpstr>VOLCANOES</vt:lpstr>
      <vt:lpstr>State Resources: Volcanoes</vt:lpstr>
      <vt:lpstr>State Resources: Volcanoes Lahars and other Hazards</vt:lpstr>
      <vt:lpstr>State Resources: Volcanoes Resources</vt:lpstr>
      <vt:lpstr>WILDFIRES</vt:lpstr>
      <vt:lpstr>State Resources: Wildfires</vt:lpstr>
      <vt:lpstr>State Resources: Wildfires</vt:lpstr>
      <vt:lpstr>State Resources: Wildfires Fire Management Assistance Grant (FMAG)</vt:lpstr>
      <vt:lpstr>State Resources: Wildfires Fire Management Assistance Grant (FMAG)</vt:lpstr>
      <vt:lpstr>State Resources: Wildfire Resources</vt:lpstr>
      <vt:lpstr>FLOODING</vt:lpstr>
      <vt:lpstr>State Resources: Flooding</vt:lpstr>
      <vt:lpstr>State Resources: Flooding Resources</vt:lpstr>
      <vt:lpstr>DROUGHT</vt:lpstr>
      <vt:lpstr>State Resources: Drought</vt:lpstr>
      <vt:lpstr>State Resources: Drought</vt:lpstr>
      <vt:lpstr>State Resources: Drought</vt:lpstr>
      <vt:lpstr>State Resources: Drought Resources</vt:lpstr>
      <vt:lpstr>SEVERE WEATHER</vt:lpstr>
      <vt:lpstr>State Resources: Severe Weather Information</vt:lpstr>
      <vt:lpstr>State Resources: Severe Weather</vt:lpstr>
      <vt:lpstr>State Resources: Severe Weather Resources</vt:lpstr>
      <vt:lpstr>AVALANCHE</vt:lpstr>
      <vt:lpstr>State Resources: Avalanche</vt:lpstr>
      <vt:lpstr>State Resources: Avalanche Resources</vt:lpstr>
      <vt:lpstr>HAZARDOUS MATERIAL INCIDENTS</vt:lpstr>
      <vt:lpstr>State Resources:  Hazardous Materials Incidents</vt:lpstr>
      <vt:lpstr>State Resources:  Hazardous Materials Emergency Preparedness (HMEP) Grant</vt:lpstr>
      <vt:lpstr>State Resources:  Hazardous Materials Planning Team</vt:lpstr>
      <vt:lpstr>State Resources: Hazardous Material Incidents Resources</vt:lpstr>
      <vt:lpstr>CYBER ATTACKS</vt:lpstr>
      <vt:lpstr>State Resources: Cyber Attacks Prevention</vt:lpstr>
      <vt:lpstr>State Resources: Cyber Attacks WaTech</vt:lpstr>
      <vt:lpstr>State Resources: Cyber Attacks WaTech</vt:lpstr>
      <vt:lpstr>State Resources: Cyber Attacks Response</vt:lpstr>
      <vt:lpstr>State Resources: Cyber Attacks Resources</vt:lpstr>
      <vt:lpstr>State Resources: Cyber Attacks Resources</vt:lpstr>
      <vt:lpstr>RADIOLOGICAL INCIDENTS</vt:lpstr>
      <vt:lpstr>State Resources:  Radiological Incidents</vt:lpstr>
      <vt:lpstr>State Resources:  Radiological Incidents</vt:lpstr>
      <vt:lpstr>State Resources:  Radiological Incidents Response Partners</vt:lpstr>
      <vt:lpstr>State Resources:  Radiological Incidents Resources</vt:lpstr>
      <vt:lpstr>PANDEMIC INCIDENTS</vt:lpstr>
      <vt:lpstr>State Resources:  Pandemic Incidents</vt:lpstr>
      <vt:lpstr>State Resources:  Pandemic Incident Resources</vt:lpstr>
      <vt:lpstr>STATE HAZARD SPECIFIC PLANNER</vt:lpstr>
      <vt:lpstr>State Resources:  State Hazard Specific Planning  Contact Information</vt:lpstr>
      <vt:lpstr>First Responders and the Whole Community </vt:lpstr>
      <vt:lpstr>Sharing Information with First Responders</vt:lpstr>
      <vt:lpstr>Local Governments Reimbursement (LGR) Program  </vt:lpstr>
      <vt:lpstr> LEPC / TEPC Membership: Each LEPC and TEPC should include representation from each of the following groups or organizations: </vt:lpstr>
      <vt:lpstr>Communicating with your Community and Emergency Preparedness Partners </vt:lpstr>
      <vt:lpstr>LEPC/TEPC Funding </vt:lpstr>
      <vt:lpstr>Grants </vt:lpstr>
      <vt:lpstr>TEPC Funding </vt:lpstr>
      <vt:lpstr>SERC CONTACTS</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2019 PowerPoint template</dc:title>
  <dc:creator>Camille St. Onge</dc:creator>
  <cp:lastModifiedBy>Plenge, Danielle (MIL)</cp:lastModifiedBy>
  <cp:revision>5</cp:revision>
  <cp:lastPrinted>2023-11-17T18:54:50Z</cp:lastPrinted>
  <dcterms:created xsi:type="dcterms:W3CDTF">2016-10-08T14:15:50Z</dcterms:created>
  <dcterms:modified xsi:type="dcterms:W3CDTF">2024-05-21T20:16:35Z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0x010100593008996A5F7544B88ACB0578250A6A</vt:lpwstr>
  </property>
  <property fmtid="{D5CDD505-2E9C-101B-9397-08002B2CF9AE}" pid="3" name="Order">
    <vt:r8>122400</vt:r8>
  </property>
  <property fmtid="{D5CDD505-2E9C-101B-9397-08002B2CF9AE}" pid="4" name="xd_ProgID">
    <vt:lpwstr/>
  </property>
  <property fmtid="{D5CDD505-2E9C-101B-9397-08002B2CF9AE}" pid="5" name="TemplateUrl">
    <vt:lpwstr/>
  </property>
  <property fmtid="{D5CDD505-2E9C-101B-9397-08002B2CF9AE}" pid="6" name="MediaServiceImageTags">
    <vt:lpwstr/>
  </property>
  <property fmtid="{D5CDD505-2E9C-101B-9397-08002B2CF9AE}" pid="7" name="_dlc_DocIdItemGuid">
    <vt:lpwstr>b173c6e8-c9ff-4ec8-be90-153ee07def01</vt:lpwstr>
  </property>
</Properties>
</file>